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0" r:id="rId4"/>
    <p:sldId id="260" r:id="rId5"/>
    <p:sldId id="309" r:id="rId6"/>
    <p:sldId id="288" r:id="rId7"/>
    <p:sldId id="289" r:id="rId8"/>
    <p:sldId id="284" r:id="rId9"/>
    <p:sldId id="290" r:id="rId10"/>
    <p:sldId id="257" r:id="rId11"/>
    <p:sldId id="262" r:id="rId12"/>
    <p:sldId id="285" r:id="rId13"/>
    <p:sldId id="268" r:id="rId14"/>
    <p:sldId id="286" r:id="rId15"/>
    <p:sldId id="296" r:id="rId16"/>
    <p:sldId id="306" r:id="rId17"/>
    <p:sldId id="273" r:id="rId18"/>
    <p:sldId id="291" r:id="rId19"/>
    <p:sldId id="299" r:id="rId20"/>
    <p:sldId id="298" r:id="rId21"/>
    <p:sldId id="303" r:id="rId22"/>
    <p:sldId id="275" r:id="rId23"/>
    <p:sldId id="292" r:id="rId24"/>
    <p:sldId id="300" r:id="rId25"/>
    <p:sldId id="294" r:id="rId26"/>
    <p:sldId id="295" r:id="rId27"/>
    <p:sldId id="276" r:id="rId28"/>
    <p:sldId id="304" r:id="rId29"/>
    <p:sldId id="297" r:id="rId30"/>
    <p:sldId id="311" r:id="rId31"/>
    <p:sldId id="30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6B7"/>
    <a:srgbClr val="A98A3D"/>
    <a:srgbClr val="CFED5F"/>
    <a:srgbClr val="C2F3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63A-0BC0-4C05-9EF3-2973946DBCA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F063A-0BC0-4C05-9EF3-2973946DBCA1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C4229-0E98-42B2-BEE0-C9ADB7954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rtoys.ru/shop/show_cat.php?start=30&amp;catid=101&amp;option=bypriced" TargetMode="External"/><Relationship Id="rId2" Type="http://schemas.openxmlformats.org/officeDocument/2006/relationships/hyperlink" Target="http://mou29-klgd.narod.ru/ob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r-mind.ru/category/training/uprazhneniya/dlya-zaversheniya-treninga/" TargetMode="External"/><Relationship Id="rId4" Type="http://schemas.openxmlformats.org/officeDocument/2006/relationships/hyperlink" Target="http://www.proshkolu.ru/user/Politova65/file/317858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mailto:gimn79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844824"/>
            <a:ext cx="8286808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АКТИВНЫЕ МЕТОДЫ ОБУЧЕНИЯ как эффективное средство реализации ФГОС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-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48680"/>
            <a:ext cx="6629424" cy="60235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</a:rPr>
              <a:t>Каптелова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Наталья Владимировна, </a:t>
            </a:r>
          </a:p>
          <a:p>
            <a:pPr algn="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учитель физики</a:t>
            </a:r>
          </a:p>
          <a:p>
            <a:pPr algn="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МБОУ «Гимназия № 79» г.Барнаул</a:t>
            </a:r>
          </a:p>
          <a:p>
            <a:endParaRPr lang="ru-RU" dirty="0"/>
          </a:p>
        </p:txBody>
      </p:sp>
      <p:pic>
        <p:nvPicPr>
          <p:cNvPr id="4" name="Picture 5" descr="C:\Documents and Settings\Администратор\Рабочий стол\pictur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2571768" cy="277982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42844" y="285728"/>
            <a:ext cx="8715436" cy="6286544"/>
          </a:xfrm>
          <a:prstGeom prst="roundRect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Эффекты АМО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Человек запоминает:</a:t>
            </a:r>
          </a:p>
          <a:p>
            <a:r>
              <a:rPr lang="ru-RU" dirty="0" smtClean="0"/>
              <a:t> </a:t>
            </a:r>
            <a:r>
              <a:rPr lang="ru-RU" dirty="0"/>
              <a:t>только </a:t>
            </a:r>
            <a:r>
              <a:rPr lang="ru-RU" dirty="0" smtClean="0"/>
              <a:t>10% того</a:t>
            </a:r>
            <a:r>
              <a:rPr lang="ru-RU" dirty="0"/>
              <a:t>, что он читает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20% того, что слышит, </a:t>
            </a:r>
            <a:endParaRPr lang="ru-RU" dirty="0" smtClean="0"/>
          </a:p>
          <a:p>
            <a:r>
              <a:rPr lang="ru-RU" dirty="0" smtClean="0"/>
              <a:t>30</a:t>
            </a:r>
            <a:r>
              <a:rPr lang="ru-RU" dirty="0"/>
              <a:t>% того, что видит; </a:t>
            </a:r>
            <a:endParaRPr lang="ru-RU" dirty="0" smtClean="0"/>
          </a:p>
          <a:p>
            <a:r>
              <a:rPr lang="ru-RU" dirty="0" smtClean="0"/>
              <a:t>50-70</a:t>
            </a:r>
            <a:r>
              <a:rPr lang="ru-RU" dirty="0"/>
              <a:t>% запоминается при участии в групповых дискуссиях, </a:t>
            </a:r>
            <a:endParaRPr lang="ru-RU" dirty="0" smtClean="0"/>
          </a:p>
          <a:p>
            <a:r>
              <a:rPr lang="ru-RU" dirty="0" smtClean="0"/>
              <a:t>80</a:t>
            </a:r>
            <a:r>
              <a:rPr lang="ru-RU" dirty="0"/>
              <a:t>% - при самостоятельном обнаружении и формулировании </a:t>
            </a:r>
            <a:r>
              <a:rPr lang="ru-RU" dirty="0" smtClean="0"/>
              <a:t>проблем.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лишь </a:t>
            </a:r>
            <a:r>
              <a:rPr lang="ru-RU" b="1" dirty="0">
                <a:solidFill>
                  <a:srgbClr val="FF0000"/>
                </a:solidFill>
              </a:rPr>
              <a:t>когда обучающийся непосредственно участвует в реальной деятельности, в самостоятельной постановке проблем, выработке и принятии решения, формулировке выводов и прогнозов, он запоминает и усваивает материал </a:t>
            </a:r>
            <a:r>
              <a:rPr lang="ru-RU" b="1" dirty="0" smtClean="0">
                <a:solidFill>
                  <a:srgbClr val="FF0000"/>
                </a:solidFill>
              </a:rPr>
              <a:t>      на 90%.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(данные </a:t>
            </a:r>
            <a:r>
              <a:rPr lang="ru-RU" dirty="0"/>
              <a:t>были получены </a:t>
            </a:r>
            <a:r>
              <a:rPr lang="ru-RU" dirty="0" smtClean="0"/>
              <a:t>немецкими, американскими </a:t>
            </a:r>
            <a:r>
              <a:rPr lang="ru-RU" dirty="0"/>
              <a:t>и российскими </a:t>
            </a:r>
            <a:r>
              <a:rPr lang="ru-RU" dirty="0" smtClean="0"/>
              <a:t>исследователями)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" descr="E:\презентации РР шаблоны\картинки для презентаций\5220-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0042"/>
            <a:ext cx="2329454" cy="247649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noFill/>
          <a:ln w="444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3108" y="142852"/>
            <a:ext cx="4857784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285860"/>
            <a:ext cx="7858180" cy="3643338"/>
          </a:xfrm>
          <a:prstGeom prst="roundRect">
            <a:avLst/>
          </a:prstGeom>
          <a:solidFill>
            <a:srgbClr val="CFED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5429264"/>
            <a:ext cx="6357982" cy="1128714"/>
          </a:xfrm>
          <a:prstGeom prst="roundRect">
            <a:avLst/>
          </a:prstGeom>
          <a:solidFill>
            <a:srgbClr val="C2F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Развитие высокой </a:t>
            </a:r>
            <a:r>
              <a:rPr lang="ru-RU" sz="2400" b="1" dirty="0" err="1" smtClean="0">
                <a:solidFill>
                  <a:srgbClr val="FF0000"/>
                </a:solidFill>
              </a:rPr>
              <a:t>мотивированности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интерес и желание заниматься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АМО для ученика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</a:t>
            </a:r>
            <a:r>
              <a:rPr lang="ru-RU" dirty="0" smtClean="0"/>
              <a:t>гровая </a:t>
            </a:r>
            <a:r>
              <a:rPr lang="ru-RU" dirty="0"/>
              <a:t>форма </a:t>
            </a:r>
            <a:r>
              <a:rPr lang="ru-RU" dirty="0" smtClean="0"/>
              <a:t>разбора и </a:t>
            </a:r>
            <a:r>
              <a:rPr lang="ru-RU" dirty="0"/>
              <a:t>презентации материала, </a:t>
            </a:r>
            <a:endParaRPr lang="ru-RU" dirty="0" smtClean="0"/>
          </a:p>
          <a:p>
            <a:r>
              <a:rPr lang="ru-RU" dirty="0" smtClean="0"/>
              <a:t>возможность </a:t>
            </a:r>
            <a:r>
              <a:rPr lang="ru-RU" dirty="0"/>
              <a:t>двигаться и разговаривать в процессе обсуждения заданий, </a:t>
            </a:r>
            <a:endParaRPr lang="ru-RU" dirty="0" smtClean="0"/>
          </a:p>
          <a:p>
            <a:r>
              <a:rPr lang="ru-RU" dirty="0" smtClean="0"/>
              <a:t>подключение </a:t>
            </a:r>
            <a:r>
              <a:rPr lang="ru-RU" dirty="0"/>
              <a:t>творчества при подготовке презентации, </a:t>
            </a:r>
            <a:endParaRPr lang="ru-RU" dirty="0" smtClean="0"/>
          </a:p>
          <a:p>
            <a:r>
              <a:rPr lang="ru-RU" dirty="0" smtClean="0"/>
              <a:t>соревнование </a:t>
            </a:r>
            <a:r>
              <a:rPr lang="ru-RU" dirty="0"/>
              <a:t>команд, </a:t>
            </a:r>
            <a:endParaRPr lang="ru-RU" dirty="0" smtClean="0"/>
          </a:p>
          <a:p>
            <a:r>
              <a:rPr lang="ru-RU" dirty="0" smtClean="0"/>
              <a:t>азарт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значительная </a:t>
            </a:r>
            <a:r>
              <a:rPr lang="ru-RU" dirty="0"/>
              <a:t>доля самостоятельности на уроке, </a:t>
            </a:r>
            <a:endParaRPr lang="ru-RU" dirty="0" smtClean="0"/>
          </a:p>
          <a:p>
            <a:r>
              <a:rPr lang="ru-RU" dirty="0" smtClean="0"/>
              <a:t>ответственность </a:t>
            </a:r>
            <a:r>
              <a:rPr lang="ru-RU" dirty="0"/>
              <a:t>за правильность представления материала и усвоения его другими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357686" y="4929198"/>
            <a:ext cx="260033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000100" y="357166"/>
            <a:ext cx="75724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Изменение роли учителя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857752" y="2071678"/>
            <a:ext cx="3286148" cy="2928958"/>
          </a:xfrm>
          <a:prstGeom prst="ellipse">
            <a:avLst/>
          </a:prstGeom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Модератор, консультант, наставник, старший партнер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571472" y="2071678"/>
            <a:ext cx="3286148" cy="2928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«контролирующий орган»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286512" y="5072074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43042" y="5643578"/>
            <a:ext cx="58579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Технология </a:t>
            </a:r>
            <a:r>
              <a:rPr lang="ru-RU" sz="3200" dirty="0" err="1" smtClean="0">
                <a:solidFill>
                  <a:schemeClr val="bg1"/>
                </a:solidFill>
              </a:rPr>
              <a:t>модерации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81222" y="2059138"/>
            <a:ext cx="2643206" cy="221457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295921" y="1952551"/>
            <a:ext cx="2428892" cy="2357454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3857620" y="3500438"/>
            <a:ext cx="100013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Технология </a:t>
            </a:r>
            <a:r>
              <a:rPr lang="ru-RU" sz="4000" dirty="0" err="1" smtClean="0"/>
              <a:t>модерации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Moderare</a:t>
            </a:r>
            <a:r>
              <a:rPr lang="ru-RU" b="1" dirty="0">
                <a:solidFill>
                  <a:srgbClr val="FF0000"/>
                </a:solidFill>
              </a:rPr>
              <a:t> – в переводе с латинского – приводить в равновесие, управлять, регулировать.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как </a:t>
            </a:r>
            <a:r>
              <a:rPr lang="ru-RU" b="1" dirty="0">
                <a:solidFill>
                  <a:srgbClr val="7030A0"/>
                </a:solidFill>
              </a:rPr>
              <a:t>образовательная технология </a:t>
            </a:r>
            <a:r>
              <a:rPr lang="ru-RU" b="1" dirty="0" err="1">
                <a:solidFill>
                  <a:srgbClr val="7030A0"/>
                </a:solidFill>
              </a:rPr>
              <a:t>модерация</a:t>
            </a:r>
            <a:r>
              <a:rPr lang="ru-RU" b="1" dirty="0">
                <a:solidFill>
                  <a:srgbClr val="7030A0"/>
                </a:solidFill>
              </a:rPr>
              <a:t> была впервые разработана в 60-е - 70-е годы прошлого века в Германии. Первая известная публикация по этой теме также принадлежит перу немецких специалистов - «Идеи </a:t>
            </a:r>
            <a:r>
              <a:rPr lang="ru-RU" b="1" dirty="0" err="1">
                <a:solidFill>
                  <a:srgbClr val="7030A0"/>
                </a:solidFill>
              </a:rPr>
              <a:t>модерации</a:t>
            </a:r>
            <a:r>
              <a:rPr lang="ru-RU" b="1" dirty="0">
                <a:solidFill>
                  <a:srgbClr val="7030A0"/>
                </a:solidFill>
              </a:rPr>
              <a:t>» (K. </a:t>
            </a:r>
            <a:r>
              <a:rPr lang="ru-RU" b="1" dirty="0" err="1">
                <a:solidFill>
                  <a:srgbClr val="7030A0"/>
                </a:solidFill>
              </a:rPr>
              <a:t>Klebert</a:t>
            </a:r>
            <a:r>
              <a:rPr lang="ru-RU" b="1" dirty="0">
                <a:solidFill>
                  <a:srgbClr val="7030A0"/>
                </a:solidFill>
              </a:rPr>
              <a:t>, E. </a:t>
            </a:r>
            <a:r>
              <a:rPr lang="ru-RU" b="1" dirty="0" err="1">
                <a:solidFill>
                  <a:srgbClr val="7030A0"/>
                </a:solidFill>
              </a:rPr>
              <a:t>Schreder</a:t>
            </a:r>
            <a:r>
              <a:rPr lang="ru-RU" b="1" dirty="0">
                <a:solidFill>
                  <a:srgbClr val="7030A0"/>
                </a:solidFill>
              </a:rPr>
              <a:t>, W. </a:t>
            </a:r>
            <a:r>
              <a:rPr lang="ru-RU" b="1" dirty="0" err="1">
                <a:solidFill>
                  <a:srgbClr val="7030A0"/>
                </a:solidFill>
              </a:rPr>
              <a:t>Straub</a:t>
            </a:r>
            <a:r>
              <a:rPr lang="ru-RU" b="1" dirty="0">
                <a:solidFill>
                  <a:srgbClr val="7030A0"/>
                </a:solidFill>
              </a:rPr>
              <a:t>). </a:t>
            </a:r>
          </a:p>
          <a:p>
            <a:r>
              <a:rPr lang="ru-RU" b="1" dirty="0">
                <a:solidFill>
                  <a:srgbClr val="00B050"/>
                </a:solidFill>
              </a:rPr>
              <a:t>о</a:t>
            </a:r>
            <a:r>
              <a:rPr lang="ru-RU" b="1" dirty="0" smtClean="0">
                <a:solidFill>
                  <a:srgbClr val="00B050"/>
                </a:solidFill>
              </a:rPr>
              <a:t>снована   на педагогических, психологических </a:t>
            </a:r>
            <a:r>
              <a:rPr lang="ru-RU" b="1" dirty="0">
                <a:solidFill>
                  <a:srgbClr val="00B050"/>
                </a:solidFill>
              </a:rPr>
              <a:t>и </a:t>
            </a:r>
            <a:r>
              <a:rPr lang="ru-RU" b="1" dirty="0" smtClean="0">
                <a:solidFill>
                  <a:srgbClr val="00B050"/>
                </a:solidFill>
              </a:rPr>
              <a:t>социологических аспектах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направлена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 активное заинтересованное участие всех обучающихся в образовательном процессе, обеспечение комфортности на уроке каждого ученика, на формирование нацеленности обучающихся на достижение результатов.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85728"/>
            <a:ext cx="8358246" cy="6143668"/>
          </a:xfrm>
          <a:prstGeom prst="roundRect">
            <a:avLst/>
          </a:prstGeom>
          <a:noFill/>
          <a:ln w="539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Что даёт технология </a:t>
            </a:r>
            <a:r>
              <a:rPr lang="ru-RU" sz="4000" dirty="0" err="1" smtClean="0"/>
              <a:t>модерации</a:t>
            </a:r>
            <a:r>
              <a:rPr lang="ru-RU" sz="4000" dirty="0" smtClean="0"/>
              <a:t>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эффективное </a:t>
            </a:r>
            <a:r>
              <a:rPr lang="ru-RU" b="1" dirty="0">
                <a:solidFill>
                  <a:srgbClr val="00B050"/>
                </a:solidFill>
              </a:rPr>
              <a:t>управление классом в процессе урока, 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максимально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полное вовлечение всех учеников в образовательный процесс,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поддержание </a:t>
            </a:r>
            <a:r>
              <a:rPr lang="ru-RU" b="1" dirty="0">
                <a:solidFill>
                  <a:srgbClr val="C00000"/>
                </a:solidFill>
              </a:rPr>
              <a:t>высокой познавательной активности обучающихся на протяжении всего урока,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эффективное овладение учащимися новыми знаниями и умениями, а также привитие и тренировку важных качеств личности и универсальных навыков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гарантированное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достижение целей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урока и запланированных результатов</a:t>
            </a:r>
          </a:p>
          <a:p>
            <a:r>
              <a:rPr lang="ru-RU" b="1" dirty="0" smtClean="0"/>
              <a:t>оптимальное </a:t>
            </a:r>
            <a:r>
              <a:rPr lang="ru-RU" b="1" dirty="0"/>
              <a:t>использование времени урока (внеклассного мероприятия</a:t>
            </a:r>
            <a:r>
              <a:rPr lang="ru-RU" b="1" dirty="0" smtClean="0"/>
              <a:t>),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оптимальное использование энергии </a:t>
            </a:r>
            <a:r>
              <a:rPr lang="ru-RU" b="1" dirty="0">
                <a:solidFill>
                  <a:srgbClr val="7030A0"/>
                </a:solidFill>
              </a:rPr>
              <a:t>и потенциала всех участников образовательного процесса (учителя, воспитателя, обучающихся</a:t>
            </a:r>
            <a:r>
              <a:rPr lang="ru-RU" b="1" dirty="0" smtClean="0">
                <a:solidFill>
                  <a:srgbClr val="7030A0"/>
                </a:solidFill>
              </a:rPr>
              <a:t>)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совмещает обучение и воспитание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14290"/>
            <a:ext cx="8286808" cy="6215106"/>
          </a:xfrm>
          <a:prstGeom prst="roundRect">
            <a:avLst/>
          </a:prstGeom>
          <a:noFill/>
          <a:ln w="603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608" y="5517232"/>
            <a:ext cx="7128792" cy="1008112"/>
          </a:xfrm>
          <a:prstGeom prst="roundRect">
            <a:avLst/>
          </a:prstGeom>
          <a:solidFill>
            <a:srgbClr val="F5C6B7"/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260648"/>
            <a:ext cx="7416824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844824"/>
            <a:ext cx="7237312" cy="32403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444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728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Каждому этапу урока – свои 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6480720" cy="5141168"/>
          </a:xfrm>
        </p:spPr>
        <p:txBody>
          <a:bodyPr>
            <a:normAutofit fontScale="92500" lnSpcReduction="10000"/>
          </a:bodyPr>
          <a:lstStyle/>
          <a:p>
            <a:endParaRPr lang="ru-RU" sz="2600" dirty="0" smtClean="0"/>
          </a:p>
          <a:p>
            <a:r>
              <a:rPr lang="ru-RU" sz="2600" dirty="0" smtClean="0"/>
              <a:t>АМ начала образовательного мероприятия </a:t>
            </a:r>
          </a:p>
          <a:p>
            <a:r>
              <a:rPr lang="ru-RU" sz="2600" dirty="0" smtClean="0"/>
              <a:t>АМ выяснение целей, ожиданий и опасений </a:t>
            </a:r>
          </a:p>
          <a:p>
            <a:r>
              <a:rPr lang="ru-RU" sz="2600" dirty="0" smtClean="0"/>
              <a:t>АМ презентации учебного материала </a:t>
            </a:r>
          </a:p>
          <a:p>
            <a:r>
              <a:rPr lang="ru-RU" sz="2600" dirty="0" smtClean="0"/>
              <a:t>АМ организации самостоятельной работы над темой</a:t>
            </a:r>
          </a:p>
          <a:p>
            <a:r>
              <a:rPr lang="ru-RU" sz="2600" dirty="0" smtClean="0"/>
              <a:t>АМ релаксации </a:t>
            </a:r>
          </a:p>
          <a:p>
            <a:r>
              <a:rPr lang="ru-RU" sz="2600" dirty="0" smtClean="0"/>
              <a:t>АМ подведения итогов урока </a:t>
            </a:r>
          </a:p>
          <a:p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  </a:t>
            </a:r>
            <a:r>
              <a:rPr lang="ru-RU" sz="2600" b="1" dirty="0" smtClean="0">
                <a:solidFill>
                  <a:srgbClr val="FF0000"/>
                </a:solidFill>
              </a:rPr>
              <a:t>http://Электронный курс образовательного портала </a:t>
            </a:r>
            <a:r>
              <a:rPr lang="ru-RU" sz="3500" b="1" dirty="0" smtClean="0">
                <a:solidFill>
                  <a:srgbClr val="FF0000"/>
                </a:solidFill>
              </a:rPr>
              <a:t>"Мой университет" </a:t>
            </a:r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83968" y="1340768"/>
            <a:ext cx="288032" cy="43204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АМО</a:t>
            </a:r>
            <a:r>
              <a:rPr lang="ru-RU" sz="3200" b="1" dirty="0" smtClean="0">
                <a:solidFill>
                  <a:srgbClr val="C00000"/>
                </a:solidFill>
              </a:rPr>
              <a:t> начала урока «Групповое гудение»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60848"/>
            <a:ext cx="8229600" cy="49971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b="1" i="1" dirty="0" smtClean="0"/>
              <a:t>Упражнение помогает управлять активностью класса. Учитель ориентируется по состоянию детей, пришедших на урок. Упражнение можно использовать  как для того, чтобы разогреть пассивную группу, так и для того чтобы успокоить чрезмерно активную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Описание: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Ученики стоят у своих мест. Учитель просит их начать тихое гудение. После того как все загудели, учитель спрашивает учеников, могут  ли они гудеть громче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Учитель просит класс гудеть громче, либо тише и еще тише. Можно попросить класс варьировать громкость в зависимости от положения руки учителя – гудеть громче, если рука поднимается вверх, и тише, если она опускается вниз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конце учитель либо опускает руки до пола, и гудение становится почти неслышным (в этом варианте упражнение работает на то, чтобы утихомирить учеников), либо, если нужно их взбодрить, поднимает руки вверх настолько насколько позволяет рост, и гудение становится максимально громким.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04664"/>
            <a:ext cx="8208912" cy="9361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484784"/>
            <a:ext cx="8424936" cy="4968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АМО «Кластер»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b="1" dirty="0">
                <a:solidFill>
                  <a:srgbClr val="00B050"/>
                </a:solidFill>
              </a:rPr>
              <a:t>П</a:t>
            </a:r>
            <a:r>
              <a:rPr lang="ru-RU" b="1" dirty="0" smtClean="0">
                <a:solidFill>
                  <a:srgbClr val="00B050"/>
                </a:solidFill>
              </a:rPr>
              <a:t>риём </a:t>
            </a:r>
            <a:r>
              <a:rPr lang="ru-RU" b="1" dirty="0">
                <a:solidFill>
                  <a:srgbClr val="00B050"/>
                </a:solidFill>
              </a:rPr>
              <a:t>графической систематизации материала. Автором данного приема является американец </a:t>
            </a:r>
            <a:r>
              <a:rPr lang="ru-RU" b="1" dirty="0" err="1">
                <a:solidFill>
                  <a:srgbClr val="00B050"/>
                </a:solidFill>
              </a:rPr>
              <a:t>Гудлат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ыделение </a:t>
            </a:r>
            <a:r>
              <a:rPr lang="ru-RU" b="1" dirty="0">
                <a:solidFill>
                  <a:srgbClr val="C00000"/>
                </a:solidFill>
              </a:rPr>
              <a:t>смысловых единиц текста и графическое оформление в определенном порядке в виде грозди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ысли "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гроздятся", то есть, располагаются в определенном порядке. Правила очень простые. Рисуем модель солнечной системы: звезду, планеты и их спутники. В центре звезда - это наша тема, вокруг нее планеты - крупные смысловые единицы, соединяем их прямой линией со звездой, у каждой планеты свои спутники, у спутников свои.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Система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кластеров охватывает большее количество информации, чем вы бы могли получить при обычной письменной работе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b="1" dirty="0">
                <a:solidFill>
                  <a:srgbClr val="7030A0"/>
                </a:solidFill>
              </a:rPr>
              <a:t>Данный прием можно использовать </a:t>
            </a:r>
            <a:r>
              <a:rPr lang="ru-RU" b="1" dirty="0" smtClean="0">
                <a:solidFill>
                  <a:srgbClr val="7030A0"/>
                </a:solidFill>
              </a:rPr>
              <a:t>на любом этапе урока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357166"/>
            <a:ext cx="8358246" cy="5857916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86116" y="3357562"/>
            <a:ext cx="2357454" cy="150019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Элементарные частицы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(около 400)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43042" y="2500306"/>
            <a:ext cx="1785950" cy="8572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Масса покоя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57818" y="2143116"/>
            <a:ext cx="1714512" cy="928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Электричес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кий заряд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00694" y="4572008"/>
            <a:ext cx="1714512" cy="928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энергия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3108" y="5000636"/>
            <a:ext cx="1714512" cy="928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функции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215206" y="1357298"/>
            <a:ext cx="1500198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отрицательно </a:t>
            </a:r>
            <a:r>
              <a:rPr lang="ru-RU" sz="1000" dirty="0">
                <a:solidFill>
                  <a:schemeClr val="tx1"/>
                </a:solidFill>
              </a:rPr>
              <a:t>заряженные</a:t>
            </a: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429520" y="3071810"/>
            <a:ext cx="142876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положительно </a:t>
            </a:r>
            <a:r>
              <a:rPr lang="ru-RU" sz="1000" dirty="0">
                <a:solidFill>
                  <a:schemeClr val="tx1"/>
                </a:solidFill>
              </a:rPr>
              <a:t>заряженные</a:t>
            </a:r>
          </a:p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215074" y="5643578"/>
            <a:ext cx="1200152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частицы</a:t>
            </a:r>
            <a:endParaRPr lang="ru-RU" sz="1100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86446" y="1214422"/>
            <a:ext cx="1343028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электрически </a:t>
            </a:r>
            <a:r>
              <a:rPr lang="ru-RU" sz="1000" dirty="0">
                <a:solidFill>
                  <a:schemeClr val="tx1"/>
                </a:solidFill>
              </a:rPr>
              <a:t>нейтральные</a:t>
            </a:r>
          </a:p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500958" y="4857760"/>
            <a:ext cx="1214446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Анти-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частицы</a:t>
            </a:r>
            <a:endParaRPr lang="ru-RU" sz="1100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7158" y="5786454"/>
            <a:ext cx="1643074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переносчики </a:t>
            </a:r>
            <a:r>
              <a:rPr lang="ru-RU" sz="1000" dirty="0">
                <a:solidFill>
                  <a:schemeClr val="tx1"/>
                </a:solidFill>
              </a:rPr>
              <a:t>взаимодействия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14282" y="4572008"/>
            <a:ext cx="1571636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участники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взаимодействия</a:t>
            </a:r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428860" y="1285860"/>
            <a:ext cx="107157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барионы</a:t>
            </a:r>
            <a:endParaRPr lang="ru-RU" sz="1100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142976" y="1142984"/>
            <a:ext cx="928694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мезоны</a:t>
            </a:r>
            <a:endParaRPr lang="ru-RU" sz="1100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5536" y="3140968"/>
            <a:ext cx="1142976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/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без-массовые</a:t>
            </a:r>
            <a:endParaRPr lang="ru-RU" sz="1000" dirty="0" smtClean="0">
              <a:solidFill>
                <a:schemeClr val="tx1"/>
              </a:solidFill>
            </a:endParaRPr>
          </a:p>
          <a:p>
            <a:endParaRPr lang="ru-RU" sz="1200" dirty="0"/>
          </a:p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179512" y="2132856"/>
            <a:ext cx="1000132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лептоны</a:t>
            </a:r>
            <a:endParaRPr lang="ru-RU" sz="1100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/>
          <p:cNvCxnSpPr>
            <a:stCxn id="4" idx="7"/>
          </p:cNvCxnSpPr>
          <p:nvPr/>
        </p:nvCxnSpPr>
        <p:spPr>
          <a:xfrm rot="5400000" flipH="1" flipV="1">
            <a:off x="5325381" y="3044759"/>
            <a:ext cx="505451" cy="5595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6143636" y="1928802"/>
            <a:ext cx="357190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6" idx="7"/>
            <a:endCxn id="9" idx="3"/>
          </p:cNvCxnSpPr>
          <p:nvPr/>
        </p:nvCxnSpPr>
        <p:spPr>
          <a:xfrm rot="5400000" flipH="1" flipV="1">
            <a:off x="6941557" y="1785772"/>
            <a:ext cx="373037" cy="613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6" idx="5"/>
          </p:cNvCxnSpPr>
          <p:nvPr/>
        </p:nvCxnSpPr>
        <p:spPr>
          <a:xfrm rot="16200000" flipH="1">
            <a:off x="6985942" y="2771108"/>
            <a:ext cx="350320" cy="6797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4" idx="5"/>
            <a:endCxn id="7" idx="1"/>
          </p:cNvCxnSpPr>
          <p:nvPr/>
        </p:nvCxnSpPr>
        <p:spPr>
          <a:xfrm rot="16200000" flipH="1">
            <a:off x="5490079" y="4446311"/>
            <a:ext cx="69951" cy="453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7" idx="6"/>
          </p:cNvCxnSpPr>
          <p:nvPr/>
        </p:nvCxnSpPr>
        <p:spPr>
          <a:xfrm>
            <a:off x="7215206" y="5036355"/>
            <a:ext cx="357190" cy="35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7" idx="4"/>
          </p:cNvCxnSpPr>
          <p:nvPr/>
        </p:nvCxnSpPr>
        <p:spPr>
          <a:xfrm rot="16200000" flipH="1">
            <a:off x="6322231" y="5536421"/>
            <a:ext cx="214314" cy="1428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4" idx="1"/>
          </p:cNvCxnSpPr>
          <p:nvPr/>
        </p:nvCxnSpPr>
        <p:spPr>
          <a:xfrm rot="16200000" flipV="1">
            <a:off x="3170293" y="3116196"/>
            <a:ext cx="291137" cy="6309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5" idx="0"/>
          </p:cNvCxnSpPr>
          <p:nvPr/>
        </p:nvCxnSpPr>
        <p:spPr>
          <a:xfrm rot="5400000" flipH="1" flipV="1">
            <a:off x="2339562" y="2125257"/>
            <a:ext cx="571504" cy="178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19" idx="4"/>
          </p:cNvCxnSpPr>
          <p:nvPr/>
        </p:nvCxnSpPr>
        <p:spPr>
          <a:xfrm rot="16200000" flipV="1">
            <a:off x="1410869" y="1982380"/>
            <a:ext cx="785818" cy="3929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0800000" flipV="1">
            <a:off x="1475660" y="3140967"/>
            <a:ext cx="288029" cy="1440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21" idx="6"/>
          </p:cNvCxnSpPr>
          <p:nvPr/>
        </p:nvCxnSpPr>
        <p:spPr>
          <a:xfrm rot="10800000">
            <a:off x="1179644" y="2454328"/>
            <a:ext cx="512036" cy="3266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3750463" y="4893479"/>
            <a:ext cx="428628" cy="3571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8" idx="1"/>
          </p:cNvCxnSpPr>
          <p:nvPr/>
        </p:nvCxnSpPr>
        <p:spPr>
          <a:xfrm rot="16200000" flipV="1">
            <a:off x="2022054" y="4764500"/>
            <a:ext cx="64566" cy="67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 flipV="1">
            <a:off x="1928794" y="5715016"/>
            <a:ext cx="285752" cy="214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АМО «Кластер» </a:t>
            </a:r>
            <a:r>
              <a:rPr lang="ru-RU" sz="1800" dirty="0" smtClean="0"/>
              <a:t>(Тема «Элементарные частицы» 11 класс)</a:t>
            </a:r>
            <a:endParaRPr lang="ru-RU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Кластер темы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«Фундаментальные взаимодействия</a:t>
            </a:r>
            <a:r>
              <a:rPr lang="ru-RU" sz="2800" dirty="0" smtClean="0"/>
              <a:t>» 11 класс</a:t>
            </a:r>
            <a:endParaRPr lang="ru-RU" sz="2800" dirty="0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7889" name="Group 1"/>
          <p:cNvGrpSpPr>
            <a:grpSpLocks noChangeAspect="1"/>
          </p:cNvGrpSpPr>
          <p:nvPr/>
        </p:nvGrpSpPr>
        <p:grpSpPr bwMode="auto">
          <a:xfrm>
            <a:off x="1000100" y="1357298"/>
            <a:ext cx="6286500" cy="5318125"/>
            <a:chOff x="2038" y="2947"/>
            <a:chExt cx="8156" cy="6796"/>
          </a:xfrm>
        </p:grpSpPr>
        <p:sp>
          <p:nvSpPr>
            <p:cNvPr id="37913" name="AutoShape 25"/>
            <p:cNvSpPr>
              <a:spLocks noChangeAspect="1" noChangeArrowheads="1"/>
            </p:cNvSpPr>
            <p:nvPr/>
          </p:nvSpPr>
          <p:spPr bwMode="auto">
            <a:xfrm>
              <a:off x="2038" y="2947"/>
              <a:ext cx="8156" cy="679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12" name="Oval 24"/>
            <p:cNvSpPr>
              <a:spLocks noChangeArrowheads="1"/>
            </p:cNvSpPr>
            <p:nvPr/>
          </p:nvSpPr>
          <p:spPr bwMode="auto">
            <a:xfrm>
              <a:off x="4617" y="5585"/>
              <a:ext cx="3083" cy="111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Фундаментальные взаимодействия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11" name="Oval 23"/>
            <p:cNvSpPr>
              <a:spLocks noChangeArrowheads="1"/>
            </p:cNvSpPr>
            <p:nvPr/>
          </p:nvSpPr>
          <p:spPr bwMode="auto">
            <a:xfrm>
              <a:off x="7290" y="4339"/>
              <a:ext cx="1868" cy="92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Слабое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10" name="Oval 22"/>
            <p:cNvSpPr>
              <a:spLocks noChangeArrowheads="1"/>
            </p:cNvSpPr>
            <p:nvPr/>
          </p:nvSpPr>
          <p:spPr bwMode="auto">
            <a:xfrm>
              <a:off x="8429" y="8393"/>
              <a:ext cx="1513" cy="827"/>
            </a:xfrm>
            <a:prstGeom prst="ellipse">
              <a:avLst/>
            </a:prstGeom>
            <a:solidFill>
              <a:srgbClr val="DAEEF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Фотоны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09" name="Oval 21"/>
            <p:cNvSpPr>
              <a:spLocks noChangeArrowheads="1"/>
            </p:cNvSpPr>
            <p:nvPr/>
          </p:nvSpPr>
          <p:spPr bwMode="auto">
            <a:xfrm>
              <a:off x="8073" y="3198"/>
              <a:ext cx="1962" cy="829"/>
            </a:xfrm>
            <a:prstGeom prst="ellipse">
              <a:avLst/>
            </a:prstGeom>
            <a:solidFill>
              <a:srgbClr val="DAEEF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Векторные бозоны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08" name="Oval 20"/>
            <p:cNvSpPr>
              <a:spLocks noChangeArrowheads="1"/>
            </p:cNvSpPr>
            <p:nvPr/>
          </p:nvSpPr>
          <p:spPr bwMode="auto">
            <a:xfrm>
              <a:off x="2505" y="8560"/>
              <a:ext cx="1512" cy="825"/>
            </a:xfrm>
            <a:prstGeom prst="ellipse">
              <a:avLst/>
            </a:prstGeom>
            <a:solidFill>
              <a:srgbClr val="DAEEF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Глюоны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07" name="Oval 19"/>
            <p:cNvSpPr>
              <a:spLocks noChangeArrowheads="1"/>
            </p:cNvSpPr>
            <p:nvPr/>
          </p:nvSpPr>
          <p:spPr bwMode="auto">
            <a:xfrm>
              <a:off x="2281" y="3200"/>
              <a:ext cx="1736" cy="828"/>
            </a:xfrm>
            <a:prstGeom prst="ellipse">
              <a:avLst/>
            </a:prstGeom>
            <a:solidFill>
              <a:srgbClr val="DAEEF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Гравитоны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? 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06" name="AutoShape 18"/>
            <p:cNvSpPr>
              <a:spLocks noChangeShapeType="1"/>
            </p:cNvSpPr>
            <p:nvPr/>
          </p:nvSpPr>
          <p:spPr bwMode="auto">
            <a:xfrm>
              <a:off x="4544" y="3673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05" name="AutoShape 17"/>
            <p:cNvSpPr>
              <a:spLocks noChangeShapeType="1"/>
            </p:cNvSpPr>
            <p:nvPr/>
          </p:nvSpPr>
          <p:spPr bwMode="auto">
            <a:xfrm>
              <a:off x="4544" y="3673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04" name="AutoShape 16"/>
            <p:cNvSpPr>
              <a:spLocks noChangeShapeType="1"/>
            </p:cNvSpPr>
            <p:nvPr/>
          </p:nvSpPr>
          <p:spPr bwMode="auto">
            <a:xfrm>
              <a:off x="6980" y="4027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2947" y="7322"/>
              <a:ext cx="1779" cy="92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Сильное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02" name="Oval 14"/>
            <p:cNvSpPr>
              <a:spLocks noChangeArrowheads="1"/>
            </p:cNvSpPr>
            <p:nvPr/>
          </p:nvSpPr>
          <p:spPr bwMode="auto">
            <a:xfrm>
              <a:off x="7490" y="7257"/>
              <a:ext cx="1780" cy="92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Электромаг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-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нитное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01" name="Oval 13"/>
            <p:cNvSpPr>
              <a:spLocks noChangeArrowheads="1"/>
            </p:cNvSpPr>
            <p:nvPr/>
          </p:nvSpPr>
          <p:spPr bwMode="auto">
            <a:xfrm>
              <a:off x="2947" y="4435"/>
              <a:ext cx="1779" cy="91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Гравитаци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-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онное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00" name="AutoShape 12"/>
            <p:cNvSpPr>
              <a:spLocks noChangeShapeType="1"/>
            </p:cNvSpPr>
            <p:nvPr/>
          </p:nvSpPr>
          <p:spPr bwMode="auto">
            <a:xfrm flipV="1">
              <a:off x="6961" y="5125"/>
              <a:ext cx="602" cy="62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9" name="AutoShape 11"/>
            <p:cNvSpPr>
              <a:spLocks noChangeShapeType="1"/>
            </p:cNvSpPr>
            <p:nvPr/>
          </p:nvSpPr>
          <p:spPr bwMode="auto">
            <a:xfrm flipH="1">
              <a:off x="4466" y="6537"/>
              <a:ext cx="906" cy="92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8" name="AutoShape 10"/>
            <p:cNvSpPr>
              <a:spLocks noChangeShapeType="1"/>
            </p:cNvSpPr>
            <p:nvPr/>
          </p:nvSpPr>
          <p:spPr bwMode="auto">
            <a:xfrm>
              <a:off x="6961" y="6537"/>
              <a:ext cx="789" cy="85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7" name="AutoShape 9"/>
            <p:cNvSpPr>
              <a:spLocks noChangeShapeType="1"/>
            </p:cNvSpPr>
            <p:nvPr/>
          </p:nvSpPr>
          <p:spPr bwMode="auto">
            <a:xfrm>
              <a:off x="4466" y="5220"/>
              <a:ext cx="906" cy="52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6" name="AutoShape 8"/>
            <p:cNvSpPr>
              <a:spLocks noChangeArrowheads="1"/>
            </p:cNvSpPr>
            <p:nvPr/>
          </p:nvSpPr>
          <p:spPr bwMode="auto">
            <a:xfrm>
              <a:off x="8034" y="5674"/>
              <a:ext cx="600" cy="1191"/>
            </a:xfrm>
            <a:prstGeom prst="downArrow">
              <a:avLst>
                <a:gd name="adj1" fmla="val 50000"/>
                <a:gd name="adj2" fmla="val 49625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5" name="AutoShape 7"/>
            <p:cNvSpPr>
              <a:spLocks noChangeArrowheads="1"/>
            </p:cNvSpPr>
            <p:nvPr/>
          </p:nvSpPr>
          <p:spPr bwMode="auto">
            <a:xfrm>
              <a:off x="5241" y="7526"/>
              <a:ext cx="1920" cy="592"/>
            </a:xfrm>
            <a:prstGeom prst="leftArrow">
              <a:avLst>
                <a:gd name="adj1" fmla="val 50000"/>
                <a:gd name="adj2" fmla="val 81081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4" name="AutoShape 6"/>
            <p:cNvSpPr>
              <a:spLocks noChangeArrowheads="1"/>
            </p:cNvSpPr>
            <p:nvPr/>
          </p:nvSpPr>
          <p:spPr bwMode="auto">
            <a:xfrm>
              <a:off x="5019" y="4435"/>
              <a:ext cx="1962" cy="520"/>
            </a:xfrm>
            <a:prstGeom prst="rightArrow">
              <a:avLst>
                <a:gd name="adj1" fmla="val 50000"/>
                <a:gd name="adj2" fmla="val 86204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 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интенсивность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893" name="AutoShape 5"/>
            <p:cNvSpPr>
              <a:spLocks noChangeShapeType="1"/>
            </p:cNvSpPr>
            <p:nvPr/>
          </p:nvSpPr>
          <p:spPr bwMode="auto">
            <a:xfrm flipH="1">
              <a:off x="3261" y="8243"/>
              <a:ext cx="575" cy="317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2" name="AutoShape 4"/>
            <p:cNvSpPr>
              <a:spLocks noChangeShapeType="1"/>
            </p:cNvSpPr>
            <p:nvPr/>
          </p:nvSpPr>
          <p:spPr bwMode="auto">
            <a:xfrm>
              <a:off x="8380" y="8177"/>
              <a:ext cx="271" cy="337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1" name="AutoShape 3"/>
            <p:cNvSpPr>
              <a:spLocks noChangeShapeType="1"/>
            </p:cNvSpPr>
            <p:nvPr/>
          </p:nvSpPr>
          <p:spPr bwMode="auto">
            <a:xfrm flipV="1">
              <a:off x="8224" y="3905"/>
              <a:ext cx="427" cy="434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0" name="AutoShape 2"/>
            <p:cNvSpPr>
              <a:spLocks noChangeShapeType="1"/>
            </p:cNvSpPr>
            <p:nvPr/>
          </p:nvSpPr>
          <p:spPr bwMode="auto">
            <a:xfrm flipH="1" flipV="1">
              <a:off x="3241" y="4028"/>
              <a:ext cx="595" cy="407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292080" y="1628800"/>
            <a:ext cx="2448272" cy="54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</a:rPr>
              <a:t>Ученик 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– это не сосуд, который надо наполнить</a:t>
            </a: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</a:rPr>
              <a:t>,    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а факел, который надо </a:t>
            </a: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</a:rPr>
              <a:t>зажечь.</a:t>
            </a:r>
            <a:endParaRPr lang="ru-RU" sz="2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4" descr="0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40005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0"/>
            <a:ext cx="3214678" cy="242886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Кластер темы </a:t>
            </a:r>
            <a:r>
              <a:rPr lang="ru-RU" sz="2800" dirty="0" smtClean="0"/>
              <a:t>«Фундаментальные частицы</a:t>
            </a:r>
            <a:r>
              <a:rPr lang="ru-RU" sz="2800" dirty="0" smtClean="0"/>
              <a:t>» 11 класс</a:t>
            </a:r>
            <a:endParaRPr lang="ru-RU" sz="2800" dirty="0"/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571472" y="182562"/>
            <a:ext cx="7308370" cy="6675438"/>
            <a:chOff x="2142" y="2935"/>
            <a:chExt cx="9028" cy="8139"/>
          </a:xfrm>
        </p:grpSpPr>
        <p:sp>
          <p:nvSpPr>
            <p:cNvPr id="2109" name="AutoShape 61"/>
            <p:cNvSpPr>
              <a:spLocks noChangeAspect="1" noChangeArrowheads="1"/>
            </p:cNvSpPr>
            <p:nvPr/>
          </p:nvSpPr>
          <p:spPr bwMode="auto">
            <a:xfrm>
              <a:off x="2142" y="2935"/>
              <a:ext cx="8913" cy="813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8" name="Oval 60"/>
            <p:cNvSpPr>
              <a:spLocks noChangeArrowheads="1"/>
            </p:cNvSpPr>
            <p:nvPr/>
          </p:nvSpPr>
          <p:spPr bwMode="auto">
            <a:xfrm>
              <a:off x="5171" y="2941"/>
              <a:ext cx="2707" cy="1115"/>
            </a:xfrm>
            <a:prstGeom prst="ellipse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Фундаментальные частицы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7" name="AutoShape 59"/>
            <p:cNvSpPr>
              <a:spLocks noChangeShapeType="1"/>
            </p:cNvSpPr>
            <p:nvPr/>
          </p:nvSpPr>
          <p:spPr bwMode="auto">
            <a:xfrm flipH="1">
              <a:off x="4618" y="3893"/>
              <a:ext cx="863" cy="7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AutoShape 58"/>
            <p:cNvSpPr>
              <a:spLocks noChangeShapeType="1"/>
            </p:cNvSpPr>
            <p:nvPr/>
          </p:nvSpPr>
          <p:spPr bwMode="auto">
            <a:xfrm>
              <a:off x="6979" y="3893"/>
              <a:ext cx="768" cy="8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5" name="Oval 57"/>
            <p:cNvSpPr>
              <a:spLocks noChangeArrowheads="1"/>
            </p:cNvSpPr>
            <p:nvPr/>
          </p:nvSpPr>
          <p:spPr bwMode="auto">
            <a:xfrm>
              <a:off x="3747" y="4125"/>
              <a:ext cx="2190" cy="92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Переносчики взаимодействия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4" name="Oval 56"/>
            <p:cNvSpPr>
              <a:spLocks noChangeArrowheads="1"/>
            </p:cNvSpPr>
            <p:nvPr/>
          </p:nvSpPr>
          <p:spPr bwMode="auto">
            <a:xfrm>
              <a:off x="6517" y="4233"/>
              <a:ext cx="2244" cy="921"/>
            </a:xfrm>
            <a:prstGeom prst="ellipse">
              <a:avLst/>
            </a:prstGeom>
            <a:solidFill>
              <a:srgbClr val="DAEEF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Участники взаимодействия (48)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3" name="Oval 55"/>
            <p:cNvSpPr>
              <a:spLocks noChangeArrowheads="1"/>
            </p:cNvSpPr>
            <p:nvPr/>
          </p:nvSpPr>
          <p:spPr bwMode="auto">
            <a:xfrm>
              <a:off x="7229" y="5454"/>
              <a:ext cx="1885" cy="7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фермионы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2" name="Oval 54"/>
            <p:cNvSpPr>
              <a:spLocks noChangeArrowheads="1"/>
            </p:cNvSpPr>
            <p:nvPr/>
          </p:nvSpPr>
          <p:spPr bwMode="auto">
            <a:xfrm>
              <a:off x="3747" y="5344"/>
              <a:ext cx="1410" cy="65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бозоны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1" name="Oval 53"/>
            <p:cNvSpPr>
              <a:spLocks noChangeArrowheads="1"/>
            </p:cNvSpPr>
            <p:nvPr/>
          </p:nvSpPr>
          <p:spPr bwMode="auto">
            <a:xfrm>
              <a:off x="4050" y="7158"/>
              <a:ext cx="1710" cy="955"/>
            </a:xfrm>
            <a:prstGeom prst="ellipse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Фотоны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(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электромаг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нитное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0" name="Oval 52"/>
            <p:cNvSpPr>
              <a:spLocks noChangeArrowheads="1"/>
            </p:cNvSpPr>
            <p:nvPr/>
          </p:nvSpPr>
          <p:spPr bwMode="auto">
            <a:xfrm>
              <a:off x="5004" y="6174"/>
              <a:ext cx="1513" cy="827"/>
            </a:xfrm>
            <a:prstGeom prst="ellipse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Векторные бозоны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(слабое)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9" name="Oval 51"/>
            <p:cNvSpPr>
              <a:spLocks noChangeArrowheads="1"/>
            </p:cNvSpPr>
            <p:nvPr/>
          </p:nvSpPr>
          <p:spPr bwMode="auto">
            <a:xfrm>
              <a:off x="2457" y="7266"/>
              <a:ext cx="1511" cy="825"/>
            </a:xfrm>
            <a:prstGeom prst="ellipse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Глюоны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(сильное)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8" name="Oval 50"/>
            <p:cNvSpPr>
              <a:spLocks noChangeArrowheads="1"/>
            </p:cNvSpPr>
            <p:nvPr/>
          </p:nvSpPr>
          <p:spPr bwMode="auto">
            <a:xfrm>
              <a:off x="2208" y="6022"/>
              <a:ext cx="1553" cy="1136"/>
            </a:xfrm>
            <a:prstGeom prst="ellipse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Гравитоны (?)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(гравитационное)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7" name="AutoShape 49"/>
            <p:cNvSpPr>
              <a:spLocks noChangeShapeType="1"/>
            </p:cNvSpPr>
            <p:nvPr/>
          </p:nvSpPr>
          <p:spPr bwMode="auto">
            <a:xfrm>
              <a:off x="3953" y="5906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6" name="AutoShape 48"/>
            <p:cNvSpPr>
              <a:spLocks noChangeShapeType="1"/>
            </p:cNvSpPr>
            <p:nvPr/>
          </p:nvSpPr>
          <p:spPr bwMode="auto">
            <a:xfrm>
              <a:off x="3953" y="5906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5" name="AutoShape 47"/>
            <p:cNvSpPr>
              <a:spLocks noChangeShapeType="1"/>
            </p:cNvSpPr>
            <p:nvPr/>
          </p:nvSpPr>
          <p:spPr bwMode="auto">
            <a:xfrm>
              <a:off x="4951" y="5906"/>
              <a:ext cx="810" cy="2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AutoShape 46"/>
            <p:cNvSpPr>
              <a:spLocks noChangeShapeType="1"/>
            </p:cNvSpPr>
            <p:nvPr/>
          </p:nvSpPr>
          <p:spPr bwMode="auto">
            <a:xfrm>
              <a:off x="4452" y="6002"/>
              <a:ext cx="355" cy="1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Oval 45"/>
            <p:cNvSpPr>
              <a:spLocks noChangeArrowheads="1"/>
            </p:cNvSpPr>
            <p:nvPr/>
          </p:nvSpPr>
          <p:spPr bwMode="auto">
            <a:xfrm>
              <a:off x="8507" y="6542"/>
              <a:ext cx="1511" cy="825"/>
            </a:xfrm>
            <a:prstGeom prst="ellipse">
              <a:avLst/>
            </a:pr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Кварки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антикварки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(36)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2" name="Oval 44"/>
            <p:cNvSpPr>
              <a:spLocks noChangeArrowheads="1"/>
            </p:cNvSpPr>
            <p:nvPr/>
          </p:nvSpPr>
          <p:spPr bwMode="auto">
            <a:xfrm>
              <a:off x="4059" y="8386"/>
              <a:ext cx="1677" cy="994"/>
            </a:xfrm>
            <a:prstGeom prst="ellipse">
              <a:avLst/>
            </a:pr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Лептоны,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антилептоны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(12)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1" name="AutoShape 43"/>
            <p:cNvSpPr>
              <a:spLocks noChangeShapeType="1"/>
            </p:cNvSpPr>
            <p:nvPr/>
          </p:nvSpPr>
          <p:spPr bwMode="auto">
            <a:xfrm>
              <a:off x="7941" y="6112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AutoShape 42"/>
            <p:cNvSpPr>
              <a:spLocks noChangeShapeType="1"/>
            </p:cNvSpPr>
            <p:nvPr/>
          </p:nvSpPr>
          <p:spPr bwMode="auto">
            <a:xfrm flipH="1">
              <a:off x="4452" y="5047"/>
              <a:ext cx="184" cy="2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AutoShape 41"/>
            <p:cNvSpPr>
              <a:spLocks noChangeShapeType="1"/>
            </p:cNvSpPr>
            <p:nvPr/>
          </p:nvSpPr>
          <p:spPr bwMode="auto">
            <a:xfrm>
              <a:off x="7406" y="5154"/>
              <a:ext cx="535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8" name="AutoShape 40"/>
            <p:cNvSpPr>
              <a:spLocks noChangeShapeType="1"/>
            </p:cNvSpPr>
            <p:nvPr/>
          </p:nvSpPr>
          <p:spPr bwMode="auto">
            <a:xfrm flipH="1">
              <a:off x="3747" y="5906"/>
              <a:ext cx="206" cy="14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6372" y="8561"/>
              <a:ext cx="1412" cy="654"/>
            </a:xfrm>
            <a:prstGeom prst="ellipse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d, u,</a:t>
              </a: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s, c, t,</a:t>
              </a: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9219" y="7596"/>
              <a:ext cx="979" cy="8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31849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цвет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6995" y="7508"/>
              <a:ext cx="1071" cy="80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31849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аромат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3839" y="9992"/>
              <a:ext cx="613" cy="734"/>
            </a:xfrm>
            <a:prstGeom prst="ellipse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ν</a:t>
              </a:r>
              <a:r>
                <a:rPr kumimoji="0" lang="ru-RU" sz="1200" b="0" i="0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µ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711" y="9417"/>
              <a:ext cx="667" cy="699"/>
            </a:xfrm>
            <a:prstGeom prst="ellipse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ν </a:t>
              </a:r>
              <a:r>
                <a:rPr kumimoji="0" lang="ru-RU" sz="1200" b="0" i="0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τ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4807" y="9992"/>
              <a:ext cx="688" cy="734"/>
            </a:xfrm>
            <a:prstGeom prst="ellipse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ν</a:t>
              </a:r>
              <a:r>
                <a:rPr kumimoji="0" lang="ru-RU" sz="1200" b="0" i="0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3202" y="8425"/>
              <a:ext cx="545" cy="408"/>
            </a:xfrm>
            <a:prstGeom prst="ellipse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τ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2860" y="9691"/>
              <a:ext cx="554" cy="408"/>
            </a:xfrm>
            <a:prstGeom prst="ellipse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2431" y="8833"/>
              <a:ext cx="553" cy="406"/>
            </a:xfrm>
            <a:prstGeom prst="ellipse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" name="AutoShape 30"/>
            <p:cNvSpPr>
              <a:spLocks noChangeShapeType="1"/>
            </p:cNvSpPr>
            <p:nvPr/>
          </p:nvSpPr>
          <p:spPr bwMode="auto">
            <a:xfrm flipV="1">
              <a:off x="5083" y="9130"/>
              <a:ext cx="221" cy="8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7" name="AutoShape 29"/>
            <p:cNvSpPr>
              <a:spLocks noChangeShapeType="1"/>
            </p:cNvSpPr>
            <p:nvPr/>
          </p:nvSpPr>
          <p:spPr bwMode="auto">
            <a:xfrm flipV="1">
              <a:off x="3137" y="9130"/>
              <a:ext cx="1097" cy="5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AutoShape 28"/>
            <p:cNvSpPr>
              <a:spLocks noChangeShapeType="1"/>
            </p:cNvSpPr>
            <p:nvPr/>
          </p:nvSpPr>
          <p:spPr bwMode="auto">
            <a:xfrm flipH="1" flipV="1">
              <a:off x="5526" y="8838"/>
              <a:ext cx="263" cy="6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4" name="AutoShape 26"/>
            <p:cNvSpPr>
              <a:spLocks noChangeShapeType="1"/>
            </p:cNvSpPr>
            <p:nvPr/>
          </p:nvSpPr>
          <p:spPr bwMode="auto">
            <a:xfrm flipV="1">
              <a:off x="2984" y="8838"/>
              <a:ext cx="1029" cy="1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AutoShape 24"/>
            <p:cNvSpPr>
              <a:spLocks noChangeShapeType="1"/>
            </p:cNvSpPr>
            <p:nvPr/>
          </p:nvSpPr>
          <p:spPr bwMode="auto">
            <a:xfrm flipH="1">
              <a:off x="5304" y="6016"/>
              <a:ext cx="2134" cy="25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AutoShape 23"/>
            <p:cNvSpPr>
              <a:spLocks noChangeShapeType="1"/>
            </p:cNvSpPr>
            <p:nvPr/>
          </p:nvSpPr>
          <p:spPr bwMode="auto">
            <a:xfrm flipH="1">
              <a:off x="4146" y="9251"/>
              <a:ext cx="624" cy="7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8151" y="8210"/>
              <a:ext cx="1130" cy="82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31849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Электри-ческий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заряд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7359" y="9567"/>
              <a:ext cx="784" cy="549"/>
            </a:xfrm>
            <a:prstGeom prst="ellipse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2е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/3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8377" y="9341"/>
              <a:ext cx="825" cy="601"/>
            </a:xfrm>
            <a:prstGeom prst="ellipse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- е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/3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8895" y="10283"/>
              <a:ext cx="924" cy="617"/>
            </a:xfrm>
            <a:prstGeom prst="ellipse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d,s,b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7520" y="10283"/>
              <a:ext cx="976" cy="530"/>
            </a:xfrm>
            <a:prstGeom prst="ellipse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u,c,t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0" name="AutoShape 12"/>
            <p:cNvSpPr>
              <a:spLocks noChangeShapeType="1"/>
            </p:cNvSpPr>
            <p:nvPr/>
          </p:nvSpPr>
          <p:spPr bwMode="auto">
            <a:xfrm>
              <a:off x="7683" y="10048"/>
              <a:ext cx="225" cy="2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AutoShape 11"/>
            <p:cNvSpPr>
              <a:spLocks noChangeShapeType="1"/>
            </p:cNvSpPr>
            <p:nvPr/>
          </p:nvSpPr>
          <p:spPr bwMode="auto">
            <a:xfrm flipV="1">
              <a:off x="3747" y="8546"/>
              <a:ext cx="487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AutoShape 10"/>
            <p:cNvSpPr>
              <a:spLocks noChangeShapeType="1"/>
            </p:cNvSpPr>
            <p:nvPr/>
          </p:nvSpPr>
          <p:spPr bwMode="auto">
            <a:xfrm>
              <a:off x="8421" y="7636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9841" y="9615"/>
              <a:ext cx="660" cy="61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10286" y="8825"/>
              <a:ext cx="706" cy="601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з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>
              <a:off x="10464" y="7947"/>
              <a:ext cx="706" cy="5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66" name="Прямая соединительная линия 65"/>
          <p:cNvCxnSpPr>
            <a:stCxn id="2103" idx="5"/>
          </p:cNvCxnSpPr>
          <p:nvPr/>
        </p:nvCxnSpPr>
        <p:spPr>
          <a:xfrm rot="16200000" flipH="1">
            <a:off x="5887622" y="2872413"/>
            <a:ext cx="372925" cy="164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2086" idx="0"/>
          </p:cNvCxnSpPr>
          <p:nvPr/>
        </p:nvCxnSpPr>
        <p:spPr>
          <a:xfrm rot="16200000" flipH="1">
            <a:off x="6498323" y="3806933"/>
            <a:ext cx="216024" cy="180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2086" idx="6"/>
            <a:endCxn id="2053" idx="2"/>
          </p:cNvCxnSpPr>
          <p:nvPr/>
        </p:nvCxnSpPr>
        <p:spPr>
          <a:xfrm>
            <a:off x="7092715" y="4334776"/>
            <a:ext cx="215589" cy="193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2086" idx="5"/>
            <a:endCxn id="2054" idx="0"/>
          </p:cNvCxnSpPr>
          <p:nvPr/>
        </p:nvCxnSpPr>
        <p:spPr>
          <a:xfrm rot="16200000" flipH="1">
            <a:off x="6990722" y="4553848"/>
            <a:ext cx="445258" cy="473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2086" idx="4"/>
            <a:endCxn id="2055" idx="0"/>
          </p:cNvCxnSpPr>
          <p:nvPr/>
        </p:nvCxnSpPr>
        <p:spPr>
          <a:xfrm rot="16200000" flipH="1">
            <a:off x="6385542" y="4975399"/>
            <a:ext cx="996760" cy="374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5724128" y="4005064"/>
            <a:ext cx="64807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2068" idx="4"/>
          </p:cNvCxnSpPr>
          <p:nvPr/>
        </p:nvCxnSpPr>
        <p:spPr>
          <a:xfrm rot="16200000" flipH="1">
            <a:off x="5823753" y="5256816"/>
            <a:ext cx="185921" cy="46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2066" idx="5"/>
            <a:endCxn id="2064" idx="0"/>
          </p:cNvCxnSpPr>
          <p:nvPr/>
        </p:nvCxnSpPr>
        <p:spPr>
          <a:xfrm rot="16200000" flipH="1">
            <a:off x="6124603" y="5921663"/>
            <a:ext cx="351868" cy="22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2068" idx="3"/>
          </p:cNvCxnSpPr>
          <p:nvPr/>
        </p:nvCxnSpPr>
        <p:spPr>
          <a:xfrm rot="5400000">
            <a:off x="5144326" y="5163709"/>
            <a:ext cx="501278" cy="349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2093" idx="3"/>
          </p:cNvCxnSpPr>
          <p:nvPr/>
        </p:nvCxnSpPr>
        <p:spPr>
          <a:xfrm rot="5400000">
            <a:off x="5382360" y="3412200"/>
            <a:ext cx="214553" cy="827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2085" idx="4"/>
          </p:cNvCxnSpPr>
          <p:nvPr/>
        </p:nvCxnSpPr>
        <p:spPr>
          <a:xfrm rot="5400000">
            <a:off x="4724059" y="4587718"/>
            <a:ext cx="201391" cy="217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stCxn id="2102" idx="2"/>
          </p:cNvCxnSpPr>
          <p:nvPr/>
        </p:nvCxnSpPr>
        <p:spPr>
          <a:xfrm rot="10800000" flipV="1">
            <a:off x="1403648" y="2428212"/>
            <a:ext cx="467108" cy="280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251520" y="1268760"/>
            <a:ext cx="8588375" cy="5230813"/>
            <a:chOff x="447" y="2411"/>
            <a:chExt cx="10608" cy="6378"/>
          </a:xfrm>
        </p:grpSpPr>
        <p:sp>
          <p:nvSpPr>
            <p:cNvPr id="2089" name="AutoShape 41"/>
            <p:cNvSpPr>
              <a:spLocks noChangeAspect="1" noChangeArrowheads="1"/>
            </p:cNvSpPr>
            <p:nvPr/>
          </p:nvSpPr>
          <p:spPr bwMode="auto">
            <a:xfrm>
              <a:off x="447" y="2411"/>
              <a:ext cx="10608" cy="6378"/>
            </a:xfrm>
            <a:prstGeom prst="rect">
              <a:avLst/>
            </a:prstGeom>
            <a:solidFill>
              <a:srgbClr val="D6E3BC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8" name="Oval 40"/>
            <p:cNvSpPr>
              <a:spLocks noChangeArrowheads="1"/>
            </p:cNvSpPr>
            <p:nvPr/>
          </p:nvSpPr>
          <p:spPr bwMode="auto">
            <a:xfrm>
              <a:off x="5387" y="5198"/>
              <a:ext cx="1997" cy="1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Простые механизмы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8211" y="4641"/>
              <a:ext cx="1129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Блок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2880" y="3026"/>
              <a:ext cx="1125" cy="7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Выигрыш в       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силе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1870" y="4155"/>
              <a:ext cx="1124" cy="71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Проигрыш в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силе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625" y="3499"/>
              <a:ext cx="1243" cy="7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Выигрыш в пути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9199" y="5547"/>
              <a:ext cx="1129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Ворот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7083" y="7705"/>
              <a:ext cx="1128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Винт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564" y="7491"/>
              <a:ext cx="1129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Клин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4360" y="4430"/>
              <a:ext cx="1679" cy="8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Преобра-</a:t>
              </a:r>
              <a:endPara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зование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силы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7364" y="5895"/>
              <a:ext cx="1410" cy="69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Рычаг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6234" y="6732"/>
              <a:ext cx="1595" cy="6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Наклонная плоскость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1586" y="2620"/>
              <a:ext cx="1128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Проигрыш в  пути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7364" y="3108"/>
              <a:ext cx="1270" cy="3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080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неподвижный</a:t>
              </a:r>
              <a:endPara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8776" y="3665"/>
              <a:ext cx="1272" cy="3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080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подвижный</a:t>
              </a:r>
              <a:endPara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 flipV="1">
              <a:off x="8211" y="5198"/>
              <a:ext cx="283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 flipV="1">
              <a:off x="8776" y="4083"/>
              <a:ext cx="423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flipH="1" flipV="1">
              <a:off x="8070" y="3526"/>
              <a:ext cx="706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flipH="1" flipV="1">
              <a:off x="5387" y="5198"/>
              <a:ext cx="283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 flipH="1" flipV="1">
              <a:off x="3658" y="3737"/>
              <a:ext cx="163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 flipH="1" flipV="1">
              <a:off x="2536" y="3027"/>
              <a:ext cx="40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 flipH="1" flipV="1">
              <a:off x="1717" y="4084"/>
              <a:ext cx="282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4627" y="3113"/>
              <a:ext cx="1582" cy="7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Изменение направления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7364" y="2453"/>
              <a:ext cx="604" cy="39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080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F=P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9340" y="3099"/>
              <a:ext cx="641" cy="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1080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F=P</a:t>
              </a: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/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2" name="AutoShape 14"/>
            <p:cNvSpPr>
              <a:spLocks noChangeShapeType="1"/>
            </p:cNvSpPr>
            <p:nvPr/>
          </p:nvSpPr>
          <p:spPr bwMode="auto">
            <a:xfrm flipH="1" flipV="1">
              <a:off x="7666" y="2848"/>
              <a:ext cx="333" cy="2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AutoShape 13"/>
            <p:cNvSpPr>
              <a:spLocks noChangeShapeType="1"/>
            </p:cNvSpPr>
            <p:nvPr/>
          </p:nvSpPr>
          <p:spPr bwMode="auto">
            <a:xfrm flipV="1">
              <a:off x="9412" y="3499"/>
              <a:ext cx="248" cy="1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AutoShape 12"/>
            <p:cNvSpPr>
              <a:spLocks noChangeShapeType="1"/>
            </p:cNvSpPr>
            <p:nvPr/>
          </p:nvSpPr>
          <p:spPr bwMode="auto">
            <a:xfrm flipH="1">
              <a:off x="6129" y="7428"/>
              <a:ext cx="811" cy="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AutoShape 11"/>
            <p:cNvSpPr>
              <a:spLocks noChangeShapeType="1"/>
            </p:cNvSpPr>
            <p:nvPr/>
          </p:nvSpPr>
          <p:spPr bwMode="auto">
            <a:xfrm>
              <a:off x="6940" y="7428"/>
              <a:ext cx="707" cy="2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AutoShape 10"/>
            <p:cNvSpPr>
              <a:spLocks noChangeShapeType="1"/>
            </p:cNvSpPr>
            <p:nvPr/>
          </p:nvSpPr>
          <p:spPr bwMode="auto">
            <a:xfrm flipV="1">
              <a:off x="8211" y="5827"/>
              <a:ext cx="988" cy="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8329" y="6869"/>
              <a:ext cx="1724" cy="98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</a:t>
              </a:r>
              <a:r>
                <a:rPr kumimoji="0" lang="en-US" sz="12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/F</a:t>
              </a:r>
              <a:r>
                <a:rPr kumimoji="0" lang="en-US" sz="12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= l</a:t>
              </a:r>
              <a:r>
                <a:rPr kumimoji="0" lang="en-US" sz="12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/l</a:t>
              </a:r>
              <a:r>
                <a:rPr kumimoji="0" lang="en-US" sz="12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</a:t>
              </a:r>
              <a:r>
                <a:rPr kumimoji="0" lang="en-US" sz="12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= М</a:t>
              </a:r>
              <a:r>
                <a:rPr kumimoji="0" lang="en-US" sz="12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6" name="AutoShape 8"/>
            <p:cNvSpPr>
              <a:spLocks noChangeShapeType="1"/>
            </p:cNvSpPr>
            <p:nvPr/>
          </p:nvSpPr>
          <p:spPr bwMode="auto">
            <a:xfrm>
              <a:off x="8568" y="6491"/>
              <a:ext cx="475" cy="37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3269" y="6171"/>
              <a:ext cx="1695" cy="8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КПД = Ап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/А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КПД &lt; 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AutoShape 6"/>
            <p:cNvSpPr>
              <a:spLocks noChangeShapeType="1"/>
            </p:cNvSpPr>
            <p:nvPr/>
          </p:nvSpPr>
          <p:spPr bwMode="auto">
            <a:xfrm flipH="1">
              <a:off x="4716" y="5756"/>
              <a:ext cx="671" cy="5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AutoShape 5"/>
            <p:cNvSpPr>
              <a:spLocks noChangeShapeType="1"/>
            </p:cNvSpPr>
            <p:nvPr/>
          </p:nvSpPr>
          <p:spPr bwMode="auto">
            <a:xfrm>
              <a:off x="6981" y="6150"/>
              <a:ext cx="383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AutoShape 4"/>
            <p:cNvSpPr>
              <a:spLocks noChangeShapeType="1"/>
            </p:cNvSpPr>
            <p:nvPr/>
          </p:nvSpPr>
          <p:spPr bwMode="auto">
            <a:xfrm flipH="1">
              <a:off x="6940" y="6150"/>
              <a:ext cx="41" cy="5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Oval 3"/>
            <p:cNvSpPr>
              <a:spLocks noChangeArrowheads="1"/>
            </p:cNvSpPr>
            <p:nvPr/>
          </p:nvSpPr>
          <p:spPr bwMode="auto">
            <a:xfrm>
              <a:off x="3134" y="3762"/>
              <a:ext cx="1582" cy="7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Изменение модуля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0" name="AutoShape 2"/>
            <p:cNvSpPr>
              <a:spLocks noChangeShapeType="1"/>
            </p:cNvSpPr>
            <p:nvPr/>
          </p:nvSpPr>
          <p:spPr bwMode="auto">
            <a:xfrm flipH="1">
              <a:off x="2994" y="4415"/>
              <a:ext cx="371" cy="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0" y="188640"/>
            <a:ext cx="85531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Кластер темы </a:t>
            </a:r>
            <a:r>
              <a:rPr lang="ru-RU" sz="3600" dirty="0" smtClean="0"/>
              <a:t>«Простые механизмы» 7 класс</a:t>
            </a:r>
            <a:endParaRPr lang="ru-RU" sz="3600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3995936" y="2492896"/>
            <a:ext cx="14401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2051" idx="5"/>
          </p:cNvCxnSpPr>
          <p:nvPr/>
        </p:nvCxnSpPr>
        <p:spPr>
          <a:xfrm flipH="1" flipV="1">
            <a:off x="3520188" y="2912982"/>
            <a:ext cx="475748" cy="11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АМО «Мозговой штурм»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398"/>
            <a:ext cx="4857784" cy="5357874"/>
          </a:xfrm>
        </p:spPr>
        <p:txBody>
          <a:bodyPr>
            <a:normAutofit fontScale="32500" lnSpcReduction="20000"/>
          </a:bodyPr>
          <a:lstStyle/>
          <a:p>
            <a:endParaRPr lang="ru-RU" sz="7400" b="1" dirty="0" smtClean="0"/>
          </a:p>
          <a:p>
            <a:r>
              <a:rPr lang="ru-RU" sz="7400" b="1" dirty="0" smtClean="0"/>
              <a:t>Метод </a:t>
            </a:r>
            <a:r>
              <a:rPr lang="ru-RU" sz="7400" b="1" dirty="0"/>
              <a:t>мозгового штурма</a:t>
            </a:r>
            <a:r>
              <a:rPr lang="ru-RU" sz="7400" dirty="0"/>
              <a:t> </a:t>
            </a:r>
            <a:r>
              <a:rPr lang="ru-RU" sz="7400" dirty="0">
                <a:solidFill>
                  <a:srgbClr val="FF0000"/>
                </a:solidFill>
              </a:rPr>
              <a:t>(мозговая атака, мозговой штурм, англ. </a:t>
            </a:r>
            <a:r>
              <a:rPr lang="ru-RU" sz="7400" dirty="0" err="1">
                <a:solidFill>
                  <a:srgbClr val="FF0000"/>
                </a:solidFill>
              </a:rPr>
              <a:t>brainstorming</a:t>
            </a:r>
            <a:r>
              <a:rPr lang="ru-RU" sz="7400" dirty="0">
                <a:solidFill>
                  <a:srgbClr val="FF0000"/>
                </a:solidFill>
              </a:rPr>
              <a:t>) — </a:t>
            </a:r>
            <a:r>
              <a:rPr lang="ru-RU" sz="7400" dirty="0"/>
              <a:t>оперативный метод решения проблемы на основе стимулирования творческой активности, при котором участникам обсуждения предлагают высказывать возможно большее количество вариантов решения, в том числе самых фантастических. Затем из общего числа высказанных идей отбирают наиболее удачные, которые могут быть использованы на практике. 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285860"/>
            <a:ext cx="4929222" cy="52864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\Рабочий стол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357298"/>
            <a:ext cx="3049438" cy="2286016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stu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14818"/>
            <a:ext cx="2976551" cy="22324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Этапы и правила мозгового штурма: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1. Постановка проблемы. Предварительный этап. 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2. Генерация идей. Основной этап, от которого во многом зависит успех всего мозгового штурма. 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ru-RU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Правила для этого этапа: </a:t>
            </a: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Главное — количество идей. Не делайте никаких ограничений.</a:t>
            </a: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Полный запрет на критику и любую (в том числе положительную) оценку высказываемых идей, так как оценка отвлекает от основной задачи и сбивает творческий настрой.</a:t>
            </a: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Необычные и даже абсурдные идеи приветствуются.</a:t>
            </a: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Комбинируйте и улучшайте любые идеи.</a:t>
            </a:r>
          </a:p>
          <a:p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3. Группировка, отбор и оценка идей. Этот этап позволяет выделить наиболее ценные идеи и дать окончательный результат мозгового штурма. На этом этапе оценка приветствуется. 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/>
              <a:t>Изобретателем метода мозгового штурма считается Алекс Осборн.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8496944" cy="6336704"/>
          </a:xfrm>
          <a:prstGeom prst="roundRect">
            <a:avLst/>
          </a:prstGeom>
          <a:noFill/>
          <a:ln w="539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9632" y="4797152"/>
            <a:ext cx="6675040" cy="1728192"/>
          </a:xfrm>
          <a:prstGeom prst="roundRect">
            <a:avLst/>
          </a:prstGeom>
          <a:solidFill>
            <a:schemeClr val="bg1"/>
          </a:solidFill>
          <a:ln w="444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Таблица самооценок групп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334543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74123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</a:p>
                    <a:p>
                      <a:pPr algn="ctr"/>
                      <a:r>
                        <a:rPr lang="ru-RU" dirty="0" smtClean="0"/>
                        <a:t>№1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</a:p>
                    <a:p>
                      <a:pPr algn="ctr"/>
                      <a:r>
                        <a:rPr lang="ru-RU" dirty="0" smtClean="0"/>
                        <a:t>№2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</a:p>
                    <a:p>
                      <a:pPr algn="ctr"/>
                      <a:r>
                        <a:rPr lang="ru-RU" dirty="0" smtClean="0"/>
                        <a:t>№3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</a:p>
                    <a:p>
                      <a:pPr algn="ctr"/>
                      <a:r>
                        <a:rPr lang="ru-RU" dirty="0" smtClean="0"/>
                        <a:t>№4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</a:p>
                    <a:p>
                      <a:pPr algn="ctr"/>
                      <a:r>
                        <a:rPr lang="ru-RU" dirty="0" smtClean="0"/>
                        <a:t>№5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</a:p>
                    <a:p>
                      <a:pPr algn="ctr"/>
                      <a:r>
                        <a:rPr lang="ru-RU" dirty="0" smtClean="0"/>
                        <a:t>№6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486206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86206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486206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206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6206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478632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Критерии оценки: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«5» - получили контрольное решение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«4» - были верные идеи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«3» - нет верных идей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Реши задачу!</a:t>
            </a: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564904"/>
            <a:ext cx="3240360" cy="35612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   Как наполнить ведро три раза до краёв,         ни разу его      не опорожняя?</a:t>
            </a:r>
          </a:p>
          <a:p>
            <a:pPr>
              <a:buNone/>
            </a:pPr>
            <a:endParaRPr lang="ru-RU" sz="3000" b="1" dirty="0" smtClean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060848"/>
            <a:ext cx="8280920" cy="4392488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Documents and Settings\Администратор\Рабочий стол\ce277e676657eb7abc9dbb89e2d8b9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2679700" cy="41148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627784" y="188640"/>
            <a:ext cx="5616624" cy="1512168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Documents and Settings\Администратор\Рабочий стол\Ucheni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6"/>
            <a:ext cx="1225669" cy="11521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Реши задачу!</a:t>
            </a: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332037"/>
            <a:ext cx="447484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Пловец на длинные дистанции тренируется летом в открытых водоёмах – реке, озере, море. Зимой же приходится тренироваться в закрытых водоёмах – бассейнах: чтобы проплыть многокилометровую дистанцию, пловцу нужно каждый раз разворачиваться, проплывая длину бассейна. Предложите способ наиболее удобных тренировок на длинные дистанции в условиях бассейна. </a:t>
            </a:r>
          </a:p>
          <a:p>
            <a:endParaRPr lang="ru-RU" dirty="0"/>
          </a:p>
        </p:txBody>
      </p:sp>
      <p:pic>
        <p:nvPicPr>
          <p:cNvPr id="3074" name="Picture 2" descr="C:\Documents and Settings\Администратор\Рабочий стол\Pla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135992" cy="3112765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news_text_2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0458" y="188640"/>
            <a:ext cx="1295064" cy="158417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204864"/>
            <a:ext cx="8640960" cy="4464496"/>
          </a:xfrm>
          <a:prstGeom prst="roundRect">
            <a:avLst/>
          </a:prstGeom>
          <a:noFill/>
          <a:ln w="539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27784" y="188640"/>
            <a:ext cx="5328592" cy="1584176"/>
          </a:xfrm>
          <a:prstGeom prst="roundRect">
            <a:avLst/>
          </a:prstGeom>
          <a:noFill/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АМ </a:t>
            </a:r>
            <a:r>
              <a:rPr lang="ru-RU" sz="4000" b="1" dirty="0" smtClean="0">
                <a:solidFill>
                  <a:srgbClr val="7030A0"/>
                </a:solidFill>
              </a:rPr>
              <a:t>рефлексии </a:t>
            </a:r>
            <a:r>
              <a:rPr lang="ru-RU" sz="3600" b="1" dirty="0" smtClean="0">
                <a:solidFill>
                  <a:srgbClr val="7030A0"/>
                </a:solidFill>
              </a:rPr>
              <a:t>“</a:t>
            </a:r>
            <a:r>
              <a:rPr lang="ru-RU" sz="3600" b="1" dirty="0" smtClean="0">
                <a:solidFill>
                  <a:srgbClr val="7030A0"/>
                </a:solidFill>
              </a:rPr>
              <a:t>Мозаика из слов”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3732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</a:p>
          <a:p>
            <a:pPr>
              <a:buNone/>
            </a:pPr>
            <a:r>
              <a:rPr lang="ru-RU" b="1" dirty="0" smtClean="0"/>
              <a:t>Организация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Все участники делятся на мини-группы по 3-4 человека, каждая мини-группа получает бумагу и должна за 5 минут придумать максимум прилагательных-определений, которые подходят к пройденному уроку. Например, активный, информативный и т.д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После чего они зачитывают полученный список прилагательных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Обсуждение. Не обязательно. Можно попросить группы прокомментировать интересные идеи, которые они выскажут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/>
              <a:t>Вариант.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Можно попросить группы вместо прилагательных составить список ключевых понятий и терминов, связанных с темой урока. </a:t>
            </a:r>
          </a:p>
          <a:p>
            <a:r>
              <a:rPr lang="ru-RU" b="1" dirty="0">
                <a:solidFill>
                  <a:srgbClr val="7030A0"/>
                </a:solidFill>
              </a:rPr>
              <a:t>Упражнение помогает обучающимся вспомнить то, что происходило на уроке, соединить в единое целое свои впечатления о нем и полученную информацию. Также упражнение помогает завершить урок в живой, активной, запоминающейся манере.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484784"/>
            <a:ext cx="8352928" cy="4968552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  <a:noFill/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23528" y="476672"/>
          <a:ext cx="5058443" cy="5832648"/>
        </p:xfrm>
        <a:graphic>
          <a:graphicData uri="http://schemas.openxmlformats.org/presentationml/2006/ole">
            <p:oleObj spid="_x0000_s43010" name="Документ" r:id="rId3" imgW="5940803" imgH="6669960" progId="Word.Document.12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24128" y="980728"/>
            <a:ext cx="3096344" cy="54726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АМО рефлексии «Мишень»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 smtClean="0"/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Цель: создать условия для рефлексивно-оценочных действий учащихся.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Организация: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Учитель предлагает заполнить лист самооценки работы на уроке - «выстрелить» в мишень (поставить точку на мишени).  Оценить по 5-бальной шкале собственную учебную деятельность на уроке, собственные достижения, своё эмоциональное самочувствие</a:t>
            </a:r>
            <a:r>
              <a:rPr lang="ru-RU" sz="2000" dirty="0" smtClean="0"/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http://www.vlg.rodgor.ru/art_images/160/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3560215"/>
            <a:ext cx="3592352" cy="29377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616624" cy="11430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70C0"/>
                </a:solidFill>
              </a:rPr>
              <a:t>Подводя итоги…</a:t>
            </a:r>
            <a:endParaRPr lang="ru-RU" sz="40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132856"/>
            <a:ext cx="5760640" cy="3484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i="1" dirty="0" smtClean="0">
                <a:solidFill>
                  <a:srgbClr val="FF0000"/>
                </a:solidFill>
              </a:rPr>
              <a:t>Широкое внедрение АМО в школьный образовательный процесс  является стратегической задачей сегодняшнего дня.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988840"/>
            <a:ext cx="6264696" cy="28803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620688"/>
            <a:ext cx="4320480" cy="1008112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868144" y="1340768"/>
            <a:ext cx="290036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Учителям нужно постоянно учиться, 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   ЧТОБЫ БЫТЬ ДЛЯ УЧАЩИХСЯ ФОНТАНОМ ИДЕЙ, ЗНАНИЙ, СВЕТА, а не тусклой керосиновой лампой, чуть излучающей свет.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E:\презентации РР шаблоны\картинки для презентаций\5219-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3048"/>
            <a:ext cx="5214974" cy="492628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428604"/>
            <a:ext cx="8501122" cy="61436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Источники информации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276872"/>
            <a:ext cx="7488832" cy="30963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http://Электронный курс образовательного портала "Мой университет»</a:t>
            </a:r>
            <a:r>
              <a:rPr lang="ru-RU" sz="2000" dirty="0" smtClean="0"/>
              <a:t> </a:t>
            </a:r>
            <a:r>
              <a:rPr lang="ru-RU" sz="2000" i="1" dirty="0" smtClean="0">
                <a:solidFill>
                  <a:srgbClr val="FF0000"/>
                </a:solidFill>
              </a:rPr>
              <a:t> «Активные методы обучения»</a:t>
            </a:r>
          </a:p>
          <a:p>
            <a:r>
              <a:rPr lang="ru-RU" sz="2000" u="sng" dirty="0" smtClean="0">
                <a:hlinkClick r:id="rId2"/>
              </a:rPr>
              <a:t>http://mou29-klgd.narod.ru/ob.htm</a:t>
            </a:r>
            <a:endParaRPr lang="ru-RU" sz="2000" u="sng" dirty="0" smtClean="0"/>
          </a:p>
          <a:p>
            <a:r>
              <a:rPr lang="ru-RU" sz="2000" u="sng" dirty="0" smtClean="0">
                <a:hlinkClick r:id="rId3"/>
              </a:rPr>
              <a:t>http://www.yartoys.ru/shop/show_cat.php?start=30&amp;catid=101&amp;option=bypriced</a:t>
            </a:r>
            <a:endParaRPr lang="ru-RU" sz="2000" dirty="0" smtClean="0"/>
          </a:p>
          <a:p>
            <a:r>
              <a:rPr lang="ru-RU" sz="2000" dirty="0" smtClean="0">
                <a:hlinkClick r:id="rId4"/>
              </a:rPr>
              <a:t>http://www.proshkolu.ru/user/Politova65/file/317858/</a:t>
            </a:r>
            <a:endParaRPr lang="ru-RU" sz="2000" dirty="0" smtClean="0"/>
          </a:p>
          <a:p>
            <a:r>
              <a:rPr lang="ru-RU" sz="2000" u="sng" dirty="0" smtClean="0">
                <a:hlinkClick r:id="rId5"/>
              </a:rPr>
              <a:t>http://www.your-mind.ru/category/training/uprazhneniya/dlya-zaversheniya-treninga/</a:t>
            </a:r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76672"/>
            <a:ext cx="8136904" cy="5760640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620688"/>
            <a:ext cx="7920880" cy="864096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700808"/>
            <a:ext cx="7776864" cy="424847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Наши 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Адрес: г. Барнаул, ул. Г.Исакова, 227                         МБОУ «Гимназия № 79»</a:t>
            </a:r>
          </a:p>
          <a:p>
            <a:pPr algn="ctr">
              <a:buNone/>
            </a:pPr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gimn79@mail.ru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natkap56@bk.ru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620688"/>
            <a:ext cx="7632848" cy="5040560"/>
          </a:xfrm>
          <a:prstGeom prst="roundRect">
            <a:avLst/>
          </a:prstGeom>
          <a:noFill/>
          <a:ln w="142875">
            <a:solidFill>
              <a:srgbClr val="A98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5" descr="Приветствующие и прощающиеся смайл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0100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214290"/>
            <a:ext cx="7858180" cy="1143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571612"/>
            <a:ext cx="8358246" cy="35004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….Обеспечение </a:t>
            </a:r>
            <a:r>
              <a:rPr lang="ru-RU" sz="2800" dirty="0" err="1" smtClean="0">
                <a:solidFill>
                  <a:schemeClr val="tx1"/>
                </a:solidFill>
              </a:rPr>
              <a:t>гуманизации</a:t>
            </a:r>
            <a:r>
              <a:rPr lang="ru-RU" sz="2800" dirty="0" smtClean="0">
                <a:solidFill>
                  <a:schemeClr val="tx1"/>
                </a:solidFill>
              </a:rPr>
              <a:t> образования, создание новой культуры образовательной среды школы, привлекательной, комфортной и здоровой для учащихся, учителей, родителей и управленцев…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429684" cy="16430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Одна из функций ФГОС: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186766" cy="18330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357686" y="1357298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214290"/>
            <a:ext cx="7858180" cy="1143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571612"/>
            <a:ext cx="8358246" cy="35004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429684" cy="16430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Универсальные  навыки – </a:t>
            </a:r>
            <a:br>
              <a:rPr lang="ru-RU" sz="3200" dirty="0" smtClean="0"/>
            </a:br>
            <a:r>
              <a:rPr lang="ru-RU" sz="3200" dirty="0" smtClean="0"/>
              <a:t>требования, предъявляемые жизнью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способность принимать решения и умение решать проблемы, </a:t>
            </a:r>
          </a:p>
          <a:p>
            <a:r>
              <a:rPr lang="ru-RU" sz="2600" dirty="0" smtClean="0"/>
              <a:t>коммуникативные </a:t>
            </a:r>
            <a:r>
              <a:rPr lang="ru-RU" sz="2600" dirty="0"/>
              <a:t>умения и качества, </a:t>
            </a:r>
            <a:endParaRPr lang="ru-RU" sz="2600" dirty="0" smtClean="0"/>
          </a:p>
          <a:p>
            <a:r>
              <a:rPr lang="ru-RU" sz="2600" dirty="0" smtClean="0"/>
              <a:t>умения </a:t>
            </a:r>
            <a:r>
              <a:rPr lang="ru-RU" sz="2600" dirty="0"/>
              <a:t>ясно формулировать сообщения и четко ставить задачи, </a:t>
            </a:r>
            <a:endParaRPr lang="ru-RU" sz="2600" dirty="0" smtClean="0"/>
          </a:p>
          <a:p>
            <a:r>
              <a:rPr lang="ru-RU" sz="2600" dirty="0" smtClean="0"/>
              <a:t>умение выслушивать и принимать во внимание разные точки зрения и мнения других людей, </a:t>
            </a:r>
          </a:p>
          <a:p>
            <a:r>
              <a:rPr lang="ru-RU" sz="2600" dirty="0" smtClean="0"/>
              <a:t>лидерские </a:t>
            </a:r>
            <a:r>
              <a:rPr lang="ru-RU" sz="2600" dirty="0"/>
              <a:t>умения и качества</a:t>
            </a:r>
            <a:r>
              <a:rPr lang="ru-RU" sz="2600" dirty="0" smtClean="0"/>
              <a:t>,</a:t>
            </a:r>
          </a:p>
          <a:p>
            <a:r>
              <a:rPr lang="ru-RU" sz="2600" dirty="0" smtClean="0"/>
              <a:t> </a:t>
            </a:r>
            <a:r>
              <a:rPr lang="ru-RU" sz="2600" dirty="0"/>
              <a:t>умение работать в команде и др</a:t>
            </a:r>
            <a:r>
              <a:rPr lang="ru-RU" sz="2600" dirty="0" smtClean="0"/>
              <a:t>.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5357826"/>
            <a:ext cx="278608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успех в профессиональной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деятельности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16" y="5357826"/>
            <a:ext cx="264320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успех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в общественной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3636" y="5357826"/>
            <a:ext cx="2786082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армония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в личной жизни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57686" y="1357298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643042" y="5072074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572000" y="5072074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429520" y="5072074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0034" y="357166"/>
            <a:ext cx="821537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14810" y="1928802"/>
            <a:ext cx="4714908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Низкая учебная мотивация</a:t>
            </a:r>
          </a:p>
          <a:p>
            <a:pPr algn="ctr"/>
            <a:r>
              <a:rPr lang="ru-RU" sz="2000" dirty="0" smtClean="0"/>
              <a:t>Нежелание учиться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Проблема современной школы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4857760"/>
            <a:ext cx="3786214" cy="1343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Низкое качество обучения</a:t>
            </a:r>
            <a:endParaRPr lang="ru-RU" sz="20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6500826" y="4143380"/>
            <a:ext cx="331471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600200"/>
            <a:ext cx="18571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3" name="Picture 4" descr="C:\Documents and Settings\Администратор\Рабочий стол\b554104ec6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3714776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0" y="1556792"/>
            <a:ext cx="4257675" cy="4525963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Скучные уроки годны лишь на то, чтобы внушить ненависть и к тем, кто их преподает, и ко всему преподаваемому 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                    (Руссо Жан-Жак) </a:t>
            </a: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Тем, кто хочет учиться, часто вредит авторитет тех, кто учит    </a:t>
            </a:r>
          </a:p>
          <a:p>
            <a:pPr>
              <a:buNone/>
            </a:pP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(Цицерон Марк Туллий) </a:t>
            </a:r>
          </a:p>
        </p:txBody>
      </p:sp>
      <p:pic>
        <p:nvPicPr>
          <p:cNvPr id="5" name="Picture 2" descr="E:\презентации РР шаблоны\картинки школа\75ff611bea37b021fede54e88b6d5a9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142264" cy="321471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428604"/>
            <a:ext cx="8643998" cy="627225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000100" y="357166"/>
            <a:ext cx="75724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Изменение роли ученика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857752" y="2071678"/>
            <a:ext cx="3286148" cy="2928958"/>
          </a:xfrm>
          <a:prstGeom prst="ellipse">
            <a:avLst/>
          </a:prstGeom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Ученик – </a:t>
            </a:r>
            <a:r>
              <a:rPr lang="ru-RU" sz="2000" dirty="0"/>
              <a:t> </a:t>
            </a:r>
            <a:r>
              <a:rPr lang="ru-RU" sz="2000" dirty="0" smtClean="0"/>
              <a:t>активный участник образовательного процесса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571472" y="2071678"/>
            <a:ext cx="3286148" cy="2928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000" dirty="0" smtClean="0"/>
              <a:t>Ученик – послушный исполнитель</a:t>
            </a:r>
            <a:endParaRPr lang="ru-RU" sz="20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6286512" y="5072074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1538" y="5643578"/>
            <a:ext cx="72152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АМО (активные методы обучения)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357158" y="1928802"/>
            <a:ext cx="2643206" cy="221457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178695" y="1821645"/>
            <a:ext cx="2428892" cy="2357454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3857620" y="3500438"/>
            <a:ext cx="100013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4786346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такое АМО?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Активные методы обучения </a:t>
            </a:r>
            <a:r>
              <a:rPr lang="ru-RU" sz="3600" dirty="0" smtClean="0">
                <a:solidFill>
                  <a:srgbClr val="FF0000"/>
                </a:solidFill>
              </a:rPr>
              <a:t>– это система методов, обеспечивающих активность и разнообразие мыслительной и практической деятельности учащихся в процессе освоения учебного материала. </a:t>
            </a:r>
          </a:p>
          <a:p>
            <a:pPr algn="ctr">
              <a:buNone/>
            </a:pPr>
            <a:r>
              <a:rPr lang="ru-RU" sz="4400" b="1" dirty="0" smtClean="0"/>
              <a:t>АМО строятся на: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использовании знаний и опыта обучающихся,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вовлечении в процесс всех органов чувств,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групповой форме организации их работы, </a:t>
            </a:r>
          </a:p>
          <a:p>
            <a:pPr algn="ctr"/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деятельностном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подходе к обучению,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разнообразных коммуникациях, 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творческом характере обучения,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практической направленности,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диалоге и </a:t>
            </a:r>
            <a:r>
              <a:rPr lang="ru-RU" sz="3600" b="1" dirty="0" err="1" smtClean="0">
                <a:solidFill>
                  <a:srgbClr val="0070C0"/>
                </a:solidFill>
              </a:rPr>
              <a:t>полилоге</a:t>
            </a:r>
            <a:r>
              <a:rPr lang="ru-RU" sz="3600" b="1" dirty="0" smtClean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интерактивности,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игровом действе,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ефлексии,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движении.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142984"/>
            <a:ext cx="8715436" cy="5286412"/>
          </a:xfrm>
          <a:prstGeom prst="roundRect">
            <a:avLst/>
          </a:prstGeom>
          <a:noFill/>
          <a:ln w="698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Documents and Settings\Администратор\Рабочий стол\programmapit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786190"/>
            <a:ext cx="1714071" cy="2521852"/>
          </a:xfrm>
          <a:prstGeom prst="rect">
            <a:avLst/>
          </a:prstGeom>
          <a:noFill/>
        </p:spPr>
      </p:pic>
      <p:pic>
        <p:nvPicPr>
          <p:cNvPr id="8" name="Picture 4" descr="E:\презентации РР шаблоны\картинки для презентаций\5223-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72008"/>
            <a:ext cx="2074583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1676</Words>
  <Application>Microsoft Office PowerPoint</Application>
  <PresentationFormat>Экран (4:3)</PresentationFormat>
  <Paragraphs>327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Документ</vt:lpstr>
      <vt:lpstr>АКТИВНЫЕ МЕТОДЫ ОБУЧЕНИЯ как эффективное средство реализации ФГОС  -</vt:lpstr>
      <vt:lpstr>Слайд 2</vt:lpstr>
      <vt:lpstr>Слайд 3</vt:lpstr>
      <vt:lpstr>Одна из функций ФГОС:</vt:lpstr>
      <vt:lpstr>Универсальные  навыки –  требования, предъявляемые жизнью</vt:lpstr>
      <vt:lpstr>Проблема современной школы</vt:lpstr>
      <vt:lpstr>Слайд 7</vt:lpstr>
      <vt:lpstr>Изменение роли ученика</vt:lpstr>
      <vt:lpstr>Что такое АМО?</vt:lpstr>
      <vt:lpstr>Эффекты АМО </vt:lpstr>
      <vt:lpstr>АМО для ученика</vt:lpstr>
      <vt:lpstr>Изменение роли учителя</vt:lpstr>
      <vt:lpstr>Технология модерации</vt:lpstr>
      <vt:lpstr>Что даёт технология модерации?</vt:lpstr>
      <vt:lpstr>Каждому этапу урока – свои АМ</vt:lpstr>
      <vt:lpstr>АМО начала урока «Групповое гудение»</vt:lpstr>
      <vt:lpstr>АМО «Кластер»</vt:lpstr>
      <vt:lpstr>АМО «Кластер» (Тема «Элементарные частицы» 11 класс)</vt:lpstr>
      <vt:lpstr>Кластер темы  «Фундаментальные взаимодействия» 11 класс</vt:lpstr>
      <vt:lpstr>Кластер темы «Фундаментальные частицы» 11 класс</vt:lpstr>
      <vt:lpstr>Кластер темы «Простые механизмы» 7 класс</vt:lpstr>
      <vt:lpstr>АМО «Мозговой штурм»</vt:lpstr>
      <vt:lpstr>Этапы и правила мозгового штурма:  </vt:lpstr>
      <vt:lpstr>Таблица самооценок групп</vt:lpstr>
      <vt:lpstr>Реши задачу!</vt:lpstr>
      <vt:lpstr>Реши задачу!</vt:lpstr>
      <vt:lpstr>АМ рефлексии “Мозаика из слов”</vt:lpstr>
      <vt:lpstr>АМО рефлексии «Мишень»  Цель: создать условия для рефлексивно-оценочных действий учащихся. Организация: Учитель предлагает заполнить лист самооценки работы на уроке - «выстрелить» в мишень (поставить точку на мишени).  Оценить по 5-бальной шкале собственную учебную деятельность на уроке, собственные достижения, своё эмоциональное самочувствие.  </vt:lpstr>
      <vt:lpstr>Подводя итоги…</vt:lpstr>
      <vt:lpstr>Источники информации</vt:lpstr>
      <vt:lpstr> Наши контакты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221</cp:revision>
  <dcterms:created xsi:type="dcterms:W3CDTF">2011-03-23T10:03:54Z</dcterms:created>
  <dcterms:modified xsi:type="dcterms:W3CDTF">2013-03-29T10:22:52Z</dcterms:modified>
</cp:coreProperties>
</file>