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8"/>
  </p:notesMasterIdLst>
  <p:sldIdLst>
    <p:sldId id="256" r:id="rId2"/>
    <p:sldId id="257" r:id="rId3"/>
    <p:sldId id="258" r:id="rId4"/>
    <p:sldId id="260" r:id="rId5"/>
    <p:sldId id="259" r:id="rId6"/>
    <p:sldId id="263" r:id="rId7"/>
    <p:sldId id="264" r:id="rId8"/>
    <p:sldId id="265" r:id="rId9"/>
    <p:sldId id="266" r:id="rId10"/>
    <p:sldId id="261" r:id="rId11"/>
    <p:sldId id="262" r:id="rId12"/>
    <p:sldId id="267" r:id="rId13"/>
    <p:sldId id="269" r:id="rId14"/>
    <p:sldId id="270" r:id="rId15"/>
    <p:sldId id="271" r:id="rId16"/>
    <p:sldId id="272" r:id="rId17"/>
    <p:sldId id="285" r:id="rId18"/>
    <p:sldId id="273" r:id="rId19"/>
    <p:sldId id="274" r:id="rId20"/>
    <p:sldId id="286" r:id="rId21"/>
    <p:sldId id="275" r:id="rId22"/>
    <p:sldId id="277" r:id="rId23"/>
    <p:sldId id="276" r:id="rId24"/>
    <p:sldId id="278" r:id="rId25"/>
    <p:sldId id="279" r:id="rId26"/>
    <p:sldId id="280" r:id="rId27"/>
    <p:sldId id="281" r:id="rId28"/>
    <p:sldId id="282" r:id="rId29"/>
    <p:sldId id="283" r:id="rId30"/>
    <p:sldId id="284" r:id="rId31"/>
    <p:sldId id="287" r:id="rId32"/>
    <p:sldId id="303" r:id="rId33"/>
    <p:sldId id="304" r:id="rId34"/>
    <p:sldId id="288" r:id="rId35"/>
    <p:sldId id="302" r:id="rId36"/>
    <p:sldId id="301" r:id="rId37"/>
    <p:sldId id="290" r:id="rId38"/>
    <p:sldId id="291" r:id="rId39"/>
    <p:sldId id="292" r:id="rId40"/>
    <p:sldId id="300" r:id="rId41"/>
    <p:sldId id="293" r:id="rId42"/>
    <p:sldId id="294" r:id="rId43"/>
    <p:sldId id="296" r:id="rId44"/>
    <p:sldId id="297" r:id="rId45"/>
    <p:sldId id="298" r:id="rId46"/>
    <p:sldId id="299"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47" d="100"/>
          <a:sy n="47" d="100"/>
        </p:scale>
        <p:origin x="74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06FFD-CD1E-4C9B-8EB9-C310587EB84E}" type="datetimeFigureOut">
              <a:rPr lang="ru-RU" smtClean="0"/>
              <a:t>14.08.2013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79C67-2A93-4864-ADDC-E6C880284E7E}" type="slidenum">
              <a:rPr lang="ru-RU" smtClean="0"/>
              <a:t>‹#›</a:t>
            </a:fld>
            <a:endParaRPr lang="ru-RU"/>
          </a:p>
        </p:txBody>
      </p:sp>
    </p:spTree>
    <p:extLst>
      <p:ext uri="{BB962C8B-B14F-4D97-AF65-F5344CB8AC3E}">
        <p14:creationId xmlns:p14="http://schemas.microsoft.com/office/powerpoint/2010/main" val="186769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5679C67-2A93-4864-ADDC-E6C880284E7E}" type="slidenum">
              <a:rPr lang="ru-RU" smtClean="0"/>
              <a:t>38</a:t>
            </a:fld>
            <a:endParaRPr lang="ru-RU"/>
          </a:p>
        </p:txBody>
      </p:sp>
    </p:spTree>
    <p:extLst>
      <p:ext uri="{BB962C8B-B14F-4D97-AF65-F5344CB8AC3E}">
        <p14:creationId xmlns:p14="http://schemas.microsoft.com/office/powerpoint/2010/main" val="2778167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8/14/2013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8/14/2013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8/14/2013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8/14/2013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8/14/2013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8/14/2013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8/14/2013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8/14/2013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8/14/2013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images.yandex.ru/yandsearch?p=1&amp;text=%D1%87%D0%B5%D0%B1%D1%83%D1%80%D0%B0%D1%88%D0%BA%D0%B0%20%D1%81%D0%BF%D0%BE%D1%80%D1%82%D1%81%D0%BC%D0%B5%D0%BD&amp;pos=37&amp;uinfo=sw-1349-sh-661-fw-1124-fh-455-pd-1&amp;rpt=simage&amp;img_url=http%3A%2F%2Fcs32.vk.me%2Fu1047797%2Fa_31a3e48.jpg"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БАДМИНТОН</a:t>
            </a:r>
            <a:endParaRPr lang="ru-RU" dirty="0"/>
          </a:p>
        </p:txBody>
      </p:sp>
      <p:sp>
        <p:nvSpPr>
          <p:cNvPr id="3" name="Подзаголовок 2"/>
          <p:cNvSpPr>
            <a:spLocks noGrp="1"/>
          </p:cNvSpPr>
          <p:nvPr>
            <p:ph type="subTitle" idx="1"/>
          </p:nvPr>
        </p:nvSpPr>
        <p:spPr/>
        <p:txBody>
          <a:bodyPr/>
          <a:lstStyle/>
          <a:p>
            <a:r>
              <a:rPr lang="ru-RU" dirty="0" smtClean="0"/>
              <a:t>Презентация учителя физической культуры ГБОУ гимназия № 114 Выборгского района </a:t>
            </a:r>
            <a:r>
              <a:rPr lang="ru-RU" dirty="0" err="1" smtClean="0"/>
              <a:t>г.Санкт</a:t>
            </a:r>
            <a:r>
              <a:rPr lang="ru-RU" dirty="0" smtClean="0"/>
              <a:t>-Петербурга Панковой А.А.</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7359" y="1093642"/>
            <a:ext cx="3847253" cy="288544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13" y="336278"/>
            <a:ext cx="2609714" cy="2104082"/>
          </a:xfrm>
          <a:prstGeom prst="rect">
            <a:avLst/>
          </a:prstGeom>
        </p:spPr>
      </p:pic>
    </p:spTree>
    <p:extLst>
      <p:ext uri="{BB962C8B-B14F-4D97-AF65-F5344CB8AC3E}">
        <p14:creationId xmlns:p14="http://schemas.microsoft.com/office/powerpoint/2010/main" val="3296987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ВОЛАНЫ</a:t>
            </a:r>
            <a:endParaRPr lang="ru-RU" dirty="0"/>
          </a:p>
        </p:txBody>
      </p:sp>
      <p:sp>
        <p:nvSpPr>
          <p:cNvPr id="4" name="TextBox 3"/>
          <p:cNvSpPr txBox="1"/>
          <p:nvPr/>
        </p:nvSpPr>
        <p:spPr>
          <a:xfrm>
            <a:off x="1706881" y="1905000"/>
            <a:ext cx="6685280" cy="4524315"/>
          </a:xfrm>
          <a:prstGeom prst="rect">
            <a:avLst/>
          </a:prstGeom>
          <a:noFill/>
        </p:spPr>
        <p:txBody>
          <a:bodyPr wrap="square" rtlCol="0">
            <a:spAutoFit/>
          </a:bodyPr>
          <a:lstStyle/>
          <a:p>
            <a:r>
              <a:rPr lang="ru-RU" sz="3600" dirty="0"/>
              <a:t>П</a:t>
            </a:r>
            <a:r>
              <a:rPr lang="ru-RU" sz="3600" dirty="0" smtClean="0"/>
              <a:t>ерьевые,</a:t>
            </a:r>
          </a:p>
          <a:p>
            <a:r>
              <a:rPr lang="ru-RU" sz="3600" dirty="0" smtClean="0"/>
              <a:t>Пластиковые </a:t>
            </a:r>
            <a:r>
              <a:rPr lang="ru-RU" sz="3600" dirty="0"/>
              <a:t>(целиком синтетические) </a:t>
            </a:r>
            <a:r>
              <a:rPr lang="ru-RU" sz="3600" dirty="0" smtClean="0"/>
              <a:t> </a:t>
            </a:r>
            <a:r>
              <a:rPr lang="ru-RU" sz="3600" dirty="0"/>
              <a:t>К</a:t>
            </a:r>
            <a:r>
              <a:rPr lang="ru-RU" sz="3600" dirty="0" smtClean="0"/>
              <a:t>омбинированные.</a:t>
            </a:r>
          </a:p>
          <a:p>
            <a:endParaRPr lang="ru-RU" sz="3600" dirty="0" smtClean="0"/>
          </a:p>
          <a:p>
            <a:endParaRPr lang="ru-RU" sz="3600" dirty="0" smtClean="0"/>
          </a:p>
          <a:p>
            <a:r>
              <a:rPr lang="ru-RU" sz="3600" dirty="0" smtClean="0"/>
              <a:t> </a:t>
            </a:r>
            <a:r>
              <a:rPr lang="ru-RU" sz="3600" dirty="0"/>
              <a:t>Волан состоит из головки и оперения.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2140" y="784225"/>
            <a:ext cx="1905000" cy="142875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2161" y="4183127"/>
            <a:ext cx="3479292" cy="2080260"/>
          </a:xfrm>
          <a:prstGeom prst="rect">
            <a:avLst/>
          </a:prstGeom>
        </p:spPr>
      </p:pic>
    </p:spTree>
    <p:extLst>
      <p:ext uri="{BB962C8B-B14F-4D97-AF65-F5344CB8AC3E}">
        <p14:creationId xmlns:p14="http://schemas.microsoft.com/office/powerpoint/2010/main" val="29199459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ПЛОЩАДКА</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638766" y="-28088"/>
            <a:ext cx="3923149" cy="8409657"/>
          </a:xfrm>
          <a:prstGeom prst="rect">
            <a:avLst/>
          </a:prstGeom>
        </p:spPr>
      </p:pic>
    </p:spTree>
    <p:extLst>
      <p:ext uri="{BB962C8B-B14F-4D97-AF65-F5344CB8AC3E}">
        <p14:creationId xmlns:p14="http://schemas.microsoft.com/office/powerpoint/2010/main" val="42568108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СТОЙКА  ИГРОКА</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221" y="1905000"/>
            <a:ext cx="6871953" cy="2890520"/>
          </a:xfrm>
          <a:prstGeom prst="rect">
            <a:avLst/>
          </a:prstGeom>
        </p:spPr>
      </p:pic>
      <p:sp>
        <p:nvSpPr>
          <p:cNvPr id="4" name="TextBox 3"/>
          <p:cNvSpPr txBox="1"/>
          <p:nvPr/>
        </p:nvSpPr>
        <p:spPr>
          <a:xfrm>
            <a:off x="2592924" y="5161280"/>
            <a:ext cx="2055371" cy="1384995"/>
          </a:xfrm>
          <a:prstGeom prst="rect">
            <a:avLst/>
          </a:prstGeom>
          <a:noFill/>
        </p:spPr>
        <p:txBody>
          <a:bodyPr wrap="none" rtlCol="0">
            <a:spAutoFit/>
          </a:bodyPr>
          <a:lstStyle/>
          <a:p>
            <a:pPr marL="342900" indent="-342900">
              <a:buAutoNum type="arabicPeriod"/>
            </a:pPr>
            <a:r>
              <a:rPr lang="ru-RU" sz="2800" dirty="0" smtClean="0"/>
              <a:t>Высокая</a:t>
            </a:r>
          </a:p>
          <a:p>
            <a:pPr marL="342900" indent="-342900">
              <a:buAutoNum type="arabicPeriod"/>
            </a:pPr>
            <a:r>
              <a:rPr lang="ru-RU" sz="2800" dirty="0" smtClean="0"/>
              <a:t>Средняя</a:t>
            </a:r>
          </a:p>
          <a:p>
            <a:pPr marL="342900" indent="-342900">
              <a:buAutoNum type="arabicPeriod"/>
            </a:pPr>
            <a:r>
              <a:rPr lang="ru-RU" sz="2800" dirty="0" smtClean="0"/>
              <a:t>Низкая</a:t>
            </a:r>
            <a:endParaRPr lang="ru-RU" sz="2800" dirty="0"/>
          </a:p>
        </p:txBody>
      </p:sp>
      <p:sp>
        <p:nvSpPr>
          <p:cNvPr id="5" name="TextBox 4"/>
          <p:cNvSpPr txBox="1"/>
          <p:nvPr/>
        </p:nvSpPr>
        <p:spPr>
          <a:xfrm>
            <a:off x="7213600" y="5161280"/>
            <a:ext cx="4291011" cy="1846659"/>
          </a:xfrm>
          <a:prstGeom prst="rect">
            <a:avLst/>
          </a:prstGeom>
          <a:noFill/>
        </p:spPr>
        <p:txBody>
          <a:bodyPr wrap="square" rtlCol="0">
            <a:spAutoFit/>
          </a:bodyPr>
          <a:lstStyle/>
          <a:p>
            <a:r>
              <a:rPr lang="ru-RU" sz="2400" dirty="0"/>
              <a:t>правосторонние (правая нога впереди) и левосторонние (левая нога впереди);</a:t>
            </a:r>
          </a:p>
          <a:p>
            <a:endParaRPr lang="ru-RU" dirty="0"/>
          </a:p>
        </p:txBody>
      </p:sp>
    </p:spTree>
    <p:extLst>
      <p:ext uri="{BB962C8B-B14F-4D97-AF65-F5344CB8AC3E}">
        <p14:creationId xmlns:p14="http://schemas.microsoft.com/office/powerpoint/2010/main" val="24815438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УДАРЫ</a:t>
            </a:r>
            <a:endParaRPr lang="ru-RU" dirty="0"/>
          </a:p>
        </p:txBody>
      </p:sp>
      <p:sp>
        <p:nvSpPr>
          <p:cNvPr id="3" name="TextBox 2"/>
          <p:cNvSpPr txBox="1"/>
          <p:nvPr/>
        </p:nvSpPr>
        <p:spPr>
          <a:xfrm>
            <a:off x="1683730" y="1541805"/>
            <a:ext cx="1539204" cy="523220"/>
          </a:xfrm>
          <a:prstGeom prst="rect">
            <a:avLst/>
          </a:prstGeom>
          <a:noFill/>
        </p:spPr>
        <p:txBody>
          <a:bodyPr wrap="none" rtlCol="0">
            <a:spAutoFit/>
          </a:bodyPr>
          <a:lstStyle/>
          <a:p>
            <a:r>
              <a:rPr lang="ru-RU" sz="2800" dirty="0" smtClean="0">
                <a:solidFill>
                  <a:srgbClr val="002060"/>
                </a:solidFill>
              </a:rPr>
              <a:t>СВЕРХУ</a:t>
            </a:r>
            <a:endParaRPr lang="ru-RU" sz="2800" dirty="0">
              <a:solidFill>
                <a:srgbClr val="002060"/>
              </a:solidFill>
            </a:endParaRPr>
          </a:p>
        </p:txBody>
      </p:sp>
      <p:sp>
        <p:nvSpPr>
          <p:cNvPr id="4" name="TextBox 3"/>
          <p:cNvSpPr txBox="1"/>
          <p:nvPr/>
        </p:nvSpPr>
        <p:spPr>
          <a:xfrm>
            <a:off x="4916694" y="1561940"/>
            <a:ext cx="1438214" cy="523220"/>
          </a:xfrm>
          <a:prstGeom prst="rect">
            <a:avLst/>
          </a:prstGeom>
          <a:noFill/>
        </p:spPr>
        <p:txBody>
          <a:bodyPr wrap="none" rtlCol="0">
            <a:spAutoFit/>
          </a:bodyPr>
          <a:lstStyle/>
          <a:p>
            <a:r>
              <a:rPr lang="ru-RU" sz="2800" dirty="0" smtClean="0">
                <a:solidFill>
                  <a:srgbClr val="002060"/>
                </a:solidFill>
              </a:rPr>
              <a:t>СБОКУ</a:t>
            </a:r>
            <a:endParaRPr lang="ru-RU" sz="2800" dirty="0">
              <a:solidFill>
                <a:srgbClr val="002060"/>
              </a:solidFill>
            </a:endParaRPr>
          </a:p>
        </p:txBody>
      </p:sp>
      <p:sp>
        <p:nvSpPr>
          <p:cNvPr id="5" name="TextBox 4"/>
          <p:cNvSpPr txBox="1"/>
          <p:nvPr/>
        </p:nvSpPr>
        <p:spPr>
          <a:xfrm>
            <a:off x="8925781" y="3622045"/>
            <a:ext cx="1428596" cy="523220"/>
          </a:xfrm>
          <a:prstGeom prst="rect">
            <a:avLst/>
          </a:prstGeom>
          <a:noFill/>
        </p:spPr>
        <p:txBody>
          <a:bodyPr wrap="none" rtlCol="0">
            <a:spAutoFit/>
          </a:bodyPr>
          <a:lstStyle/>
          <a:p>
            <a:r>
              <a:rPr lang="ru-RU" sz="2800" dirty="0" smtClean="0">
                <a:solidFill>
                  <a:srgbClr val="002060"/>
                </a:solidFill>
              </a:rPr>
              <a:t>СНИЗУ</a:t>
            </a:r>
            <a:endParaRPr lang="ru-RU" sz="2800" dirty="0">
              <a:solidFill>
                <a:srgbClr val="002060"/>
              </a:solidFill>
            </a:endParaRPr>
          </a:p>
        </p:txBody>
      </p:sp>
      <p:cxnSp>
        <p:nvCxnSpPr>
          <p:cNvPr id="7" name="Прямая со стрелкой 6"/>
          <p:cNvCxnSpPr>
            <a:stCxn id="3" idx="2"/>
          </p:cNvCxnSpPr>
          <p:nvPr/>
        </p:nvCxnSpPr>
        <p:spPr>
          <a:xfrm flipH="1">
            <a:off x="2244654" y="2065025"/>
            <a:ext cx="208678" cy="1295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39520" y="3883655"/>
            <a:ext cx="2987001" cy="1569660"/>
          </a:xfrm>
          <a:prstGeom prst="rect">
            <a:avLst/>
          </a:prstGeom>
          <a:noFill/>
        </p:spPr>
        <p:txBody>
          <a:bodyPr wrap="square" rtlCol="0">
            <a:spAutoFit/>
          </a:bodyPr>
          <a:lstStyle/>
          <a:p>
            <a:r>
              <a:rPr lang="ru-RU" sz="2400" dirty="0"/>
              <a:t>это удары, при которых рука с ракеткой вытянута вверх</a:t>
            </a:r>
          </a:p>
        </p:txBody>
      </p:sp>
      <p:sp>
        <p:nvSpPr>
          <p:cNvPr id="10" name="TextBox 9"/>
          <p:cNvSpPr txBox="1"/>
          <p:nvPr/>
        </p:nvSpPr>
        <p:spPr>
          <a:xfrm>
            <a:off x="4791418" y="3560730"/>
            <a:ext cx="3230879" cy="2308324"/>
          </a:xfrm>
          <a:prstGeom prst="rect">
            <a:avLst/>
          </a:prstGeom>
          <a:noFill/>
        </p:spPr>
        <p:txBody>
          <a:bodyPr wrap="square" rtlCol="0">
            <a:spAutoFit/>
          </a:bodyPr>
          <a:lstStyle/>
          <a:p>
            <a:r>
              <a:rPr lang="ru-RU" sz="2400" dirty="0"/>
              <a:t>когда рука с ракеткой находится сбоку в положении, близком к горизонтальному</a:t>
            </a:r>
          </a:p>
        </p:txBody>
      </p:sp>
      <p:cxnSp>
        <p:nvCxnSpPr>
          <p:cNvPr id="12" name="Прямая со стрелкой 11"/>
          <p:cNvCxnSpPr>
            <a:stCxn id="4" idx="2"/>
          </p:cNvCxnSpPr>
          <p:nvPr/>
        </p:nvCxnSpPr>
        <p:spPr>
          <a:xfrm>
            <a:off x="5635801" y="2085160"/>
            <a:ext cx="0" cy="1295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5" idx="2"/>
          </p:cNvCxnSpPr>
          <p:nvPr/>
        </p:nvCxnSpPr>
        <p:spPr>
          <a:xfrm>
            <a:off x="9640079" y="4145265"/>
            <a:ext cx="714298" cy="1295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0800000" flipV="1">
            <a:off x="8925781" y="5453315"/>
            <a:ext cx="2824480" cy="830997"/>
          </a:xfrm>
          <a:prstGeom prst="rect">
            <a:avLst/>
          </a:prstGeom>
          <a:noFill/>
        </p:spPr>
        <p:txBody>
          <a:bodyPr wrap="square" rtlCol="0">
            <a:spAutoFit/>
          </a:bodyPr>
          <a:lstStyle/>
          <a:p>
            <a:r>
              <a:rPr lang="ru-RU" sz="2400" dirty="0"/>
              <a:t>рука с ракеткой опущена вниз</a:t>
            </a:r>
          </a:p>
        </p:txBody>
      </p:sp>
      <p:pic>
        <p:nvPicPr>
          <p:cNvPr id="18" name="Рисунок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4860" y="263789"/>
            <a:ext cx="3609752" cy="3096645"/>
          </a:xfrm>
          <a:prstGeom prst="rect">
            <a:avLst/>
          </a:prstGeom>
        </p:spPr>
      </p:pic>
    </p:spTree>
    <p:extLst>
      <p:ext uri="{BB962C8B-B14F-4D97-AF65-F5344CB8AC3E}">
        <p14:creationId xmlns:p14="http://schemas.microsoft.com/office/powerpoint/2010/main" val="17387490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amond(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0"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4879" y="624110"/>
            <a:ext cx="9289733" cy="5614130"/>
          </a:xfrm>
        </p:spPr>
        <p:txBody>
          <a:bodyPr>
            <a:normAutofit/>
          </a:bodyPr>
          <a:lstStyle/>
          <a:p>
            <a:r>
              <a:rPr lang="ru-RU" dirty="0"/>
              <a:t> Удары в соответствии с траекторией полета волана </a:t>
            </a:r>
            <a:r>
              <a:rPr lang="ru-RU" dirty="0" smtClean="0"/>
              <a:t>делятся на :</a:t>
            </a:r>
            <a:br>
              <a:rPr lang="ru-RU" dirty="0" smtClean="0"/>
            </a:br>
            <a:r>
              <a:rPr lang="ru-RU" dirty="0" smtClean="0"/>
              <a:t/>
            </a:r>
            <a:br>
              <a:rPr lang="ru-RU" dirty="0" smtClean="0"/>
            </a:br>
            <a:r>
              <a:rPr lang="ru-RU" dirty="0" smtClean="0"/>
              <a:t>- высоко-далекие,</a:t>
            </a:r>
            <a:br>
              <a:rPr lang="ru-RU" dirty="0" smtClean="0"/>
            </a:br>
            <a:r>
              <a:rPr lang="ru-RU" dirty="0" smtClean="0"/>
              <a:t> </a:t>
            </a:r>
            <a:br>
              <a:rPr lang="ru-RU" dirty="0" smtClean="0"/>
            </a:br>
            <a:r>
              <a:rPr lang="ru-RU" dirty="0" smtClean="0"/>
              <a:t>- высокие атакующие</a:t>
            </a:r>
            <a:br>
              <a:rPr lang="ru-RU" dirty="0" smtClean="0"/>
            </a:br>
            <a:r>
              <a:rPr lang="ru-RU" dirty="0" smtClean="0"/>
              <a:t>,</a:t>
            </a:r>
            <a:br>
              <a:rPr lang="ru-RU" dirty="0" smtClean="0"/>
            </a:br>
            <a:r>
              <a:rPr lang="ru-RU" dirty="0" smtClean="0"/>
              <a:t>- атакующие,</a:t>
            </a:r>
            <a:br>
              <a:rPr lang="ru-RU" dirty="0" smtClean="0"/>
            </a:br>
            <a:r>
              <a:rPr lang="ru-RU" dirty="0" smtClean="0"/>
              <a:t/>
            </a:r>
            <a:br>
              <a:rPr lang="ru-RU" dirty="0" smtClean="0"/>
            </a:br>
            <a:r>
              <a:rPr lang="ru-RU" dirty="0" smtClean="0"/>
              <a:t>- плоские </a:t>
            </a:r>
            <a:r>
              <a:rPr lang="ru-RU" dirty="0"/>
              <a:t>и короткие (укороченные).</a:t>
            </a:r>
          </a:p>
        </p:txBody>
      </p:sp>
      <p:sp>
        <p:nvSpPr>
          <p:cNvPr id="3" name="Объект 2"/>
          <p:cNvSpPr>
            <a:spLocks noGrp="1"/>
          </p:cNvSpPr>
          <p:nvPr>
            <p:ph idx="1"/>
          </p:nvPr>
        </p:nvSpPr>
        <p:spPr>
          <a:xfrm>
            <a:off x="3840480" y="6238240"/>
            <a:ext cx="7664132" cy="812800"/>
          </a:xfrm>
        </p:spPr>
        <p:txBody>
          <a:bodyPr>
            <a:normAutofit/>
          </a:bodyPr>
          <a:lstStyle/>
          <a:p>
            <a:endParaRPr lang="ru-RU" dirty="0" smtClean="0"/>
          </a:p>
          <a:p>
            <a:endParaRPr lang="ru-RU" dirty="0" smtClean="0"/>
          </a:p>
          <a:p>
            <a:endParaRPr lang="ru-RU" dirty="0"/>
          </a:p>
        </p:txBody>
      </p:sp>
    </p:spTree>
    <p:extLst>
      <p:ext uri="{BB962C8B-B14F-4D97-AF65-F5344CB8AC3E}">
        <p14:creationId xmlns:p14="http://schemas.microsoft.com/office/powerpoint/2010/main" val="19535173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ПОДАЧА - </a:t>
            </a:r>
            <a:r>
              <a:rPr lang="ru-RU" dirty="0"/>
              <a:t> </a:t>
            </a:r>
            <a:r>
              <a:rPr lang="ru-RU" dirty="0" smtClean="0"/>
              <a:t>технический </a:t>
            </a:r>
            <a:r>
              <a:rPr lang="ru-RU" dirty="0"/>
              <a:t>элемент, который вводит волан в игру</a:t>
            </a:r>
          </a:p>
        </p:txBody>
      </p:sp>
      <p:sp>
        <p:nvSpPr>
          <p:cNvPr id="4" name="TextBox 3"/>
          <p:cNvSpPr txBox="1"/>
          <p:nvPr/>
        </p:nvSpPr>
        <p:spPr>
          <a:xfrm>
            <a:off x="2523928" y="2133600"/>
            <a:ext cx="8911687" cy="3662541"/>
          </a:xfrm>
          <a:prstGeom prst="rect">
            <a:avLst/>
          </a:prstGeom>
          <a:noFill/>
        </p:spPr>
        <p:txBody>
          <a:bodyPr wrap="square" rtlCol="0">
            <a:spAutoFit/>
          </a:bodyPr>
          <a:lstStyle/>
          <a:p>
            <a:r>
              <a:rPr lang="ru-RU" sz="2400" dirty="0">
                <a:solidFill>
                  <a:srgbClr val="00B0F0"/>
                </a:solidFill>
              </a:rPr>
              <a:t> </a:t>
            </a:r>
            <a:r>
              <a:rPr lang="ru-RU" sz="2800" dirty="0">
                <a:solidFill>
                  <a:srgbClr val="00B0F0"/>
                </a:solidFill>
              </a:rPr>
              <a:t>Высоко-далекая подача </a:t>
            </a:r>
            <a:r>
              <a:rPr lang="ru-RU" sz="2400" dirty="0"/>
              <a:t>— волам летит снизу по восходящей траектории на заднюю линию площадки.</a:t>
            </a:r>
          </a:p>
          <a:p>
            <a:r>
              <a:rPr lang="ru-RU" sz="2800" dirty="0"/>
              <a:t>   </a:t>
            </a:r>
            <a:r>
              <a:rPr lang="ru-RU" sz="2800" dirty="0">
                <a:solidFill>
                  <a:srgbClr val="00B0F0"/>
                </a:solidFill>
              </a:rPr>
              <a:t>Высоко-атакующая подача </a:t>
            </a:r>
            <a:r>
              <a:rPr lang="ru-RU" sz="2400" dirty="0"/>
              <a:t>— волан летит снизу по высокой атакующей траектории в заднюю зону площадки.</a:t>
            </a:r>
          </a:p>
          <a:p>
            <a:r>
              <a:rPr lang="ru-RU" sz="2400" dirty="0">
                <a:solidFill>
                  <a:srgbClr val="00B0F0"/>
                </a:solidFill>
              </a:rPr>
              <a:t>   </a:t>
            </a:r>
            <a:r>
              <a:rPr lang="ru-RU" sz="2800" dirty="0">
                <a:solidFill>
                  <a:srgbClr val="00B0F0"/>
                </a:solidFill>
              </a:rPr>
              <a:t>Плоская подача </a:t>
            </a:r>
            <a:r>
              <a:rPr lang="ru-RU" sz="2400" dirty="0"/>
              <a:t>— волан летит по плоской траектории в заднюю зону площадки.</a:t>
            </a:r>
          </a:p>
          <a:p>
            <a:r>
              <a:rPr lang="ru-RU" sz="2400" dirty="0">
                <a:solidFill>
                  <a:srgbClr val="00B0F0"/>
                </a:solidFill>
              </a:rPr>
              <a:t>   </a:t>
            </a:r>
            <a:r>
              <a:rPr lang="ru-RU" sz="2800" dirty="0">
                <a:solidFill>
                  <a:srgbClr val="00B0F0"/>
                </a:solidFill>
              </a:rPr>
              <a:t>Короткая подача </a:t>
            </a:r>
            <a:r>
              <a:rPr lang="ru-RU" sz="2400" dirty="0"/>
              <a:t>— волан летит по низкой траектории в район передней линии подачи. </a:t>
            </a:r>
          </a:p>
        </p:txBody>
      </p:sp>
    </p:spTree>
    <p:extLst>
      <p:ext uri="{BB962C8B-B14F-4D97-AF65-F5344CB8AC3E}">
        <p14:creationId xmlns:p14="http://schemas.microsoft.com/office/powerpoint/2010/main" val="2834371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9680" y="517316"/>
            <a:ext cx="7545180" cy="3532714"/>
          </a:xfrm>
          <a:prstGeom prst="rect">
            <a:avLst/>
          </a:prstGeom>
        </p:spPr>
      </p:pic>
      <p:sp>
        <p:nvSpPr>
          <p:cNvPr id="3" name="TextBox 2"/>
          <p:cNvSpPr txBox="1"/>
          <p:nvPr/>
        </p:nvSpPr>
        <p:spPr>
          <a:xfrm>
            <a:off x="1955074" y="4615543"/>
            <a:ext cx="9518469" cy="2185214"/>
          </a:xfrm>
          <a:prstGeom prst="rect">
            <a:avLst/>
          </a:prstGeom>
          <a:noFill/>
        </p:spPr>
        <p:txBody>
          <a:bodyPr wrap="square" rtlCol="0">
            <a:spAutoFit/>
          </a:bodyPr>
          <a:lstStyle/>
          <a:p>
            <a:r>
              <a:rPr lang="ru-RU" sz="3600" dirty="0"/>
              <a:t>Траектории полета волана при подачах: </a:t>
            </a:r>
            <a:r>
              <a:rPr lang="ru-RU" sz="3200" dirty="0"/>
              <a:t>1 — высоко-далекая; 2 — высокая атакующая; 3 — плоская; 4 — короткая или низкая</a:t>
            </a:r>
          </a:p>
        </p:txBody>
      </p:sp>
    </p:spTree>
    <p:extLst>
      <p:ext uri="{BB962C8B-B14F-4D97-AF65-F5344CB8AC3E}">
        <p14:creationId xmlns:p14="http://schemas.microsoft.com/office/powerpoint/2010/main" val="5264846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ВВЕДЕНИЕ ВОЛАНА В ИГРУ</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1562020"/>
            <a:ext cx="6370426" cy="4777820"/>
          </a:xfrm>
        </p:spPr>
      </p:pic>
    </p:spTree>
    <p:extLst>
      <p:ext uri="{BB962C8B-B14F-4D97-AF65-F5344CB8AC3E}">
        <p14:creationId xmlns:p14="http://schemas.microsoft.com/office/powerpoint/2010/main" val="23836365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10"/>
            <a:ext cx="8911687" cy="127730"/>
          </a:xfrm>
        </p:spPr>
        <p:txBody>
          <a:bodyPr>
            <a:normAutofit fontScale="90000"/>
          </a:bodyPr>
          <a:lstStyle/>
          <a:p>
            <a:endParaRPr lang="ru-RU" dirty="0"/>
          </a:p>
        </p:txBody>
      </p:sp>
      <p:sp>
        <p:nvSpPr>
          <p:cNvPr id="3" name="TextBox 2"/>
          <p:cNvSpPr txBox="1"/>
          <p:nvPr/>
        </p:nvSpPr>
        <p:spPr>
          <a:xfrm>
            <a:off x="1963005" y="751840"/>
            <a:ext cx="8583076" cy="954107"/>
          </a:xfrm>
          <a:prstGeom prst="rect">
            <a:avLst/>
          </a:prstGeom>
          <a:noFill/>
        </p:spPr>
        <p:txBody>
          <a:bodyPr wrap="square" rtlCol="0">
            <a:spAutoFit/>
          </a:bodyPr>
          <a:lstStyle/>
          <a:p>
            <a:r>
              <a:rPr lang="ru-RU" dirty="0"/>
              <a:t> </a:t>
            </a:r>
            <a:r>
              <a:rPr lang="ru-RU" sz="2800" dirty="0"/>
              <a:t>Держать волан при подаче рекомендуется двумя основными способами:</a:t>
            </a:r>
          </a:p>
        </p:txBody>
      </p:sp>
      <p:sp>
        <p:nvSpPr>
          <p:cNvPr id="4" name="TextBox 3"/>
          <p:cNvSpPr txBox="1"/>
          <p:nvPr/>
        </p:nvSpPr>
        <p:spPr>
          <a:xfrm>
            <a:off x="1645921" y="5648960"/>
            <a:ext cx="3860799" cy="923330"/>
          </a:xfrm>
          <a:prstGeom prst="rect">
            <a:avLst/>
          </a:prstGeom>
          <a:noFill/>
        </p:spPr>
        <p:txBody>
          <a:bodyPr wrap="square" rtlCol="0">
            <a:spAutoFit/>
          </a:bodyPr>
          <a:lstStyle/>
          <a:p>
            <a:r>
              <a:rPr lang="ru-RU" dirty="0"/>
              <a:t>большим и указательным пальцами за ближний к игроку край оперения</a:t>
            </a:r>
          </a:p>
        </p:txBody>
      </p:sp>
      <p:sp>
        <p:nvSpPr>
          <p:cNvPr id="5" name="TextBox 4"/>
          <p:cNvSpPr txBox="1"/>
          <p:nvPr/>
        </p:nvSpPr>
        <p:spPr>
          <a:xfrm>
            <a:off x="6685280" y="5648960"/>
            <a:ext cx="5129349" cy="923330"/>
          </a:xfrm>
          <a:prstGeom prst="rect">
            <a:avLst/>
          </a:prstGeom>
          <a:noFill/>
        </p:spPr>
        <p:txBody>
          <a:bodyPr wrap="square" rtlCol="0">
            <a:spAutoFit/>
          </a:bodyPr>
          <a:lstStyle/>
          <a:p>
            <a:r>
              <a:rPr lang="ru-RU" dirty="0"/>
              <a:t>между большим и указательным пальцами по кругу оперения волана по краю его юбочки или ближе к головке. </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059" y="1833677"/>
            <a:ext cx="2572743" cy="368985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348" y="1833677"/>
            <a:ext cx="2860805" cy="3689855"/>
          </a:xfrm>
          <a:prstGeom prst="rect">
            <a:avLst/>
          </a:prstGeom>
        </p:spPr>
      </p:pic>
    </p:spTree>
    <p:extLst>
      <p:ext uri="{BB962C8B-B14F-4D97-AF65-F5344CB8AC3E}">
        <p14:creationId xmlns:p14="http://schemas.microsoft.com/office/powerpoint/2010/main" val="37870013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69440" y="162560"/>
            <a:ext cx="9550400" cy="6532942"/>
          </a:xfrm>
          <a:prstGeom prst="rect">
            <a:avLst/>
          </a:prstGeom>
        </p:spPr>
        <p:txBody>
          <a:bodyPr wrap="square">
            <a:spAutoFit/>
          </a:bodyPr>
          <a:lstStyle/>
          <a:p>
            <a:pPr>
              <a:lnSpc>
                <a:spcPct val="107000"/>
              </a:lnSpc>
              <a:spcAft>
                <a:spcPts val="800"/>
              </a:spcAft>
            </a:pPr>
            <a:r>
              <a:rPr lang="ru-RU" sz="3600"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Согласно </a:t>
            </a:r>
            <a:r>
              <a:rPr lang="ru-RU" sz="36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правилам игры в бадминтон при осуществлении подачи:</a:t>
            </a:r>
          </a:p>
          <a:p>
            <a:pPr>
              <a:lnSpc>
                <a:spcPct val="107000"/>
              </a:lnSpc>
              <a:spcAft>
                <a:spcPts val="800"/>
              </a:spcAft>
            </a:pP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smtClean="0">
                <a:latin typeface="Calibri" panose="020F0502020204030204" pitchFamily="34" charset="0"/>
                <a:ea typeface="Calibri" panose="020F0502020204030204" pitchFamily="34" charset="0"/>
                <a:cs typeface="Times New Roman" panose="02020603050405020304" pitchFamily="18" charset="0"/>
              </a:rPr>
              <a:t>- </a:t>
            </a:r>
            <a:r>
              <a:rPr lang="ru-RU" sz="2400" dirty="0">
                <a:latin typeface="Calibri" panose="020F0502020204030204" pitchFamily="34" charset="0"/>
                <a:ea typeface="Calibri" panose="020F0502020204030204" pitchFamily="34" charset="0"/>
                <a:cs typeface="Times New Roman" panose="02020603050405020304" pitchFamily="18" charset="0"/>
              </a:rPr>
              <a:t>от качала подачи до ее завершения ноги как подающего, так и принимающего хотя бы частью ступни касаются площадки и находятся в неподвижном положении</a:t>
            </a:r>
            <a:r>
              <a:rPr lang="ru-RU" sz="24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ru-RU" sz="2400" dirty="0" smtClean="0">
                <a:latin typeface="Calibri" panose="020F0502020204030204" pitchFamily="34" charset="0"/>
                <a:ea typeface="Calibri" panose="020F0502020204030204" pitchFamily="34" charset="0"/>
                <a:cs typeface="Times New Roman" panose="02020603050405020304" pitchFamily="18" charset="0"/>
              </a:rPr>
              <a:t> -  </a:t>
            </a:r>
            <a:r>
              <a:rPr lang="ru-RU" sz="2400" dirty="0">
                <a:latin typeface="Calibri" panose="020F0502020204030204" pitchFamily="34" charset="0"/>
                <a:ea typeface="Calibri" panose="020F0502020204030204" pitchFamily="34" charset="0"/>
                <a:cs typeface="Times New Roman" panose="02020603050405020304" pitchFamily="18" charset="0"/>
              </a:rPr>
              <a:t>ракетка подающего в начальный момент удара должна коснуться головки волана;</a:t>
            </a:r>
          </a:p>
          <a:p>
            <a:pPr>
              <a:lnSpc>
                <a:spcPct val="107000"/>
              </a:lnSpc>
              <a:spcAft>
                <a:spcPts val="800"/>
              </a:spcAft>
            </a:pP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smtClean="0">
                <a:latin typeface="Calibri" panose="020F0502020204030204" pitchFamily="34" charset="0"/>
                <a:ea typeface="Calibri" panose="020F0502020204030204" pitchFamily="34" charset="0"/>
                <a:cs typeface="Times New Roman" panose="02020603050405020304" pitchFamily="18" charset="0"/>
              </a:rPr>
              <a:t>-  </a:t>
            </a:r>
            <a:r>
              <a:rPr lang="ru-RU" sz="2400" dirty="0">
                <a:latin typeface="Calibri" panose="020F0502020204030204" pitchFamily="34" charset="0"/>
                <a:ea typeface="Calibri" panose="020F0502020204030204" pitchFamily="34" charset="0"/>
                <a:cs typeface="Times New Roman" panose="02020603050405020304" pitchFamily="18" charset="0"/>
              </a:rPr>
              <a:t>волан в момент удара по нему ракеткой должен </a:t>
            </a:r>
            <a:r>
              <a:rPr lang="ru-RU" sz="2400" dirty="0" err="1">
                <a:latin typeface="Calibri" panose="020F0502020204030204" pitchFamily="34" charset="0"/>
                <a:ea typeface="Calibri" panose="020F0502020204030204" pitchFamily="34" charset="0"/>
                <a:cs typeface="Times New Roman" panose="02020603050405020304" pitchFamily="18" charset="0"/>
              </a:rPr>
              <a:t>неликом</a:t>
            </a:r>
            <a:r>
              <a:rPr lang="ru-RU" sz="2400" dirty="0">
                <a:latin typeface="Calibri" panose="020F0502020204030204" pitchFamily="34" charset="0"/>
                <a:ea typeface="Calibri" panose="020F0502020204030204" pitchFamily="34" charset="0"/>
                <a:cs typeface="Times New Roman" panose="02020603050405020304" pitchFamily="18" charset="0"/>
              </a:rPr>
              <a:t> находиться ниже пояса подающего; поясом считается воображаемая линия, проходящая на уровне нижнего ребра подающего;</a:t>
            </a:r>
          </a:p>
          <a:p>
            <a:pPr>
              <a:lnSpc>
                <a:spcPct val="107000"/>
              </a:lnSpc>
              <a:spcAft>
                <a:spcPts val="800"/>
              </a:spcAft>
            </a:pP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smtClean="0">
                <a:latin typeface="Calibri" panose="020F0502020204030204" pitchFamily="34" charset="0"/>
                <a:ea typeface="Calibri" panose="020F0502020204030204" pitchFamily="34" charset="0"/>
                <a:cs typeface="Times New Roman" panose="02020603050405020304" pitchFamily="18" charset="0"/>
              </a:rPr>
              <a:t>-  </a:t>
            </a:r>
            <a:r>
              <a:rPr lang="ru-RU" sz="2400" dirty="0">
                <a:latin typeface="Calibri" panose="020F0502020204030204" pitchFamily="34" charset="0"/>
                <a:ea typeface="Calibri" panose="020F0502020204030204" pitchFamily="34" charset="0"/>
                <a:cs typeface="Times New Roman" panose="02020603050405020304" pitchFamily="18" charset="0"/>
              </a:rPr>
              <a:t>стержень ракетки подающего в момент удара по волану должен иметь наклон вниз:</a:t>
            </a:r>
          </a:p>
          <a:p>
            <a:pPr>
              <a:lnSpc>
                <a:spcPct val="107000"/>
              </a:lnSpc>
              <a:spcAft>
                <a:spcPts val="800"/>
              </a:spcAft>
            </a:pP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smtClean="0">
                <a:latin typeface="Calibri" panose="020F0502020204030204" pitchFamily="34" charset="0"/>
                <a:ea typeface="Calibri" panose="020F0502020204030204" pitchFamily="34" charset="0"/>
                <a:cs typeface="Times New Roman" panose="02020603050405020304" pitchFamily="18" charset="0"/>
              </a:rPr>
              <a:t>-  </a:t>
            </a:r>
            <a:r>
              <a:rPr lang="ru-RU" sz="2400" dirty="0">
                <a:latin typeface="Calibri" panose="020F0502020204030204" pitchFamily="34" charset="0"/>
                <a:ea typeface="Calibri" panose="020F0502020204030204" pitchFamily="34" charset="0"/>
                <a:cs typeface="Times New Roman" panose="02020603050405020304" pitchFamily="18" charset="0"/>
              </a:rPr>
              <a:t>от начала подачи до ее завершения движение ракетки подающего должно продолжаться только вперед.</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33383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Бадминтон — древнейшая игра человеческой цивилизации.</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1289" y="2560320"/>
            <a:ext cx="4853431" cy="4113078"/>
          </a:xfrm>
        </p:spPr>
      </p:pic>
    </p:spTree>
    <p:extLst>
      <p:ext uri="{BB962C8B-B14F-4D97-AF65-F5344CB8AC3E}">
        <p14:creationId xmlns:p14="http://schemas.microsoft.com/office/powerpoint/2010/main" val="11006695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818610"/>
          </a:xfrm>
        </p:spPr>
        <p:txBody>
          <a:bodyPr>
            <a:normAutofit/>
          </a:bodyPr>
          <a:lstStyle/>
          <a:p>
            <a:r>
              <a:rPr lang="ru-RU" dirty="0" smtClean="0"/>
              <a:t>ВЫПОЛНЕНИЕ ПОДАЧИ</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0480" y="2615190"/>
            <a:ext cx="10496136" cy="3135369"/>
          </a:xfrm>
        </p:spPr>
      </p:pic>
    </p:spTree>
    <p:extLst>
      <p:ext uri="{BB962C8B-B14F-4D97-AF65-F5344CB8AC3E}">
        <p14:creationId xmlns:p14="http://schemas.microsoft.com/office/powerpoint/2010/main" val="38172159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ПЕРЕМЕЩЕНИЕ ПО ПЛОЩАДКЕ</a:t>
            </a:r>
            <a:endParaRPr lang="ru-RU" dirty="0"/>
          </a:p>
        </p:txBody>
      </p:sp>
      <p:sp>
        <p:nvSpPr>
          <p:cNvPr id="3" name="TextBox 2"/>
          <p:cNvSpPr txBox="1"/>
          <p:nvPr/>
        </p:nvSpPr>
        <p:spPr>
          <a:xfrm>
            <a:off x="2377440" y="1605279"/>
            <a:ext cx="8342811" cy="4647426"/>
          </a:xfrm>
          <a:prstGeom prst="rect">
            <a:avLst/>
          </a:prstGeom>
          <a:noFill/>
        </p:spPr>
        <p:txBody>
          <a:bodyPr wrap="square" rtlCol="0">
            <a:spAutoFit/>
          </a:bodyPr>
          <a:lstStyle/>
          <a:p>
            <a:r>
              <a:rPr lang="ru-RU" dirty="0"/>
              <a:t> </a:t>
            </a:r>
            <a:r>
              <a:rPr lang="ru-RU" sz="3200" dirty="0"/>
              <a:t>Передвижения по площадке в бадминтоне состоят из семи основных элементов</a:t>
            </a:r>
            <a:r>
              <a:rPr lang="ru-RU" sz="3200" dirty="0" smtClean="0"/>
              <a:t>:</a:t>
            </a:r>
          </a:p>
          <a:p>
            <a:pPr marL="457200" indent="-457200">
              <a:buFont typeface="Wingdings" panose="05000000000000000000" pitchFamily="2" charset="2"/>
              <a:buChar char="Ø"/>
            </a:pPr>
            <a:r>
              <a:rPr lang="ru-RU" sz="3200" dirty="0" smtClean="0"/>
              <a:t> </a:t>
            </a:r>
            <a:r>
              <a:rPr lang="ru-RU" sz="2800" dirty="0"/>
              <a:t>простой шаг (один шаг</a:t>
            </a:r>
            <a:r>
              <a:rPr lang="ru-RU" sz="2800" dirty="0" smtClean="0"/>
              <a:t>),</a:t>
            </a:r>
          </a:p>
          <a:p>
            <a:pPr marL="457200" indent="-457200">
              <a:buFont typeface="Wingdings" panose="05000000000000000000" pitchFamily="2" charset="2"/>
              <a:buChar char="Ø"/>
            </a:pPr>
            <a:r>
              <a:rPr lang="ru-RU" sz="2800" dirty="0" smtClean="0"/>
              <a:t> </a:t>
            </a:r>
            <a:r>
              <a:rPr lang="ru-RU" sz="2800" dirty="0"/>
              <a:t>приставной шаг</a:t>
            </a:r>
            <a:r>
              <a:rPr lang="ru-RU" sz="2800" dirty="0" smtClean="0"/>
              <a:t>,</a:t>
            </a:r>
          </a:p>
          <a:p>
            <a:pPr marL="457200" indent="-457200">
              <a:buFont typeface="Wingdings" panose="05000000000000000000" pitchFamily="2" charset="2"/>
              <a:buChar char="Ø"/>
            </a:pPr>
            <a:r>
              <a:rPr lang="ru-RU" sz="2800" dirty="0" smtClean="0"/>
              <a:t> </a:t>
            </a:r>
            <a:r>
              <a:rPr lang="ru-RU" sz="2800" dirty="0"/>
              <a:t>перекрестный шаг</a:t>
            </a:r>
            <a:r>
              <a:rPr lang="ru-RU" sz="2800" dirty="0" smtClean="0"/>
              <a:t>,</a:t>
            </a:r>
          </a:p>
          <a:p>
            <a:pPr marL="457200" indent="-457200">
              <a:buFont typeface="Wingdings" panose="05000000000000000000" pitchFamily="2" charset="2"/>
              <a:buChar char="Ø"/>
            </a:pPr>
            <a:r>
              <a:rPr lang="ru-RU" sz="2800" dirty="0" smtClean="0"/>
              <a:t> </a:t>
            </a:r>
            <a:r>
              <a:rPr lang="ru-RU" sz="2800" dirty="0"/>
              <a:t>переменный шаг</a:t>
            </a:r>
            <a:r>
              <a:rPr lang="ru-RU" sz="2800" dirty="0" smtClean="0"/>
              <a:t>,</a:t>
            </a:r>
          </a:p>
          <a:p>
            <a:pPr marL="457200" indent="-457200">
              <a:buFont typeface="Wingdings" panose="05000000000000000000" pitchFamily="2" charset="2"/>
              <a:buChar char="Ø"/>
            </a:pPr>
            <a:r>
              <a:rPr lang="ru-RU" sz="2800" dirty="0" smtClean="0"/>
              <a:t> </a:t>
            </a:r>
            <a:r>
              <a:rPr lang="ru-RU" sz="2800" dirty="0"/>
              <a:t>прыжок</a:t>
            </a:r>
            <a:r>
              <a:rPr lang="ru-RU" sz="2800" dirty="0" smtClean="0"/>
              <a:t>,</a:t>
            </a:r>
          </a:p>
          <a:p>
            <a:pPr marL="457200" indent="-457200">
              <a:buFont typeface="Wingdings" panose="05000000000000000000" pitchFamily="2" charset="2"/>
              <a:buChar char="Ø"/>
            </a:pPr>
            <a:r>
              <a:rPr lang="ru-RU" sz="2800" dirty="0" smtClean="0"/>
              <a:t> </a:t>
            </a:r>
            <a:r>
              <a:rPr lang="ru-RU" sz="2800" dirty="0"/>
              <a:t>выпад</a:t>
            </a:r>
            <a:r>
              <a:rPr lang="ru-RU" sz="2800" dirty="0" smtClean="0"/>
              <a:t>,</a:t>
            </a:r>
          </a:p>
          <a:p>
            <a:pPr marL="457200" indent="-457200">
              <a:buFont typeface="Wingdings" panose="05000000000000000000" pitchFamily="2" charset="2"/>
              <a:buChar char="Ø"/>
            </a:pPr>
            <a:r>
              <a:rPr lang="ru-RU" sz="2800" dirty="0" smtClean="0"/>
              <a:t> </a:t>
            </a:r>
            <a:r>
              <a:rPr lang="ru-RU" sz="2800" dirty="0"/>
              <a:t>бег или прыжковые шаги. </a:t>
            </a:r>
          </a:p>
        </p:txBody>
      </p:sp>
    </p:spTree>
    <p:extLst>
      <p:ext uri="{BB962C8B-B14F-4D97-AF65-F5344CB8AC3E}">
        <p14:creationId xmlns:p14="http://schemas.microsoft.com/office/powerpoint/2010/main" val="6571799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Движение перекрестным шагом</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4812" y="2844800"/>
            <a:ext cx="9168651" cy="2092960"/>
          </a:xfrm>
        </p:spPr>
      </p:pic>
    </p:spTree>
    <p:extLst>
      <p:ext uri="{BB962C8B-B14F-4D97-AF65-F5344CB8AC3E}">
        <p14:creationId xmlns:p14="http://schemas.microsoft.com/office/powerpoint/2010/main" val="10033649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Движение приставным шагом</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3688" y="2519680"/>
            <a:ext cx="7934701" cy="2519680"/>
          </a:xfrm>
        </p:spPr>
      </p:pic>
    </p:spTree>
    <p:extLst>
      <p:ext uri="{BB962C8B-B14F-4D97-AF65-F5344CB8AC3E}">
        <p14:creationId xmlns:p14="http://schemas.microsoft.com/office/powerpoint/2010/main" val="6991035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Движение переменным шагом</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6514" y="2499360"/>
            <a:ext cx="8472520" cy="2763520"/>
          </a:xfrm>
        </p:spPr>
      </p:pic>
    </p:spTree>
    <p:extLst>
      <p:ext uri="{BB962C8B-B14F-4D97-AF65-F5344CB8AC3E}">
        <p14:creationId xmlns:p14="http://schemas.microsoft.com/office/powerpoint/2010/main" val="37588687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386080"/>
            <a:ext cx="8911687" cy="1518920"/>
          </a:xfrm>
        </p:spPr>
        <p:txBody>
          <a:bodyPr>
            <a:normAutofit fontScale="90000"/>
          </a:bodyPr>
          <a:lstStyle/>
          <a:p>
            <a:r>
              <a:rPr lang="ru-RU" dirty="0"/>
              <a:t>Выпад: 1 — для удара закрытой стороной ракетки </a:t>
            </a:r>
            <a:r>
              <a:rPr lang="ru-RU" dirty="0" smtClean="0"/>
              <a:t/>
            </a:r>
            <a:br>
              <a:rPr lang="ru-RU" dirty="0" smtClean="0"/>
            </a:br>
            <a:r>
              <a:rPr lang="ru-RU" dirty="0" smtClean="0"/>
              <a:t>2 </a:t>
            </a:r>
            <a:r>
              <a:rPr lang="ru-RU" dirty="0"/>
              <a:t>— для удара открытой стороной ракетки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5576" y="2743200"/>
            <a:ext cx="9042847" cy="3743930"/>
          </a:xfrm>
        </p:spPr>
      </p:pic>
    </p:spTree>
    <p:extLst>
      <p:ext uri="{BB962C8B-B14F-4D97-AF65-F5344CB8AC3E}">
        <p14:creationId xmlns:p14="http://schemas.microsoft.com/office/powerpoint/2010/main" val="14548561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Прыжок</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5840" y="1577640"/>
            <a:ext cx="4409440" cy="4832408"/>
          </a:xfrm>
        </p:spPr>
      </p:pic>
    </p:spTree>
    <p:extLst>
      <p:ext uri="{BB962C8B-B14F-4D97-AF65-F5344CB8AC3E}">
        <p14:creationId xmlns:p14="http://schemas.microsoft.com/office/powerpoint/2010/main" val="41633956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1692370"/>
          </a:xfrm>
        </p:spPr>
        <p:txBody>
          <a:bodyPr>
            <a:normAutofit fontScale="90000"/>
          </a:bodyPr>
          <a:lstStyle/>
          <a:p>
            <a:r>
              <a:rPr lang="ru-RU" dirty="0" smtClean="0"/>
              <a:t>ТРЕНИРОВКА БАДМИНТОНИСТА:</a:t>
            </a:r>
            <a:br>
              <a:rPr lang="ru-RU" dirty="0" smtClean="0"/>
            </a:br>
            <a:r>
              <a:rPr lang="ru-RU" dirty="0"/>
              <a:t/>
            </a:r>
            <a:br>
              <a:rPr lang="ru-RU" dirty="0"/>
            </a:br>
            <a:r>
              <a:rPr lang="ru-RU" dirty="0" smtClean="0"/>
              <a:t>Общефизическая подготовка</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5200" y="2519680"/>
            <a:ext cx="7678492" cy="1901766"/>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399" y="4775200"/>
            <a:ext cx="7716293" cy="1809772"/>
          </a:xfrm>
          <a:prstGeom prst="rect">
            <a:avLst/>
          </a:prstGeom>
        </p:spPr>
      </p:pic>
    </p:spTree>
    <p:extLst>
      <p:ext uri="{BB962C8B-B14F-4D97-AF65-F5344CB8AC3E}">
        <p14:creationId xmlns:p14="http://schemas.microsoft.com/office/powerpoint/2010/main" val="42598436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453" y="1056640"/>
            <a:ext cx="9163707" cy="5023542"/>
          </a:xfrm>
          <a:prstGeom prst="rect">
            <a:avLst/>
          </a:prstGeom>
        </p:spPr>
      </p:pic>
    </p:spTree>
    <p:extLst>
      <p:ext uri="{BB962C8B-B14F-4D97-AF65-F5344CB8AC3E}">
        <p14:creationId xmlns:p14="http://schemas.microsoft.com/office/powerpoint/2010/main" val="8220294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5756370"/>
          </a:xfrm>
        </p:spPr>
        <p:txBody>
          <a:bodyPr>
            <a:normAutofit fontScale="90000"/>
          </a:bodyPr>
          <a:lstStyle/>
          <a:p>
            <a:r>
              <a:rPr lang="ru-RU" dirty="0" smtClean="0"/>
              <a:t>Упражнения с ракеткой и воланом:</a:t>
            </a:r>
            <a:br>
              <a:rPr lang="ru-RU" dirty="0" smtClean="0"/>
            </a:br>
            <a:r>
              <a:rPr lang="ru-RU" dirty="0"/>
              <a:t/>
            </a:r>
            <a:br>
              <a:rPr lang="ru-RU" dirty="0"/>
            </a:br>
            <a:r>
              <a:rPr lang="ru-RU" dirty="0"/>
              <a:t> </a:t>
            </a:r>
            <a:r>
              <a:rPr lang="ru-RU" dirty="0" smtClean="0"/>
              <a:t>- </a:t>
            </a:r>
            <a:r>
              <a:rPr lang="ru-RU" sz="3100" dirty="0" smtClean="0"/>
              <a:t>Возьмите </a:t>
            </a:r>
            <a:r>
              <a:rPr lang="ru-RU" sz="3100" dirty="0"/>
              <a:t>ракетку в правую руку посередине стержня и вращайте ее вправо и влево вокруг кисти руки по 10— 15 раз, то же самое и в левой руке.</a:t>
            </a:r>
            <a:br>
              <a:rPr lang="ru-RU" sz="3100" dirty="0"/>
            </a:br>
            <a:r>
              <a:rPr lang="ru-RU" sz="3100" dirty="0" smtClean="0"/>
              <a:t> -  </a:t>
            </a:r>
            <a:r>
              <a:rPr lang="ru-RU" sz="3100" dirty="0"/>
              <a:t>Подбрасывание волана открытой и закрытой стороной ракетки вверх по увеличивающейся траектории — не менее 10 раз подряд.</a:t>
            </a:r>
            <a:br>
              <a:rPr lang="ru-RU" sz="3100" dirty="0"/>
            </a:br>
            <a:r>
              <a:rPr lang="ru-RU" sz="3100" dirty="0" smtClean="0"/>
              <a:t> -  </a:t>
            </a:r>
            <a:r>
              <a:rPr lang="ru-RU" sz="3100" dirty="0"/>
              <a:t>Удары воланом в стену открытой и закрытой стороной ракетки</a:t>
            </a:r>
            <a:r>
              <a:rPr lang="ru-RU" dirty="0"/>
              <a:t>.</a:t>
            </a:r>
          </a:p>
        </p:txBody>
      </p:sp>
      <p:sp>
        <p:nvSpPr>
          <p:cNvPr id="3" name="Объект 2"/>
          <p:cNvSpPr>
            <a:spLocks noGrp="1"/>
          </p:cNvSpPr>
          <p:nvPr>
            <p:ph idx="1"/>
          </p:nvPr>
        </p:nvSpPr>
        <p:spPr>
          <a:xfrm>
            <a:off x="2589212" y="5770880"/>
            <a:ext cx="8915400" cy="140342"/>
          </a:xfrm>
        </p:spPr>
        <p:txBody>
          <a:bodyPr>
            <a:normAutofit fontScale="25000" lnSpcReduction="20000"/>
          </a:bodyPr>
          <a:lstStyle/>
          <a:p>
            <a:endParaRPr lang="ru-RU" dirty="0"/>
          </a:p>
        </p:txBody>
      </p:sp>
    </p:spTree>
    <p:extLst>
      <p:ext uri="{BB962C8B-B14F-4D97-AF65-F5344CB8AC3E}">
        <p14:creationId xmlns:p14="http://schemas.microsoft.com/office/powerpoint/2010/main" val="11742743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нужно для игры в бадминтон</a:t>
            </a:r>
            <a:endParaRPr lang="ru-RU" dirty="0"/>
          </a:p>
        </p:txBody>
      </p:sp>
      <p:sp>
        <p:nvSpPr>
          <p:cNvPr id="3" name="TextBox 2"/>
          <p:cNvSpPr txBox="1"/>
          <p:nvPr/>
        </p:nvSpPr>
        <p:spPr>
          <a:xfrm>
            <a:off x="1795269" y="2105204"/>
            <a:ext cx="1595309" cy="523220"/>
          </a:xfrm>
          <a:prstGeom prst="rect">
            <a:avLst/>
          </a:prstGeom>
          <a:noFill/>
        </p:spPr>
        <p:txBody>
          <a:bodyPr wrap="none" rtlCol="0">
            <a:spAutoFit/>
          </a:bodyPr>
          <a:lstStyle/>
          <a:p>
            <a:r>
              <a:rPr lang="ru-RU" sz="2800" dirty="0" smtClean="0"/>
              <a:t>Ракетки</a:t>
            </a:r>
            <a:endParaRPr lang="ru-RU" sz="2800" dirty="0"/>
          </a:p>
        </p:txBody>
      </p:sp>
      <p:sp>
        <p:nvSpPr>
          <p:cNvPr id="4" name="TextBox 3"/>
          <p:cNvSpPr txBox="1"/>
          <p:nvPr/>
        </p:nvSpPr>
        <p:spPr>
          <a:xfrm>
            <a:off x="5605743" y="1420327"/>
            <a:ext cx="1443024" cy="584775"/>
          </a:xfrm>
          <a:prstGeom prst="rect">
            <a:avLst/>
          </a:prstGeom>
          <a:noFill/>
        </p:spPr>
        <p:txBody>
          <a:bodyPr wrap="none" rtlCol="0">
            <a:spAutoFit/>
          </a:bodyPr>
          <a:lstStyle/>
          <a:p>
            <a:r>
              <a:rPr lang="ru-RU" sz="3200" dirty="0" smtClean="0"/>
              <a:t>Волан</a:t>
            </a:r>
            <a:endParaRPr lang="ru-RU" sz="3200" dirty="0"/>
          </a:p>
        </p:txBody>
      </p:sp>
      <p:sp>
        <p:nvSpPr>
          <p:cNvPr id="6" name="TextBox 5"/>
          <p:cNvSpPr txBox="1"/>
          <p:nvPr/>
        </p:nvSpPr>
        <p:spPr>
          <a:xfrm>
            <a:off x="9489440" y="2584212"/>
            <a:ext cx="2388795" cy="584775"/>
          </a:xfrm>
          <a:prstGeom prst="rect">
            <a:avLst/>
          </a:prstGeom>
          <a:noFill/>
        </p:spPr>
        <p:txBody>
          <a:bodyPr wrap="none" rtlCol="0">
            <a:spAutoFit/>
          </a:bodyPr>
          <a:lstStyle/>
          <a:p>
            <a:r>
              <a:rPr lang="ru-RU" sz="3200" dirty="0" smtClean="0"/>
              <a:t>Площадка</a:t>
            </a:r>
            <a:endParaRPr lang="ru-RU" sz="3200"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771" y="4055744"/>
            <a:ext cx="2989504" cy="2019935"/>
          </a:xfrm>
          <a:prstGeom prst="rect">
            <a:avLst/>
          </a:prstGeom>
        </p:spPr>
      </p:pic>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7259" y="3702558"/>
            <a:ext cx="3954780" cy="2135124"/>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0959" y="1968144"/>
            <a:ext cx="2401685" cy="2401685"/>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6484" y="4770120"/>
            <a:ext cx="2296160" cy="1722120"/>
          </a:xfrm>
          <a:prstGeom prst="rect">
            <a:avLst/>
          </a:prstGeom>
        </p:spPr>
      </p:pic>
    </p:spTree>
    <p:extLst>
      <p:ext uri="{BB962C8B-B14F-4D97-AF65-F5344CB8AC3E}">
        <p14:creationId xmlns:p14="http://schemas.microsoft.com/office/powerpoint/2010/main" val="9710279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Упражнения для подвижности кисти</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2560" y="2153920"/>
            <a:ext cx="7073537" cy="3474720"/>
          </a:xfrm>
        </p:spPr>
      </p:pic>
    </p:spTree>
    <p:extLst>
      <p:ext uri="{BB962C8B-B14F-4D97-AF65-F5344CB8AC3E}">
        <p14:creationId xmlns:p14="http://schemas.microsoft.com/office/powerpoint/2010/main" val="20508855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229330"/>
          </a:xfrm>
        </p:spPr>
        <p:txBody>
          <a:bodyPr>
            <a:normAutofit fontScale="90000"/>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2196" y="1300480"/>
            <a:ext cx="9144000" cy="3901440"/>
          </a:xfrm>
        </p:spPr>
      </p:pic>
    </p:spTree>
    <p:extLst>
      <p:ext uri="{BB962C8B-B14F-4D97-AF65-F5344CB8AC3E}">
        <p14:creationId xmlns:p14="http://schemas.microsoft.com/office/powerpoint/2010/main" val="27159117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6800" y="156750"/>
            <a:ext cx="8911687" cy="1280890"/>
          </a:xfrm>
        </p:spPr>
        <p:txBody>
          <a:bodyPr/>
          <a:lstStyle/>
          <a:p>
            <a:r>
              <a:rPr lang="ru-RU" dirty="0" smtClean="0"/>
              <a:t>СОВЕТЫ НАЧИНАЮЩИМ</a:t>
            </a:r>
            <a:endParaRPr lang="ru-RU" dirty="0"/>
          </a:p>
        </p:txBody>
      </p:sp>
      <p:sp>
        <p:nvSpPr>
          <p:cNvPr id="5" name="TextBox 4"/>
          <p:cNvSpPr txBox="1"/>
          <p:nvPr/>
        </p:nvSpPr>
        <p:spPr>
          <a:xfrm>
            <a:off x="2011596" y="1437640"/>
            <a:ext cx="9236891" cy="5016758"/>
          </a:xfrm>
          <a:prstGeom prst="rect">
            <a:avLst/>
          </a:prstGeom>
          <a:noFill/>
        </p:spPr>
        <p:txBody>
          <a:bodyPr wrap="square" rtlCol="0">
            <a:spAutoFit/>
          </a:bodyPr>
          <a:lstStyle/>
          <a:p>
            <a:pPr marL="342900" lvl="0" indent="-342900">
              <a:buFont typeface="+mj-lt"/>
              <a:buAutoNum type="arabicPeriod"/>
            </a:pPr>
            <a:r>
              <a:rPr lang="ru-RU" sz="2000" dirty="0"/>
              <a:t>Не сжимайте крепко рукоятку ракетки - держите ее естественно, свободно, но достаточно плотно.</a:t>
            </a:r>
          </a:p>
          <a:p>
            <a:pPr lvl="0"/>
            <a:r>
              <a:rPr lang="ru-RU" sz="2000" dirty="0"/>
              <a:t/>
            </a:r>
            <a:br>
              <a:rPr lang="ru-RU" sz="2000" dirty="0"/>
            </a:br>
            <a:r>
              <a:rPr lang="ru-RU" sz="2000" dirty="0" smtClean="0"/>
              <a:t>2. Не </a:t>
            </a:r>
            <a:r>
              <a:rPr lang="ru-RU" sz="2000" dirty="0"/>
              <a:t>меняйте способы хвата ракетки - держите ее одним наиболее удобным для себя способом.</a:t>
            </a:r>
          </a:p>
          <a:p>
            <a:pPr lvl="0"/>
            <a:r>
              <a:rPr lang="ru-RU" sz="2000" dirty="0"/>
              <a:t/>
            </a:r>
            <a:br>
              <a:rPr lang="ru-RU" sz="2000" dirty="0"/>
            </a:br>
            <a:r>
              <a:rPr lang="ru-RU" sz="2000" dirty="0" smtClean="0"/>
              <a:t>3. На </a:t>
            </a:r>
            <a:r>
              <a:rPr lang="ru-RU" sz="2000" dirty="0"/>
              <a:t>первых этапах обучения не спешите отбивать волан: благодаря равномерно замедленному полету его можно успеть отразить вовремя, следовательно, более точно. Все внимание обращайте на точность ударов по волану, посылая его в заданном направлении и сопровождая взглядом траекторию движения головки волана.</a:t>
            </a:r>
          </a:p>
          <a:p>
            <a:pPr lvl="0"/>
            <a:r>
              <a:rPr lang="ru-RU" sz="2000" dirty="0"/>
              <a:t/>
            </a:r>
            <a:br>
              <a:rPr lang="ru-RU" sz="2000" dirty="0"/>
            </a:br>
            <a:r>
              <a:rPr lang="ru-RU" sz="2000" dirty="0" smtClean="0"/>
              <a:t>4. С </a:t>
            </a:r>
            <a:r>
              <a:rPr lang="ru-RU" sz="2000" dirty="0"/>
              <a:t>начала обучения вырабатывайте у себя привычку смотреть на волан, сопровождая его взглядом как в полете, так и в момент встречи его ракеткой. Это позволит выработать точность удара.</a:t>
            </a:r>
          </a:p>
          <a:p>
            <a:pPr lvl="0"/>
            <a:endParaRPr lang="ru-RU" sz="2000" dirty="0"/>
          </a:p>
        </p:txBody>
      </p:sp>
    </p:spTree>
    <p:extLst>
      <p:ext uri="{BB962C8B-B14F-4D97-AF65-F5344CB8AC3E}">
        <p14:creationId xmlns:p14="http://schemas.microsoft.com/office/powerpoint/2010/main" val="28758676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35201" y="812800"/>
            <a:ext cx="9200606" cy="4955203"/>
          </a:xfrm>
          <a:prstGeom prst="rect">
            <a:avLst/>
          </a:prstGeom>
          <a:noFill/>
        </p:spPr>
        <p:txBody>
          <a:bodyPr wrap="square" rtlCol="0">
            <a:spAutoFit/>
          </a:bodyPr>
          <a:lstStyle/>
          <a:p>
            <a:pPr lvl="0"/>
            <a:r>
              <a:rPr lang="ru-RU" sz="2000" dirty="0" smtClean="0"/>
              <a:t>5. В </a:t>
            </a:r>
            <a:r>
              <a:rPr lang="ru-RU" sz="2000" dirty="0"/>
              <a:t>начале обучения обращайте больше внимания на выработку правильной стойки и формирование умения передвигаться по площадке.</a:t>
            </a:r>
          </a:p>
          <a:p>
            <a:pPr lvl="0"/>
            <a:r>
              <a:rPr lang="ru-RU" sz="2000" dirty="0"/>
              <a:t/>
            </a:r>
            <a:br>
              <a:rPr lang="ru-RU" sz="2000" dirty="0"/>
            </a:br>
            <a:r>
              <a:rPr lang="ru-RU" sz="2000" dirty="0" smtClean="0"/>
              <a:t>6. Выполняя </a:t>
            </a:r>
            <a:r>
              <a:rPr lang="ru-RU" sz="2000" dirty="0"/>
              <a:t>подачу, не спешите - сосредоточьтесь, правильно выберите вид подачи и проверьте готовность соперника к приему.</a:t>
            </a:r>
          </a:p>
          <a:p>
            <a:pPr lvl="0"/>
            <a:r>
              <a:rPr lang="ru-RU" sz="2000" dirty="0"/>
              <a:t/>
            </a:r>
            <a:br>
              <a:rPr lang="ru-RU" sz="2000" dirty="0"/>
            </a:br>
            <a:r>
              <a:rPr lang="ru-RU" sz="2000" dirty="0" smtClean="0"/>
              <a:t>7. При </a:t>
            </a:r>
            <a:r>
              <a:rPr lang="ru-RU" sz="2000" dirty="0"/>
              <a:t>разучивании того или иного удара предварительно отработайте его путем многократного повторения без волана, т.е. имитации техники удара.</a:t>
            </a:r>
          </a:p>
          <a:p>
            <a:pPr lvl="0"/>
            <a:r>
              <a:rPr lang="ru-RU" sz="2000" dirty="0"/>
              <a:t/>
            </a:r>
            <a:br>
              <a:rPr lang="ru-RU" sz="2000" dirty="0"/>
            </a:br>
            <a:r>
              <a:rPr lang="ru-RU" sz="2000" dirty="0" smtClean="0"/>
              <a:t>8. Не </a:t>
            </a:r>
            <a:r>
              <a:rPr lang="ru-RU" sz="2000" dirty="0"/>
              <a:t>отчаивайтесь, если у вас не получается какой-нибудь удар: необходимо проявить выдержку. Многократным повторением можно добиться уверенного и точного выполнения любого удара.</a:t>
            </a:r>
          </a:p>
          <a:p>
            <a:pPr marL="342900" indent="-342900">
              <a:buFont typeface="+mj-lt"/>
              <a:buAutoNum type="arabicPeriod"/>
            </a:pPr>
            <a:endParaRPr lang="ru-RU" dirty="0"/>
          </a:p>
          <a:p>
            <a:endParaRPr lang="ru-RU" dirty="0"/>
          </a:p>
        </p:txBody>
      </p:sp>
    </p:spTree>
    <p:extLst>
      <p:ext uri="{BB962C8B-B14F-4D97-AF65-F5344CB8AC3E}">
        <p14:creationId xmlns:p14="http://schemas.microsoft.com/office/powerpoint/2010/main" val="2954217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ДАВАЙТЕ ВСПОМНИМ!</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70837" y="624110"/>
            <a:ext cx="3533775" cy="343852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757" y="1905000"/>
            <a:ext cx="4459979" cy="4348480"/>
          </a:xfrm>
          <a:prstGeom prst="rect">
            <a:avLst/>
          </a:prstGeom>
        </p:spPr>
      </p:pic>
    </p:spTree>
    <p:extLst>
      <p:ext uri="{BB962C8B-B14F-4D97-AF65-F5344CB8AC3E}">
        <p14:creationId xmlns:p14="http://schemas.microsoft.com/office/powerpoint/2010/main" val="26456439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5440" y="1016000"/>
            <a:ext cx="3672800" cy="769441"/>
          </a:xfrm>
          <a:prstGeom prst="rect">
            <a:avLst/>
          </a:prstGeom>
          <a:noFill/>
        </p:spPr>
        <p:txBody>
          <a:bodyPr wrap="none" rtlCol="0">
            <a:spAutoFit/>
          </a:bodyPr>
          <a:lstStyle/>
          <a:p>
            <a:r>
              <a:rPr lang="ru-RU" sz="4400" dirty="0" smtClean="0">
                <a:solidFill>
                  <a:schemeClr val="accent2">
                    <a:lumMod val="75000"/>
                  </a:schemeClr>
                </a:solidFill>
              </a:rPr>
              <a:t>ПРАВИЛЬНО</a:t>
            </a:r>
            <a:endParaRPr lang="ru-RU" sz="4400" dirty="0">
              <a:solidFill>
                <a:schemeClr val="accent2">
                  <a:lumMod val="75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2594" y="575467"/>
            <a:ext cx="3001486" cy="2419948"/>
          </a:xfrm>
          <a:prstGeom prst="rect">
            <a:avLst/>
          </a:prstGeom>
        </p:spPr>
      </p:pic>
      <p:sp>
        <p:nvSpPr>
          <p:cNvPr id="5" name="TextBox 4"/>
          <p:cNvSpPr txBox="1"/>
          <p:nvPr/>
        </p:nvSpPr>
        <p:spPr>
          <a:xfrm>
            <a:off x="2885440" y="4531360"/>
            <a:ext cx="4515980" cy="769441"/>
          </a:xfrm>
          <a:prstGeom prst="rect">
            <a:avLst/>
          </a:prstGeom>
          <a:noFill/>
        </p:spPr>
        <p:txBody>
          <a:bodyPr wrap="none" rtlCol="0">
            <a:spAutoFit/>
          </a:bodyPr>
          <a:lstStyle/>
          <a:p>
            <a:r>
              <a:rPr lang="ru-RU" sz="4400" dirty="0" smtClean="0">
                <a:solidFill>
                  <a:schemeClr val="accent2">
                    <a:lumMod val="75000"/>
                  </a:schemeClr>
                </a:solidFill>
              </a:rPr>
              <a:t>НЕ ПРАВИЛЬНО</a:t>
            </a:r>
            <a:endParaRPr lang="ru-RU" sz="4400" dirty="0">
              <a:solidFill>
                <a:schemeClr val="accent2">
                  <a:lumMod val="75000"/>
                </a:schemeClr>
              </a:solidFill>
            </a:endParaRPr>
          </a:p>
        </p:txBody>
      </p:sp>
      <p:sp>
        <p:nvSpPr>
          <p:cNvPr id="6" name="TextBox 5"/>
          <p:cNvSpPr txBox="1"/>
          <p:nvPr/>
        </p:nvSpPr>
        <p:spPr>
          <a:xfrm>
            <a:off x="8839200" y="4916080"/>
            <a:ext cx="1709122" cy="461665"/>
          </a:xfrm>
          <a:prstGeom prst="rect">
            <a:avLst/>
          </a:prstGeom>
          <a:noFill/>
        </p:spPr>
        <p:txBody>
          <a:bodyPr wrap="none" rtlCol="0">
            <a:spAutoFit/>
          </a:bodyPr>
          <a:lstStyle/>
          <a:p>
            <a:r>
              <a:rPr lang="ru-RU" sz="2400" dirty="0" smtClean="0">
                <a:solidFill>
                  <a:srgbClr val="FF0000"/>
                </a:solidFill>
              </a:rPr>
              <a:t>Подумай!</a:t>
            </a:r>
            <a:endParaRPr lang="ru-RU" sz="2400" dirty="0">
              <a:solidFill>
                <a:srgbClr val="FF0000"/>
              </a:solidFill>
            </a:endParaRPr>
          </a:p>
        </p:txBody>
      </p:sp>
    </p:spTree>
    <p:extLst>
      <p:ext uri="{BB962C8B-B14F-4D97-AF65-F5344CB8AC3E}">
        <p14:creationId xmlns:p14="http://schemas.microsoft.com/office/powerpoint/2010/main" val="34949684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нужно для игры в бадминтон?</a:t>
            </a:r>
            <a:endParaRPr lang="ru-RU" dirty="0"/>
          </a:p>
        </p:txBody>
      </p:sp>
      <p:sp>
        <p:nvSpPr>
          <p:cNvPr id="3" name="TextBox 2"/>
          <p:cNvSpPr txBox="1"/>
          <p:nvPr/>
        </p:nvSpPr>
        <p:spPr>
          <a:xfrm>
            <a:off x="1239520" y="1996300"/>
            <a:ext cx="4087979" cy="461665"/>
          </a:xfrm>
          <a:prstGeom prst="rect">
            <a:avLst/>
          </a:prstGeom>
          <a:noFill/>
        </p:spPr>
        <p:txBody>
          <a:bodyPr wrap="none" rtlCol="0">
            <a:spAutoFit/>
          </a:bodyPr>
          <a:lstStyle/>
          <a:p>
            <a:r>
              <a:rPr lang="ru-RU" sz="2400" dirty="0" smtClean="0">
                <a:solidFill>
                  <a:schemeClr val="accent3">
                    <a:lumMod val="50000"/>
                  </a:schemeClr>
                </a:solidFill>
              </a:rPr>
              <a:t>1. волан, ворота, форма</a:t>
            </a:r>
            <a:endParaRPr lang="ru-RU" sz="2400" dirty="0">
              <a:solidFill>
                <a:schemeClr val="accent3">
                  <a:lumMod val="50000"/>
                </a:schemeClr>
              </a:solidFill>
            </a:endParaRPr>
          </a:p>
        </p:txBody>
      </p:sp>
      <p:sp>
        <p:nvSpPr>
          <p:cNvPr id="5" name="TextBox 4"/>
          <p:cNvSpPr txBox="1"/>
          <p:nvPr/>
        </p:nvSpPr>
        <p:spPr>
          <a:xfrm>
            <a:off x="1239520" y="3010932"/>
            <a:ext cx="3425938" cy="461665"/>
          </a:xfrm>
          <a:prstGeom prst="rect">
            <a:avLst/>
          </a:prstGeom>
          <a:noFill/>
        </p:spPr>
        <p:txBody>
          <a:bodyPr wrap="none" rtlCol="0">
            <a:spAutoFit/>
          </a:bodyPr>
          <a:lstStyle/>
          <a:p>
            <a:r>
              <a:rPr lang="ru-RU" sz="2400" dirty="0" smtClean="0">
                <a:solidFill>
                  <a:schemeClr val="accent3">
                    <a:lumMod val="50000"/>
                  </a:schemeClr>
                </a:solidFill>
              </a:rPr>
              <a:t>2. ракетка, поле, мяч</a:t>
            </a:r>
            <a:endParaRPr lang="ru-RU" sz="2400" dirty="0">
              <a:solidFill>
                <a:schemeClr val="accent3">
                  <a:lumMod val="50000"/>
                </a:schemeClr>
              </a:solidFill>
            </a:endParaRPr>
          </a:p>
        </p:txBody>
      </p:sp>
      <p:sp>
        <p:nvSpPr>
          <p:cNvPr id="6" name="TextBox 5"/>
          <p:cNvSpPr txBox="1"/>
          <p:nvPr/>
        </p:nvSpPr>
        <p:spPr>
          <a:xfrm>
            <a:off x="6766560" y="1996300"/>
            <a:ext cx="3788217" cy="461665"/>
          </a:xfrm>
          <a:prstGeom prst="rect">
            <a:avLst/>
          </a:prstGeom>
          <a:noFill/>
        </p:spPr>
        <p:txBody>
          <a:bodyPr wrap="none" rtlCol="0">
            <a:spAutoFit/>
          </a:bodyPr>
          <a:lstStyle/>
          <a:p>
            <a:r>
              <a:rPr lang="ru-RU" sz="2400" dirty="0" smtClean="0">
                <a:solidFill>
                  <a:schemeClr val="accent3">
                    <a:lumMod val="50000"/>
                  </a:schemeClr>
                </a:solidFill>
              </a:rPr>
              <a:t>3. поле, ракетка, волан</a:t>
            </a:r>
            <a:endParaRPr lang="ru-RU" sz="2400" dirty="0">
              <a:solidFill>
                <a:schemeClr val="accent3">
                  <a:lumMod val="50000"/>
                </a:schemeClr>
              </a:solidFill>
            </a:endParaRPr>
          </a:p>
        </p:txBody>
      </p:sp>
      <p:sp>
        <p:nvSpPr>
          <p:cNvPr id="7" name="TextBox 6"/>
          <p:cNvSpPr txBox="1"/>
          <p:nvPr/>
        </p:nvSpPr>
        <p:spPr>
          <a:xfrm>
            <a:off x="6766560" y="3010932"/>
            <a:ext cx="3531736" cy="461665"/>
          </a:xfrm>
          <a:prstGeom prst="rect">
            <a:avLst/>
          </a:prstGeom>
          <a:noFill/>
        </p:spPr>
        <p:txBody>
          <a:bodyPr wrap="none" rtlCol="0">
            <a:spAutoFit/>
          </a:bodyPr>
          <a:lstStyle/>
          <a:p>
            <a:r>
              <a:rPr lang="ru-RU" sz="2400" dirty="0" smtClean="0">
                <a:solidFill>
                  <a:schemeClr val="accent3">
                    <a:lumMod val="50000"/>
                  </a:schemeClr>
                </a:solidFill>
              </a:rPr>
              <a:t>4. сетка, мяч, клюшка</a:t>
            </a:r>
            <a:endParaRPr lang="ru-RU" sz="2400" dirty="0">
              <a:solidFill>
                <a:schemeClr val="accent3">
                  <a:lumMod val="50000"/>
                </a:schemeClr>
              </a:solidFill>
            </a:endParaRPr>
          </a:p>
        </p:txBody>
      </p:sp>
      <p:sp>
        <p:nvSpPr>
          <p:cNvPr id="10" name="Прямоугольник 9"/>
          <p:cNvSpPr/>
          <p:nvPr/>
        </p:nvSpPr>
        <p:spPr>
          <a:xfrm>
            <a:off x="3842165" y="3975081"/>
            <a:ext cx="1455848" cy="400110"/>
          </a:xfrm>
          <a:prstGeom prst="rect">
            <a:avLst/>
          </a:prstGeom>
          <a:noFill/>
        </p:spPr>
        <p:txBody>
          <a:bodyPr wrap="none" lIns="91440" tIns="45720" rIns="91440" bIns="45720">
            <a:spAutoFit/>
          </a:bodyPr>
          <a:lstStyle/>
          <a:p>
            <a:pPr algn="ctr"/>
            <a:r>
              <a:rPr lang="ru-RU" sz="2000" dirty="0" smtClean="0">
                <a:ln w="0"/>
                <a:solidFill>
                  <a:srgbClr val="FF0000"/>
                </a:solidFill>
                <a:effectLst>
                  <a:reflection blurRad="6350" stA="53000" endA="300" endPos="35500" dir="5400000" sy="-90000" algn="bl" rotWithShape="0"/>
                </a:effectLst>
              </a:rPr>
              <a:t>Подумай!</a:t>
            </a:r>
            <a:endParaRPr lang="ru-RU" sz="2000" dirty="0">
              <a:ln w="0"/>
              <a:solidFill>
                <a:srgbClr val="FF0000"/>
              </a:solidFill>
              <a:effectLst>
                <a:reflection blurRad="6350" stA="53000" endA="300" endPos="35500" dir="5400000" sy="-90000" algn="bl" rotWithShape="0"/>
              </a:effectLst>
            </a:endParaRPr>
          </a:p>
        </p:txBody>
      </p:sp>
      <p:sp>
        <p:nvSpPr>
          <p:cNvPr id="11" name="TextBox 10"/>
          <p:cNvSpPr txBox="1"/>
          <p:nvPr/>
        </p:nvSpPr>
        <p:spPr>
          <a:xfrm>
            <a:off x="3842165" y="4397822"/>
            <a:ext cx="1447832" cy="677108"/>
          </a:xfrm>
          <a:prstGeom prst="rect">
            <a:avLst/>
          </a:prstGeom>
          <a:noFill/>
        </p:spPr>
        <p:txBody>
          <a:bodyPr wrap="none" rtlCol="0">
            <a:spAutoFit/>
          </a:bodyPr>
          <a:lstStyle/>
          <a:p>
            <a:r>
              <a:rPr lang="ru-RU" sz="2000" dirty="0">
                <a:ln w="0"/>
                <a:solidFill>
                  <a:srgbClr val="FF0000"/>
                </a:solidFill>
                <a:effectLst>
                  <a:reflection blurRad="6350" stA="53000" endA="300" endPos="35500" dir="5400000" sy="-90000" algn="bl" rotWithShape="0"/>
                </a:effectLst>
              </a:rPr>
              <a:t>Подумай</a:t>
            </a:r>
            <a:r>
              <a:rPr lang="ru-RU" dirty="0">
                <a:ln w="0"/>
                <a:solidFill>
                  <a:srgbClr val="FF0000"/>
                </a:solidFill>
                <a:effectLst>
                  <a:reflection blurRad="6350" stA="53000" endA="300" endPos="35500" dir="5400000" sy="-90000" algn="bl" rotWithShape="0"/>
                </a:effectLst>
              </a:rPr>
              <a:t>!</a:t>
            </a:r>
          </a:p>
          <a:p>
            <a:endParaRPr lang="ru-RU" dirty="0"/>
          </a:p>
        </p:txBody>
      </p:sp>
      <p:sp>
        <p:nvSpPr>
          <p:cNvPr id="12" name="Прямоугольник 11"/>
          <p:cNvSpPr/>
          <p:nvPr/>
        </p:nvSpPr>
        <p:spPr>
          <a:xfrm>
            <a:off x="3842165" y="4989713"/>
            <a:ext cx="1455848" cy="400110"/>
          </a:xfrm>
          <a:prstGeom prst="rect">
            <a:avLst/>
          </a:prstGeom>
        </p:spPr>
        <p:txBody>
          <a:bodyPr wrap="none">
            <a:spAutoFit/>
          </a:bodyPr>
          <a:lstStyle/>
          <a:p>
            <a:pPr algn="ctr"/>
            <a:r>
              <a:rPr lang="ru-RU" sz="2000" dirty="0">
                <a:ln w="0"/>
                <a:solidFill>
                  <a:srgbClr val="FF0000"/>
                </a:solidFill>
                <a:effectLst>
                  <a:reflection blurRad="6350" stA="53000" endA="300" endPos="35500" dir="5400000" sy="-90000" algn="bl" rotWithShape="0"/>
                </a:effectLst>
              </a:rPr>
              <a:t>Подумай!</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291" y="4046700"/>
            <a:ext cx="2390549" cy="1927380"/>
          </a:xfrm>
          <a:prstGeom prst="rect">
            <a:avLst/>
          </a:prstGeom>
        </p:spPr>
      </p:pic>
    </p:spTree>
    <p:extLst>
      <p:ext uri="{BB962C8B-B14F-4D97-AF65-F5344CB8AC3E}">
        <p14:creationId xmlns:p14="http://schemas.microsoft.com/office/powerpoint/2010/main" val="15198397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nextCondLst>
                <p:cond evt="onClick" delay="0">
                  <p:tgtEl>
                    <p:spTgt spid="6"/>
                  </p:tgtEl>
                </p:cond>
              </p:nextCondLst>
            </p:seq>
          </p:childTnLst>
        </p:cTn>
      </p:par>
    </p:tnLst>
    <p:bldLst>
      <p:bldP spid="10" grpId="0"/>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Строение ракетки</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1905000"/>
            <a:ext cx="7670089" cy="2414450"/>
          </a:xfrm>
        </p:spPr>
      </p:pic>
      <p:sp>
        <p:nvSpPr>
          <p:cNvPr id="3" name="TextBox 2"/>
          <p:cNvSpPr txBox="1"/>
          <p:nvPr/>
        </p:nvSpPr>
        <p:spPr>
          <a:xfrm>
            <a:off x="1706880" y="4917440"/>
            <a:ext cx="2284600" cy="923330"/>
          </a:xfrm>
          <a:prstGeom prst="rect">
            <a:avLst/>
          </a:prstGeom>
          <a:noFill/>
        </p:spPr>
        <p:txBody>
          <a:bodyPr wrap="none" rtlCol="0">
            <a:spAutoFit/>
          </a:bodyPr>
          <a:lstStyle/>
          <a:p>
            <a:r>
              <a:rPr lang="ru-RU" dirty="0" smtClean="0"/>
              <a:t>1.Головка ракетки</a:t>
            </a:r>
          </a:p>
          <a:p>
            <a:r>
              <a:rPr lang="ru-RU" dirty="0" smtClean="0"/>
              <a:t>2.Стержень</a:t>
            </a:r>
          </a:p>
          <a:p>
            <a:r>
              <a:rPr lang="ru-RU" dirty="0" smtClean="0"/>
              <a:t>3.Рукоятка</a:t>
            </a:r>
            <a:endParaRPr lang="ru-RU" dirty="0"/>
          </a:p>
        </p:txBody>
      </p:sp>
      <p:sp>
        <p:nvSpPr>
          <p:cNvPr id="8" name="TextBox 7"/>
          <p:cNvSpPr txBox="1"/>
          <p:nvPr/>
        </p:nvSpPr>
        <p:spPr>
          <a:xfrm>
            <a:off x="4897120" y="4993025"/>
            <a:ext cx="2284600" cy="923330"/>
          </a:xfrm>
          <a:prstGeom prst="rect">
            <a:avLst/>
          </a:prstGeom>
          <a:noFill/>
        </p:spPr>
        <p:txBody>
          <a:bodyPr wrap="none" rtlCol="0">
            <a:spAutoFit/>
          </a:bodyPr>
          <a:lstStyle/>
          <a:p>
            <a:r>
              <a:rPr lang="ru-RU" dirty="0" smtClean="0"/>
              <a:t>1.Стержень</a:t>
            </a:r>
          </a:p>
          <a:p>
            <a:r>
              <a:rPr lang="ru-RU" dirty="0" smtClean="0"/>
              <a:t>2.Рукоятка</a:t>
            </a:r>
          </a:p>
          <a:p>
            <a:r>
              <a:rPr lang="ru-RU" dirty="0" smtClean="0"/>
              <a:t>3.Головка ракетки</a:t>
            </a:r>
            <a:endParaRPr lang="ru-RU" dirty="0"/>
          </a:p>
        </p:txBody>
      </p:sp>
      <p:sp>
        <p:nvSpPr>
          <p:cNvPr id="9" name="TextBox 8"/>
          <p:cNvSpPr txBox="1"/>
          <p:nvPr/>
        </p:nvSpPr>
        <p:spPr>
          <a:xfrm>
            <a:off x="8595360" y="4993025"/>
            <a:ext cx="2284600" cy="923330"/>
          </a:xfrm>
          <a:prstGeom prst="rect">
            <a:avLst/>
          </a:prstGeom>
          <a:noFill/>
        </p:spPr>
        <p:txBody>
          <a:bodyPr wrap="none" rtlCol="0">
            <a:spAutoFit/>
          </a:bodyPr>
          <a:lstStyle/>
          <a:p>
            <a:r>
              <a:rPr lang="ru-RU" dirty="0" smtClean="0"/>
              <a:t>1.Головка ракетки</a:t>
            </a:r>
          </a:p>
          <a:p>
            <a:r>
              <a:rPr lang="ru-RU" dirty="0" smtClean="0"/>
              <a:t>2.Рукоятка</a:t>
            </a:r>
          </a:p>
          <a:p>
            <a:r>
              <a:rPr lang="ru-RU" dirty="0" smtClean="0"/>
              <a:t>3.Стержень </a:t>
            </a:r>
            <a:endParaRPr lang="ru-RU" dirty="0"/>
          </a:p>
        </p:txBody>
      </p:sp>
      <p:sp>
        <p:nvSpPr>
          <p:cNvPr id="10" name="TextBox 9"/>
          <p:cNvSpPr txBox="1"/>
          <p:nvPr/>
        </p:nvSpPr>
        <p:spPr>
          <a:xfrm>
            <a:off x="2849180" y="6038650"/>
            <a:ext cx="1455848" cy="400110"/>
          </a:xfrm>
          <a:prstGeom prst="rect">
            <a:avLst/>
          </a:prstGeom>
          <a:noFill/>
        </p:spPr>
        <p:txBody>
          <a:bodyPr wrap="none" rtlCol="0">
            <a:spAutoFit/>
          </a:bodyPr>
          <a:lstStyle/>
          <a:p>
            <a:r>
              <a:rPr lang="ru-RU" sz="2000" dirty="0">
                <a:solidFill>
                  <a:srgbClr val="FF0000"/>
                </a:solidFill>
              </a:rPr>
              <a:t>Подумай!</a:t>
            </a:r>
          </a:p>
        </p:txBody>
      </p:sp>
      <p:sp>
        <p:nvSpPr>
          <p:cNvPr id="11" name="TextBox 10"/>
          <p:cNvSpPr txBox="1"/>
          <p:nvPr/>
        </p:nvSpPr>
        <p:spPr>
          <a:xfrm>
            <a:off x="6518718" y="6038650"/>
            <a:ext cx="1455848" cy="677108"/>
          </a:xfrm>
          <a:prstGeom prst="rect">
            <a:avLst/>
          </a:prstGeom>
          <a:noFill/>
        </p:spPr>
        <p:txBody>
          <a:bodyPr wrap="none" rtlCol="0">
            <a:spAutoFit/>
          </a:bodyPr>
          <a:lstStyle/>
          <a:p>
            <a:r>
              <a:rPr lang="ru-RU" sz="2000" dirty="0">
                <a:solidFill>
                  <a:srgbClr val="FF0000"/>
                </a:solidFill>
              </a:rPr>
              <a:t>Подумай!</a:t>
            </a:r>
          </a:p>
          <a:p>
            <a:endParaRPr lang="ru-RU" dirty="0"/>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6058" y="507042"/>
            <a:ext cx="1733902" cy="1397958"/>
          </a:xfrm>
          <a:prstGeom prst="rect">
            <a:avLst/>
          </a:prstGeom>
        </p:spPr>
      </p:pic>
    </p:spTree>
    <p:extLst>
      <p:ext uri="{BB962C8B-B14F-4D97-AF65-F5344CB8AC3E}">
        <p14:creationId xmlns:p14="http://schemas.microsoft.com/office/powerpoint/2010/main" val="22972918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childTnLst>
              </p:cTn>
              <p:nextCondLst>
                <p:cond evt="onClick" delay="0">
                  <p:tgtEl>
                    <p:spTgt spid="9"/>
                  </p:tgtEl>
                </p:cond>
              </p:nextCondLst>
            </p:seq>
          </p:childTnLst>
        </p:cTn>
      </p:par>
    </p:tnLst>
    <p:bldLst>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Стороны ракетки</a:t>
            </a:r>
            <a:endParaRPr lang="ru-RU"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9036" y="2235200"/>
            <a:ext cx="8488027" cy="1403223"/>
          </a:xfrm>
        </p:spPr>
      </p:pic>
      <p:cxnSp>
        <p:nvCxnSpPr>
          <p:cNvPr id="6" name="Прямая со стрелкой 5"/>
          <p:cNvCxnSpPr/>
          <p:nvPr/>
        </p:nvCxnSpPr>
        <p:spPr>
          <a:xfrm flipH="1">
            <a:off x="3820160" y="3413760"/>
            <a:ext cx="426720" cy="1463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8351520" y="3638423"/>
            <a:ext cx="345440" cy="1238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524240" y="5080000"/>
            <a:ext cx="1215397" cy="369332"/>
          </a:xfrm>
          <a:prstGeom prst="rect">
            <a:avLst/>
          </a:prstGeom>
          <a:noFill/>
        </p:spPr>
        <p:txBody>
          <a:bodyPr wrap="none" rtlCol="0">
            <a:spAutoFit/>
          </a:bodyPr>
          <a:lstStyle/>
          <a:p>
            <a:r>
              <a:rPr lang="ru-RU" dirty="0" smtClean="0"/>
              <a:t>закрытая</a:t>
            </a:r>
            <a:endParaRPr lang="ru-RU" dirty="0"/>
          </a:p>
        </p:txBody>
      </p:sp>
      <p:sp>
        <p:nvSpPr>
          <p:cNvPr id="3" name="TextBox 2"/>
          <p:cNvSpPr txBox="1"/>
          <p:nvPr/>
        </p:nvSpPr>
        <p:spPr>
          <a:xfrm>
            <a:off x="3212461" y="5218499"/>
            <a:ext cx="1215397" cy="369332"/>
          </a:xfrm>
          <a:prstGeom prst="rect">
            <a:avLst/>
          </a:prstGeom>
          <a:noFill/>
        </p:spPr>
        <p:txBody>
          <a:bodyPr wrap="none" rtlCol="0">
            <a:spAutoFit/>
          </a:bodyPr>
          <a:lstStyle/>
          <a:p>
            <a:r>
              <a:rPr lang="ru-RU" dirty="0" smtClean="0"/>
              <a:t>закрытая</a:t>
            </a:r>
            <a:endParaRPr lang="ru-RU" dirty="0"/>
          </a:p>
        </p:txBody>
      </p:sp>
      <p:sp>
        <p:nvSpPr>
          <p:cNvPr id="7" name="TextBox 6"/>
          <p:cNvSpPr txBox="1"/>
          <p:nvPr/>
        </p:nvSpPr>
        <p:spPr>
          <a:xfrm>
            <a:off x="3212461" y="5870694"/>
            <a:ext cx="1199367" cy="369332"/>
          </a:xfrm>
          <a:prstGeom prst="rect">
            <a:avLst/>
          </a:prstGeom>
          <a:noFill/>
        </p:spPr>
        <p:txBody>
          <a:bodyPr wrap="none" rtlCol="0">
            <a:spAutoFit/>
          </a:bodyPr>
          <a:lstStyle/>
          <a:p>
            <a:r>
              <a:rPr lang="ru-RU" dirty="0" smtClean="0"/>
              <a:t>открытая</a:t>
            </a:r>
            <a:endParaRPr lang="ru-RU" dirty="0"/>
          </a:p>
        </p:txBody>
      </p:sp>
      <p:sp>
        <p:nvSpPr>
          <p:cNvPr id="11" name="TextBox 10"/>
          <p:cNvSpPr txBox="1"/>
          <p:nvPr/>
        </p:nvSpPr>
        <p:spPr>
          <a:xfrm>
            <a:off x="8524240" y="5870694"/>
            <a:ext cx="1372087" cy="369332"/>
          </a:xfrm>
          <a:prstGeom prst="rect">
            <a:avLst/>
          </a:prstGeom>
          <a:noFill/>
        </p:spPr>
        <p:txBody>
          <a:bodyPr wrap="square" rtlCol="0">
            <a:spAutoFit/>
          </a:bodyPr>
          <a:lstStyle/>
          <a:p>
            <a:r>
              <a:rPr lang="ru-RU" dirty="0" smtClean="0"/>
              <a:t>открытая</a:t>
            </a:r>
            <a:endParaRPr lang="ru-RU" dirty="0"/>
          </a:p>
        </p:txBody>
      </p:sp>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359" y="4450080"/>
            <a:ext cx="1421574" cy="1146144"/>
          </a:xfrm>
          <a:prstGeom prst="rect">
            <a:avLst/>
          </a:prstGeom>
        </p:spPr>
      </p:pic>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3222" y="5080000"/>
            <a:ext cx="1413589" cy="1139706"/>
          </a:xfrm>
          <a:prstGeom prst="rect">
            <a:avLst/>
          </a:prstGeom>
        </p:spPr>
      </p:pic>
      <p:sp>
        <p:nvSpPr>
          <p:cNvPr id="14" name="Прямоугольник 13"/>
          <p:cNvSpPr/>
          <p:nvPr/>
        </p:nvSpPr>
        <p:spPr>
          <a:xfrm>
            <a:off x="5621488" y="4792319"/>
            <a:ext cx="1709121" cy="461665"/>
          </a:xfrm>
          <a:prstGeom prst="rect">
            <a:avLst/>
          </a:prstGeom>
          <a:noFill/>
        </p:spPr>
        <p:txBody>
          <a:bodyPr wrap="none" lIns="91440" tIns="45720" rIns="91440" bIns="45720">
            <a:spAutoFit/>
          </a:bodyPr>
          <a:lstStyle/>
          <a:p>
            <a:pPr algn="ctr"/>
            <a:r>
              <a:rPr lang="ru-RU" sz="2400" b="0" cap="none" spc="0" dirty="0" smtClean="0">
                <a:ln w="0"/>
                <a:solidFill>
                  <a:srgbClr val="FF0000"/>
                </a:solidFill>
                <a:effectLst>
                  <a:reflection blurRad="6350" stA="53000" endA="300" endPos="35500" dir="5400000" sy="-90000" algn="bl" rotWithShape="0"/>
                </a:effectLst>
              </a:rPr>
              <a:t>Подумай!</a:t>
            </a:r>
            <a:endParaRPr lang="ru-RU" sz="2400" b="0" cap="none" spc="0" dirty="0">
              <a:ln w="0"/>
              <a:solidFill>
                <a:srgbClr val="FF0000"/>
              </a:solidFill>
              <a:effectLst>
                <a:reflection blurRad="6350" stA="53000" endA="300" endPos="35500" dir="5400000" sy="-90000" algn="bl" rotWithShape="0"/>
              </a:effectLst>
            </a:endParaRPr>
          </a:p>
        </p:txBody>
      </p:sp>
      <p:sp>
        <p:nvSpPr>
          <p:cNvPr id="15" name="TextBox 14"/>
          <p:cNvSpPr txBox="1"/>
          <p:nvPr/>
        </p:nvSpPr>
        <p:spPr>
          <a:xfrm>
            <a:off x="5817212" y="5761549"/>
            <a:ext cx="1709122" cy="738664"/>
          </a:xfrm>
          <a:prstGeom prst="rect">
            <a:avLst/>
          </a:prstGeom>
          <a:noFill/>
        </p:spPr>
        <p:txBody>
          <a:bodyPr wrap="none" rtlCol="0">
            <a:spAutoFit/>
          </a:bodyPr>
          <a:lstStyle/>
          <a:p>
            <a:r>
              <a:rPr lang="ru-RU" sz="2400" dirty="0">
                <a:ln w="0"/>
                <a:solidFill>
                  <a:srgbClr val="FF0000"/>
                </a:solidFill>
                <a:effectLst>
                  <a:reflection blurRad="6350" stA="53000" endA="300" endPos="35500" dir="5400000" sy="-90000" algn="bl" rotWithShape="0"/>
                </a:effectLst>
              </a:rPr>
              <a:t>Подумай!</a:t>
            </a:r>
          </a:p>
          <a:p>
            <a:endParaRPr lang="ru-RU" dirty="0"/>
          </a:p>
        </p:txBody>
      </p:sp>
    </p:spTree>
    <p:extLst>
      <p:ext uri="{BB962C8B-B14F-4D97-AF65-F5344CB8AC3E}">
        <p14:creationId xmlns:p14="http://schemas.microsoft.com/office/powerpoint/2010/main" val="7890450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Виды воланов</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3040" y="1498600"/>
            <a:ext cx="3129280" cy="234696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079" y="4129507"/>
            <a:ext cx="2481527" cy="2481527"/>
          </a:xfrm>
          <a:prstGeom prst="rect">
            <a:avLst/>
          </a:prstGeom>
        </p:spPr>
      </p:pic>
      <p:sp>
        <p:nvSpPr>
          <p:cNvPr id="3" name="TextBox 2"/>
          <p:cNvSpPr txBox="1"/>
          <p:nvPr/>
        </p:nvSpPr>
        <p:spPr>
          <a:xfrm>
            <a:off x="4657567" y="2348914"/>
            <a:ext cx="350519" cy="646331"/>
          </a:xfrm>
          <a:prstGeom prst="rect">
            <a:avLst/>
          </a:prstGeom>
          <a:noFill/>
        </p:spPr>
        <p:txBody>
          <a:bodyPr wrap="square" rtlCol="0">
            <a:spAutoFit/>
          </a:bodyPr>
          <a:lstStyle/>
          <a:p>
            <a:r>
              <a:rPr lang="ru-RU" sz="3600" dirty="0" smtClean="0">
                <a:solidFill>
                  <a:srgbClr val="FF0000"/>
                </a:solidFill>
              </a:rPr>
              <a:t>1</a:t>
            </a:r>
            <a:endParaRPr lang="ru-RU" sz="3600" dirty="0">
              <a:solidFill>
                <a:srgbClr val="FF0000"/>
              </a:solidFill>
            </a:endParaRPr>
          </a:p>
        </p:txBody>
      </p:sp>
      <p:sp>
        <p:nvSpPr>
          <p:cNvPr id="6" name="TextBox 5"/>
          <p:cNvSpPr txBox="1"/>
          <p:nvPr/>
        </p:nvSpPr>
        <p:spPr>
          <a:xfrm>
            <a:off x="4832826" y="5016327"/>
            <a:ext cx="914400" cy="707886"/>
          </a:xfrm>
          <a:prstGeom prst="rect">
            <a:avLst/>
          </a:prstGeom>
          <a:noFill/>
        </p:spPr>
        <p:txBody>
          <a:bodyPr wrap="square" rtlCol="0">
            <a:spAutoFit/>
          </a:bodyPr>
          <a:lstStyle/>
          <a:p>
            <a:r>
              <a:rPr lang="ru-RU" sz="4000" dirty="0" smtClean="0">
                <a:solidFill>
                  <a:srgbClr val="FF0000"/>
                </a:solidFill>
              </a:rPr>
              <a:t>2</a:t>
            </a:r>
            <a:endParaRPr lang="ru-RU" sz="4000" dirty="0">
              <a:solidFill>
                <a:srgbClr val="FF0000"/>
              </a:solidFill>
            </a:endParaRPr>
          </a:p>
        </p:txBody>
      </p:sp>
      <p:sp>
        <p:nvSpPr>
          <p:cNvPr id="13" name="Прямоугольник 12"/>
          <p:cNvSpPr/>
          <p:nvPr/>
        </p:nvSpPr>
        <p:spPr>
          <a:xfrm>
            <a:off x="7883975" y="1489501"/>
            <a:ext cx="2576346" cy="830997"/>
          </a:xfrm>
          <a:prstGeom prst="rect">
            <a:avLst/>
          </a:prstGeom>
          <a:solidFill>
            <a:srgbClr val="FFFF00"/>
          </a:solid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ru-RU" sz="2400" b="1" cap="none" spc="0" dirty="0" smtClean="0">
                <a:ln/>
                <a:solidFill>
                  <a:schemeClr val="accent3"/>
                </a:solidFill>
                <a:effectLst/>
              </a:rPr>
              <a:t>Перьевые-1</a:t>
            </a:r>
          </a:p>
          <a:p>
            <a:pPr algn="ctr"/>
            <a:r>
              <a:rPr lang="ru-RU" sz="2400" b="1" dirty="0" smtClean="0">
                <a:ln/>
                <a:solidFill>
                  <a:schemeClr val="accent3"/>
                </a:solidFill>
              </a:rPr>
              <a:t>Пластиковые-2</a:t>
            </a:r>
            <a:endParaRPr lang="ru-RU" sz="2400" b="1" cap="none" spc="0" dirty="0">
              <a:ln/>
              <a:solidFill>
                <a:schemeClr val="accent3"/>
              </a:solidFill>
              <a:effectLst/>
            </a:endParaRPr>
          </a:p>
        </p:txBody>
      </p:sp>
      <p:sp>
        <p:nvSpPr>
          <p:cNvPr id="15" name="TextBox 14"/>
          <p:cNvSpPr txBox="1"/>
          <p:nvPr/>
        </p:nvSpPr>
        <p:spPr>
          <a:xfrm>
            <a:off x="7990549" y="5170215"/>
            <a:ext cx="2576346" cy="1107996"/>
          </a:xfrm>
          <a:prstGeom prst="rect">
            <a:avLst/>
          </a:prstGeom>
          <a:solidFill>
            <a:srgbClr val="92D050"/>
          </a:solidFill>
        </p:spPr>
        <p:txBody>
          <a:bodyPr wrap="none" rtlCol="0">
            <a:spAutoFit/>
          </a:bodyPr>
          <a:lstStyle/>
          <a:p>
            <a:pPr algn="ctr"/>
            <a:r>
              <a:rPr lang="ru-RU" sz="2400" b="1" dirty="0" smtClean="0">
                <a:ln/>
                <a:solidFill>
                  <a:schemeClr val="accent3"/>
                </a:solidFill>
              </a:rPr>
              <a:t>Перьевые-2</a:t>
            </a:r>
            <a:endParaRPr lang="ru-RU" sz="2400" b="1" dirty="0">
              <a:ln/>
              <a:solidFill>
                <a:schemeClr val="accent3"/>
              </a:solidFill>
            </a:endParaRPr>
          </a:p>
          <a:p>
            <a:pPr algn="ctr"/>
            <a:r>
              <a:rPr lang="ru-RU" sz="2400" b="1" smtClean="0">
                <a:ln/>
                <a:solidFill>
                  <a:schemeClr val="accent3"/>
                </a:solidFill>
              </a:rPr>
              <a:t>Пластиковые-1</a:t>
            </a:r>
            <a:endParaRPr lang="ru-RU" sz="2400" b="1" dirty="0">
              <a:ln/>
              <a:solidFill>
                <a:schemeClr val="accent3"/>
              </a:solidFill>
            </a:endParaRPr>
          </a:p>
          <a:p>
            <a:endParaRPr lang="ru-RU" dirty="0"/>
          </a:p>
        </p:txBody>
      </p:sp>
      <p:pic>
        <p:nvPicPr>
          <p:cNvPr id="17" name="Рисунок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2459" y="2995245"/>
            <a:ext cx="2212618" cy="1783923"/>
          </a:xfrm>
          <a:prstGeom prst="rect">
            <a:avLst/>
          </a:prstGeom>
        </p:spPr>
      </p:pic>
      <p:sp>
        <p:nvSpPr>
          <p:cNvPr id="19" name="TextBox 18"/>
          <p:cNvSpPr txBox="1"/>
          <p:nvPr/>
        </p:nvSpPr>
        <p:spPr>
          <a:xfrm>
            <a:off x="9030096" y="3476228"/>
            <a:ext cx="1709122" cy="738664"/>
          </a:xfrm>
          <a:prstGeom prst="rect">
            <a:avLst/>
          </a:prstGeom>
          <a:noFill/>
        </p:spPr>
        <p:txBody>
          <a:bodyPr wrap="none" rtlCol="0">
            <a:spAutoFit/>
          </a:bodyPr>
          <a:lstStyle/>
          <a:p>
            <a:r>
              <a:rPr lang="ru-RU" sz="2400" dirty="0">
                <a:ln w="0"/>
                <a:solidFill>
                  <a:srgbClr val="FF0000"/>
                </a:solidFill>
                <a:effectLst>
                  <a:reflection blurRad="6350" stA="53000" endA="300" endPos="35500" dir="5400000" sy="-90000" algn="bl" rotWithShape="0"/>
                </a:effectLst>
              </a:rPr>
              <a:t>Подумай!</a:t>
            </a:r>
          </a:p>
          <a:p>
            <a:endParaRPr lang="ru-RU" dirty="0"/>
          </a:p>
        </p:txBody>
      </p:sp>
    </p:spTree>
    <p:extLst>
      <p:ext uri="{BB962C8B-B14F-4D97-AF65-F5344CB8AC3E}">
        <p14:creationId xmlns:p14="http://schemas.microsoft.com/office/powerpoint/2010/main" val="32684150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3"/>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10"/>
            <a:ext cx="8911687" cy="6020530"/>
          </a:xfrm>
        </p:spPr>
        <p:txBody>
          <a:bodyPr>
            <a:normAutofit fontScale="90000"/>
          </a:bodyPr>
          <a:lstStyle/>
          <a:p>
            <a:r>
              <a:rPr lang="ru-RU" dirty="0"/>
              <a:t> Смысл игры в бадминтон заключается в перебивании волана ракеткой через сетку так, чтобы не дать упасть волану на своем поле и сделать все, чтобы приземлить его на площадке противника. Если играют два игрока, игра называется одиночной, если четыре игрока — игра называется парной. Могут играть мужчина и женщина против мужчины и женщины, такая игра называется микст. Слово «микст» в переводе с английского означает «смешанный».</a:t>
            </a:r>
          </a:p>
        </p:txBody>
      </p:sp>
    </p:spTree>
    <p:extLst>
      <p:ext uri="{BB962C8B-B14F-4D97-AF65-F5344CB8AC3E}">
        <p14:creationId xmlns:p14="http://schemas.microsoft.com/office/powerpoint/2010/main" val="41897816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Стойка игрока</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92" y="1264555"/>
            <a:ext cx="6170520" cy="2595479"/>
          </a:xfrm>
        </p:spPr>
      </p:pic>
      <p:sp>
        <p:nvSpPr>
          <p:cNvPr id="3" name="TextBox 2"/>
          <p:cNvSpPr txBox="1"/>
          <p:nvPr/>
        </p:nvSpPr>
        <p:spPr>
          <a:xfrm>
            <a:off x="1767840" y="1905000"/>
            <a:ext cx="1827744" cy="1200329"/>
          </a:xfrm>
          <a:prstGeom prst="rect">
            <a:avLst/>
          </a:prstGeom>
          <a:solidFill>
            <a:srgbClr val="FFFF00"/>
          </a:solidFill>
        </p:spPr>
        <p:txBody>
          <a:bodyPr wrap="none" rtlCol="0">
            <a:spAutoFit/>
          </a:bodyPr>
          <a:lstStyle/>
          <a:p>
            <a:r>
              <a:rPr lang="ru-RU" sz="2400" dirty="0" smtClean="0"/>
              <a:t>1.Низкая</a:t>
            </a:r>
          </a:p>
          <a:p>
            <a:r>
              <a:rPr lang="ru-RU" sz="2400" dirty="0" smtClean="0"/>
              <a:t>2.Высокая</a:t>
            </a:r>
          </a:p>
          <a:p>
            <a:r>
              <a:rPr lang="ru-RU" sz="2400" dirty="0" smtClean="0"/>
              <a:t>3.Средняя </a:t>
            </a:r>
            <a:endParaRPr lang="ru-RU" sz="2400" dirty="0"/>
          </a:p>
        </p:txBody>
      </p:sp>
      <p:sp>
        <p:nvSpPr>
          <p:cNvPr id="6" name="TextBox 5"/>
          <p:cNvSpPr txBox="1"/>
          <p:nvPr/>
        </p:nvSpPr>
        <p:spPr>
          <a:xfrm>
            <a:off x="1930400" y="3677920"/>
            <a:ext cx="1742785" cy="1200329"/>
          </a:xfrm>
          <a:prstGeom prst="rect">
            <a:avLst/>
          </a:prstGeom>
          <a:solidFill>
            <a:schemeClr val="accent2">
              <a:lumMod val="40000"/>
              <a:lumOff val="60000"/>
            </a:schemeClr>
          </a:solidFill>
        </p:spPr>
        <p:txBody>
          <a:bodyPr wrap="none" rtlCol="0">
            <a:spAutoFit/>
          </a:bodyPr>
          <a:lstStyle/>
          <a:p>
            <a:r>
              <a:rPr lang="ru-RU" sz="2400" dirty="0" smtClean="0"/>
              <a:t>1.Средняя</a:t>
            </a:r>
          </a:p>
          <a:p>
            <a:r>
              <a:rPr lang="ru-RU" sz="2400" dirty="0" smtClean="0"/>
              <a:t>2.Высокая</a:t>
            </a:r>
          </a:p>
          <a:p>
            <a:r>
              <a:rPr lang="ru-RU" sz="2400" dirty="0" smtClean="0"/>
              <a:t>3.Низкая </a:t>
            </a:r>
            <a:endParaRPr lang="ru-RU" sz="2400" dirty="0"/>
          </a:p>
        </p:txBody>
      </p:sp>
      <p:sp>
        <p:nvSpPr>
          <p:cNvPr id="7" name="TextBox 6"/>
          <p:cNvSpPr txBox="1"/>
          <p:nvPr/>
        </p:nvSpPr>
        <p:spPr>
          <a:xfrm>
            <a:off x="1930400" y="5450840"/>
            <a:ext cx="1742785" cy="1200329"/>
          </a:xfrm>
          <a:prstGeom prst="rect">
            <a:avLst/>
          </a:prstGeom>
          <a:solidFill>
            <a:schemeClr val="accent6">
              <a:lumMod val="40000"/>
              <a:lumOff val="60000"/>
            </a:schemeClr>
          </a:solidFill>
        </p:spPr>
        <p:txBody>
          <a:bodyPr wrap="none" rtlCol="0">
            <a:spAutoFit/>
          </a:bodyPr>
          <a:lstStyle/>
          <a:p>
            <a:r>
              <a:rPr lang="ru-RU" sz="2400" dirty="0" smtClean="0"/>
              <a:t>1.Высокая</a:t>
            </a:r>
          </a:p>
          <a:p>
            <a:r>
              <a:rPr lang="ru-RU" sz="2400" dirty="0" smtClean="0"/>
              <a:t>2.Средняя</a:t>
            </a:r>
          </a:p>
          <a:p>
            <a:r>
              <a:rPr lang="ru-RU" sz="2400" dirty="0" smtClean="0"/>
              <a:t>3.Низкая </a:t>
            </a:r>
            <a:endParaRPr lang="ru-RU" sz="2400" dirty="0"/>
          </a:p>
        </p:txBody>
      </p:sp>
      <p:sp>
        <p:nvSpPr>
          <p:cNvPr id="9" name="TextBox 8"/>
          <p:cNvSpPr txBox="1"/>
          <p:nvPr/>
        </p:nvSpPr>
        <p:spPr>
          <a:xfrm>
            <a:off x="5689600" y="4878249"/>
            <a:ext cx="1326004" cy="646331"/>
          </a:xfrm>
          <a:prstGeom prst="rect">
            <a:avLst/>
          </a:prstGeom>
          <a:noFill/>
        </p:spPr>
        <p:txBody>
          <a:bodyPr wrap="none" rtlCol="0">
            <a:spAutoFit/>
          </a:bodyPr>
          <a:lstStyle/>
          <a:p>
            <a:r>
              <a:rPr lang="ru-RU" dirty="0">
                <a:ln w="0"/>
                <a:solidFill>
                  <a:srgbClr val="FF0000"/>
                </a:solidFill>
                <a:effectLst>
                  <a:reflection blurRad="6350" stA="53000" endA="300" endPos="35500" dir="5400000" sy="-90000" algn="bl" rotWithShape="0"/>
                </a:effectLst>
              </a:rPr>
              <a:t>Подумай!</a:t>
            </a:r>
          </a:p>
          <a:p>
            <a:endParaRPr lang="ru-RU" dirty="0"/>
          </a:p>
        </p:txBody>
      </p:sp>
      <p:sp>
        <p:nvSpPr>
          <p:cNvPr id="12" name="TextBox 11"/>
          <p:cNvSpPr txBox="1"/>
          <p:nvPr/>
        </p:nvSpPr>
        <p:spPr>
          <a:xfrm>
            <a:off x="5872480" y="5811520"/>
            <a:ext cx="1326004" cy="646331"/>
          </a:xfrm>
          <a:prstGeom prst="rect">
            <a:avLst/>
          </a:prstGeom>
          <a:noFill/>
        </p:spPr>
        <p:txBody>
          <a:bodyPr wrap="none" rtlCol="0">
            <a:spAutoFit/>
          </a:bodyPr>
          <a:lstStyle/>
          <a:p>
            <a:r>
              <a:rPr lang="ru-RU" dirty="0">
                <a:ln w="0"/>
                <a:solidFill>
                  <a:srgbClr val="FF0000"/>
                </a:solidFill>
                <a:effectLst>
                  <a:reflection blurRad="6350" stA="53000" endA="300" endPos="35500" dir="5400000" sy="-90000" algn="bl" rotWithShape="0"/>
                </a:effectLst>
              </a:rPr>
              <a:t>Подумай!</a:t>
            </a:r>
          </a:p>
          <a:p>
            <a:endParaRPr lang="ru-RU" dirty="0"/>
          </a:p>
        </p:txBody>
      </p:sp>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7152" y="4653280"/>
            <a:ext cx="1865030" cy="1503680"/>
          </a:xfrm>
          <a:prstGeom prst="rect">
            <a:avLst/>
          </a:prstGeom>
        </p:spPr>
      </p:pic>
    </p:spTree>
    <p:extLst>
      <p:ext uri="{BB962C8B-B14F-4D97-AF65-F5344CB8AC3E}">
        <p14:creationId xmlns:p14="http://schemas.microsoft.com/office/powerpoint/2010/main" val="2716180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nextCondLst>
                <p:cond evt="onClick" delay="0">
                  <p:tgtEl>
                    <p:spTgt spid="7"/>
                  </p:tgtEl>
                </p:cond>
              </p:nextCondLst>
            </p:seq>
          </p:childTnLst>
        </p:cTn>
      </p:par>
    </p:tnLst>
    <p:bldLst>
      <p:bldP spid="9"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Какие вы знаете перемещения по площадке</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4758" y="2356131"/>
            <a:ext cx="5433111" cy="1725295"/>
          </a:xfrm>
        </p:spPr>
      </p:pic>
      <p:sp>
        <p:nvSpPr>
          <p:cNvPr id="7" name="TextBox 6"/>
          <p:cNvSpPr txBox="1"/>
          <p:nvPr/>
        </p:nvSpPr>
        <p:spPr>
          <a:xfrm>
            <a:off x="2844800" y="4532557"/>
            <a:ext cx="4932761" cy="461665"/>
          </a:xfrm>
          <a:prstGeom prst="rect">
            <a:avLst/>
          </a:prstGeom>
          <a:noFill/>
        </p:spPr>
        <p:txBody>
          <a:bodyPr wrap="none" rtlCol="0">
            <a:spAutoFit/>
          </a:bodyPr>
          <a:lstStyle/>
          <a:p>
            <a:r>
              <a:rPr lang="ru-RU" sz="2400" dirty="0" smtClean="0"/>
              <a:t>Движение приставным шагом</a:t>
            </a:r>
            <a:endParaRPr lang="ru-RU" sz="2400"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8887" y="5037455"/>
            <a:ext cx="1765725" cy="1423616"/>
          </a:xfrm>
          <a:prstGeom prst="rect">
            <a:avLst/>
          </a:prstGeom>
        </p:spPr>
      </p:pic>
      <p:sp>
        <p:nvSpPr>
          <p:cNvPr id="10" name="TextBox 9"/>
          <p:cNvSpPr txBox="1"/>
          <p:nvPr/>
        </p:nvSpPr>
        <p:spPr>
          <a:xfrm>
            <a:off x="2844800" y="5287598"/>
            <a:ext cx="5354351" cy="461665"/>
          </a:xfrm>
          <a:prstGeom prst="rect">
            <a:avLst/>
          </a:prstGeom>
          <a:noFill/>
        </p:spPr>
        <p:txBody>
          <a:bodyPr wrap="none" rtlCol="0">
            <a:spAutoFit/>
          </a:bodyPr>
          <a:lstStyle/>
          <a:p>
            <a:r>
              <a:rPr lang="ru-RU" sz="2400" dirty="0" smtClean="0"/>
              <a:t>Движение перекрестным шагом</a:t>
            </a:r>
            <a:endParaRPr lang="ru-RU" sz="2400" dirty="0"/>
          </a:p>
        </p:txBody>
      </p:sp>
      <p:sp>
        <p:nvSpPr>
          <p:cNvPr id="11" name="TextBox 10"/>
          <p:cNvSpPr txBox="1"/>
          <p:nvPr/>
        </p:nvSpPr>
        <p:spPr>
          <a:xfrm>
            <a:off x="2844800" y="5999406"/>
            <a:ext cx="2938625" cy="461665"/>
          </a:xfrm>
          <a:prstGeom prst="rect">
            <a:avLst/>
          </a:prstGeom>
          <a:noFill/>
        </p:spPr>
        <p:txBody>
          <a:bodyPr wrap="none" rtlCol="0">
            <a:spAutoFit/>
          </a:bodyPr>
          <a:lstStyle/>
          <a:p>
            <a:r>
              <a:rPr lang="ru-RU" sz="2400" dirty="0" smtClean="0"/>
              <a:t>Переменный шаг</a:t>
            </a:r>
            <a:endParaRPr lang="ru-RU" sz="2400" dirty="0"/>
          </a:p>
        </p:txBody>
      </p:sp>
      <p:sp>
        <p:nvSpPr>
          <p:cNvPr id="13" name="TextBox 12"/>
          <p:cNvSpPr txBox="1"/>
          <p:nvPr/>
        </p:nvSpPr>
        <p:spPr>
          <a:xfrm>
            <a:off x="9738887" y="2763520"/>
            <a:ext cx="1455848" cy="400110"/>
          </a:xfrm>
          <a:prstGeom prst="rect">
            <a:avLst/>
          </a:prstGeom>
          <a:noFill/>
        </p:spPr>
        <p:txBody>
          <a:bodyPr wrap="none" rtlCol="0">
            <a:spAutoFit/>
          </a:bodyPr>
          <a:lstStyle/>
          <a:p>
            <a:r>
              <a:rPr lang="ru-RU" sz="2000" dirty="0" smtClean="0">
                <a:solidFill>
                  <a:srgbClr val="FF0000"/>
                </a:solidFill>
              </a:rPr>
              <a:t>Подумай!</a:t>
            </a:r>
            <a:endParaRPr lang="ru-RU" sz="2000" dirty="0">
              <a:solidFill>
                <a:srgbClr val="FF0000"/>
              </a:solidFill>
            </a:endParaRPr>
          </a:p>
        </p:txBody>
      </p:sp>
      <p:sp>
        <p:nvSpPr>
          <p:cNvPr id="14" name="TextBox 13"/>
          <p:cNvSpPr txBox="1"/>
          <p:nvPr/>
        </p:nvSpPr>
        <p:spPr>
          <a:xfrm>
            <a:off x="9738887" y="3752148"/>
            <a:ext cx="1455848" cy="677108"/>
          </a:xfrm>
          <a:prstGeom prst="rect">
            <a:avLst/>
          </a:prstGeom>
          <a:noFill/>
        </p:spPr>
        <p:txBody>
          <a:bodyPr wrap="none" rtlCol="0">
            <a:spAutoFit/>
          </a:bodyPr>
          <a:lstStyle/>
          <a:p>
            <a:r>
              <a:rPr lang="ru-RU" sz="2000" dirty="0">
                <a:solidFill>
                  <a:srgbClr val="FF0000"/>
                </a:solidFill>
              </a:rPr>
              <a:t>Подумай!</a:t>
            </a:r>
          </a:p>
          <a:p>
            <a:endParaRPr lang="ru-RU" dirty="0"/>
          </a:p>
        </p:txBody>
      </p:sp>
    </p:spTree>
    <p:extLst>
      <p:ext uri="{BB962C8B-B14F-4D97-AF65-F5344CB8AC3E}">
        <p14:creationId xmlns:p14="http://schemas.microsoft.com/office/powerpoint/2010/main" val="21394253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childTnLst>
              </p:cTn>
              <p:nextCondLst>
                <p:cond evt="onClick" delay="0">
                  <p:tgtEl>
                    <p:spTgt spid="11"/>
                  </p:tgtEl>
                </p:cond>
              </p:nextCondLst>
            </p:seq>
          </p:childTnLst>
        </p:cTn>
      </p:par>
    </p:tnLst>
    <p:bldLst>
      <p:bldP spid="13"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0324" y="568960"/>
            <a:ext cx="9435700" cy="2153920"/>
          </a:xfrm>
          <a:prstGeom prst="rect">
            <a:avLst/>
          </a:prstGeom>
        </p:spPr>
      </p:pic>
      <p:sp>
        <p:nvSpPr>
          <p:cNvPr id="3" name="Прямоугольник 2"/>
          <p:cNvSpPr/>
          <p:nvPr/>
        </p:nvSpPr>
        <p:spPr>
          <a:xfrm>
            <a:off x="2288291" y="4312642"/>
            <a:ext cx="3744936" cy="369332"/>
          </a:xfrm>
          <a:prstGeom prst="rect">
            <a:avLst/>
          </a:prstGeom>
        </p:spPr>
        <p:txBody>
          <a:bodyPr wrap="none">
            <a:spAutoFit/>
          </a:bodyPr>
          <a:lstStyle/>
          <a:p>
            <a:r>
              <a:rPr lang="ru-RU" dirty="0"/>
              <a:t>Движение приставным шагом</a:t>
            </a:r>
          </a:p>
        </p:txBody>
      </p:sp>
      <p:sp>
        <p:nvSpPr>
          <p:cNvPr id="4" name="Прямоугольник 3"/>
          <p:cNvSpPr/>
          <p:nvPr/>
        </p:nvSpPr>
        <p:spPr>
          <a:xfrm>
            <a:off x="2288291" y="4981694"/>
            <a:ext cx="4062331" cy="369332"/>
          </a:xfrm>
          <a:prstGeom prst="rect">
            <a:avLst/>
          </a:prstGeom>
        </p:spPr>
        <p:txBody>
          <a:bodyPr wrap="none">
            <a:spAutoFit/>
          </a:bodyPr>
          <a:lstStyle/>
          <a:p>
            <a:r>
              <a:rPr lang="ru-RU" dirty="0"/>
              <a:t>Движение перекрестным шагом</a:t>
            </a:r>
          </a:p>
        </p:txBody>
      </p:sp>
      <p:sp>
        <p:nvSpPr>
          <p:cNvPr id="5" name="Прямоугольник 4"/>
          <p:cNvSpPr/>
          <p:nvPr/>
        </p:nvSpPr>
        <p:spPr>
          <a:xfrm>
            <a:off x="2288291" y="3643590"/>
            <a:ext cx="2250937" cy="369332"/>
          </a:xfrm>
          <a:prstGeom prst="rect">
            <a:avLst/>
          </a:prstGeom>
        </p:spPr>
        <p:txBody>
          <a:bodyPr wrap="none">
            <a:spAutoFit/>
          </a:bodyPr>
          <a:lstStyle/>
          <a:p>
            <a:r>
              <a:rPr lang="ru-RU" dirty="0"/>
              <a:t>Переменный шаг</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6502" y="4531360"/>
            <a:ext cx="2495108" cy="2011680"/>
          </a:xfrm>
          <a:prstGeom prst="rect">
            <a:avLst/>
          </a:prstGeom>
        </p:spPr>
      </p:pic>
      <p:sp>
        <p:nvSpPr>
          <p:cNvPr id="7" name="Прямоугольник 6"/>
          <p:cNvSpPr/>
          <p:nvPr/>
        </p:nvSpPr>
        <p:spPr>
          <a:xfrm>
            <a:off x="7139878" y="3667621"/>
            <a:ext cx="1326004" cy="369332"/>
          </a:xfrm>
          <a:prstGeom prst="rect">
            <a:avLst/>
          </a:prstGeom>
        </p:spPr>
        <p:txBody>
          <a:bodyPr wrap="none">
            <a:spAutoFit/>
          </a:bodyPr>
          <a:lstStyle/>
          <a:p>
            <a:r>
              <a:rPr lang="ru-RU" dirty="0">
                <a:solidFill>
                  <a:srgbClr val="FF0000"/>
                </a:solidFill>
              </a:rPr>
              <a:t>Подумай!</a:t>
            </a:r>
          </a:p>
        </p:txBody>
      </p:sp>
      <p:sp>
        <p:nvSpPr>
          <p:cNvPr id="8" name="Прямоугольник 7"/>
          <p:cNvSpPr/>
          <p:nvPr/>
        </p:nvSpPr>
        <p:spPr>
          <a:xfrm>
            <a:off x="7139878" y="4681974"/>
            <a:ext cx="1326004" cy="369332"/>
          </a:xfrm>
          <a:prstGeom prst="rect">
            <a:avLst/>
          </a:prstGeom>
        </p:spPr>
        <p:txBody>
          <a:bodyPr wrap="none">
            <a:spAutoFit/>
          </a:bodyPr>
          <a:lstStyle/>
          <a:p>
            <a:r>
              <a:rPr lang="ru-RU" dirty="0">
                <a:solidFill>
                  <a:srgbClr val="FF0000"/>
                </a:solidFill>
              </a:rPr>
              <a:t>Подумай!</a:t>
            </a:r>
          </a:p>
        </p:txBody>
      </p:sp>
    </p:spTree>
    <p:extLst>
      <p:ext uri="{BB962C8B-B14F-4D97-AF65-F5344CB8AC3E}">
        <p14:creationId xmlns:p14="http://schemas.microsoft.com/office/powerpoint/2010/main" val="39037325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nextCondLst>
                <p:cond evt="onClick" delay="0">
                  <p:tgtEl>
                    <p:spTgt spid="4"/>
                  </p:tgtEl>
                </p:cond>
              </p:nextCondLst>
            </p:seq>
          </p:childTnLst>
        </p:cTn>
      </p:par>
    </p:tnLst>
    <p:bldLst>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078" y="459651"/>
            <a:ext cx="7701281" cy="3188494"/>
          </a:xfrm>
          <a:prstGeom prst="rect">
            <a:avLst/>
          </a:prstGeom>
        </p:spPr>
      </p:pic>
      <p:sp>
        <p:nvSpPr>
          <p:cNvPr id="4" name="TextBox 3"/>
          <p:cNvSpPr txBox="1"/>
          <p:nvPr/>
        </p:nvSpPr>
        <p:spPr>
          <a:xfrm>
            <a:off x="2702560" y="4998720"/>
            <a:ext cx="1322798" cy="461665"/>
          </a:xfrm>
          <a:prstGeom prst="rect">
            <a:avLst/>
          </a:prstGeom>
          <a:noFill/>
        </p:spPr>
        <p:txBody>
          <a:bodyPr wrap="none" rtlCol="0">
            <a:spAutoFit/>
          </a:bodyPr>
          <a:lstStyle/>
          <a:p>
            <a:r>
              <a:rPr lang="ru-RU" sz="2400" dirty="0" smtClean="0"/>
              <a:t>выпады</a:t>
            </a:r>
            <a:endParaRPr lang="ru-RU" sz="2400" dirty="0"/>
          </a:p>
        </p:txBody>
      </p:sp>
      <p:sp>
        <p:nvSpPr>
          <p:cNvPr id="7" name="TextBox 6"/>
          <p:cNvSpPr txBox="1"/>
          <p:nvPr/>
        </p:nvSpPr>
        <p:spPr>
          <a:xfrm>
            <a:off x="2702560" y="5811520"/>
            <a:ext cx="1366080" cy="461665"/>
          </a:xfrm>
          <a:prstGeom prst="rect">
            <a:avLst/>
          </a:prstGeom>
          <a:noFill/>
        </p:spPr>
        <p:txBody>
          <a:bodyPr wrap="none" rtlCol="0">
            <a:spAutoFit/>
          </a:bodyPr>
          <a:lstStyle/>
          <a:p>
            <a:r>
              <a:rPr lang="ru-RU" sz="2400" dirty="0" smtClean="0"/>
              <a:t>прыжки</a:t>
            </a:r>
            <a:endParaRPr lang="ru-RU" sz="2400" dirty="0"/>
          </a:p>
        </p:txBody>
      </p:sp>
      <p:sp>
        <p:nvSpPr>
          <p:cNvPr id="8" name="Прямоугольник 7"/>
          <p:cNvSpPr/>
          <p:nvPr/>
        </p:nvSpPr>
        <p:spPr>
          <a:xfrm>
            <a:off x="5605717" y="5275719"/>
            <a:ext cx="1326004" cy="369332"/>
          </a:xfrm>
          <a:prstGeom prst="rect">
            <a:avLst/>
          </a:prstGeom>
        </p:spPr>
        <p:txBody>
          <a:bodyPr wrap="none">
            <a:spAutoFit/>
          </a:bodyPr>
          <a:lstStyle/>
          <a:p>
            <a:r>
              <a:rPr lang="ru-RU" dirty="0">
                <a:solidFill>
                  <a:srgbClr val="FF0000"/>
                </a:solidFill>
              </a:rPr>
              <a:t>Подумай!</a:t>
            </a: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0945" y="4490720"/>
            <a:ext cx="2419497" cy="1950720"/>
          </a:xfrm>
          <a:prstGeom prst="rect">
            <a:avLst/>
          </a:prstGeom>
        </p:spPr>
      </p:pic>
    </p:spTree>
    <p:extLst>
      <p:ext uri="{BB962C8B-B14F-4D97-AF65-F5344CB8AC3E}">
        <p14:creationId xmlns:p14="http://schemas.microsoft.com/office/powerpoint/2010/main" val="2123999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nextCondLst>
                <p:cond evt="onClick" delay="0">
                  <p:tgtEl>
                    <p:spTgt spid="7"/>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nextCondLst>
                <p:cond evt="onClick" delay="0">
                  <p:tgtEl>
                    <p:spTgt spid="4"/>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808" y="882968"/>
            <a:ext cx="4309363" cy="4722731"/>
          </a:xfrm>
          <a:prstGeom prst="rect">
            <a:avLst/>
          </a:prstGeom>
        </p:spPr>
      </p:pic>
      <p:sp>
        <p:nvSpPr>
          <p:cNvPr id="3" name="Прямоугольник 2"/>
          <p:cNvSpPr/>
          <p:nvPr/>
        </p:nvSpPr>
        <p:spPr>
          <a:xfrm>
            <a:off x="7982004" y="1350328"/>
            <a:ext cx="1322798" cy="461665"/>
          </a:xfrm>
          <a:prstGeom prst="rect">
            <a:avLst/>
          </a:prstGeom>
        </p:spPr>
        <p:txBody>
          <a:bodyPr wrap="none">
            <a:spAutoFit/>
          </a:bodyPr>
          <a:lstStyle/>
          <a:p>
            <a:r>
              <a:rPr lang="ru-RU" sz="2400" dirty="0"/>
              <a:t>выпады</a:t>
            </a:r>
          </a:p>
        </p:txBody>
      </p:sp>
      <p:sp>
        <p:nvSpPr>
          <p:cNvPr id="4" name="Прямоугольник 3"/>
          <p:cNvSpPr/>
          <p:nvPr/>
        </p:nvSpPr>
        <p:spPr>
          <a:xfrm>
            <a:off x="7982004" y="2329934"/>
            <a:ext cx="1366080" cy="461665"/>
          </a:xfrm>
          <a:prstGeom prst="rect">
            <a:avLst/>
          </a:prstGeom>
        </p:spPr>
        <p:txBody>
          <a:bodyPr wrap="none">
            <a:spAutoFit/>
          </a:bodyPr>
          <a:lstStyle/>
          <a:p>
            <a:r>
              <a:rPr lang="ru-RU" sz="2400" dirty="0"/>
              <a:t>прыжки</a:t>
            </a:r>
          </a:p>
        </p:txBody>
      </p:sp>
      <p:sp>
        <p:nvSpPr>
          <p:cNvPr id="5" name="Прямоугольник 4"/>
          <p:cNvSpPr/>
          <p:nvPr/>
        </p:nvSpPr>
        <p:spPr>
          <a:xfrm>
            <a:off x="7978798" y="4057134"/>
            <a:ext cx="1326004" cy="369332"/>
          </a:xfrm>
          <a:prstGeom prst="rect">
            <a:avLst/>
          </a:prstGeom>
        </p:spPr>
        <p:txBody>
          <a:bodyPr wrap="none">
            <a:spAutoFit/>
          </a:bodyPr>
          <a:lstStyle/>
          <a:p>
            <a:r>
              <a:rPr lang="ru-RU" dirty="0">
                <a:solidFill>
                  <a:srgbClr val="FF0000"/>
                </a:solidFill>
              </a:rPr>
              <a:t>Подумай!</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891" y="4574758"/>
            <a:ext cx="2365669" cy="1907321"/>
          </a:xfrm>
          <a:prstGeom prst="rect">
            <a:avLst/>
          </a:prstGeom>
        </p:spPr>
      </p:pic>
    </p:spTree>
    <p:extLst>
      <p:ext uri="{BB962C8B-B14F-4D97-AF65-F5344CB8AC3E}">
        <p14:creationId xmlns:p14="http://schemas.microsoft.com/office/powerpoint/2010/main" val="37525926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nextCondLst>
                <p:cond evt="onClick" delay="0">
                  <p:tgtEl>
                    <p:spTgt spid="3"/>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7200" dirty="0" smtClean="0">
                <a:solidFill>
                  <a:srgbClr val="FF0000"/>
                </a:solidFill>
              </a:rPr>
              <a:t>МОЛОДЦЫ!</a:t>
            </a:r>
            <a:endParaRPr lang="ru-RU" sz="7200" dirty="0">
              <a:solidFill>
                <a:srgbClr val="FF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3920" y="2620416"/>
            <a:ext cx="4008364" cy="3231744"/>
          </a:xfrm>
        </p:spPr>
      </p:pic>
    </p:spTree>
    <p:extLst>
      <p:ext uri="{BB962C8B-B14F-4D97-AF65-F5344CB8AC3E}">
        <p14:creationId xmlns:p14="http://schemas.microsoft.com/office/powerpoint/2010/main" val="26230141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Используемые ресурсы:</a:t>
            </a:r>
            <a:endParaRPr lang="ru-RU" dirty="0"/>
          </a:p>
        </p:txBody>
      </p:sp>
      <p:sp>
        <p:nvSpPr>
          <p:cNvPr id="3" name="TextBox 2"/>
          <p:cNvSpPr txBox="1"/>
          <p:nvPr/>
        </p:nvSpPr>
        <p:spPr>
          <a:xfrm>
            <a:off x="2255520" y="1463040"/>
            <a:ext cx="8375331" cy="3693319"/>
          </a:xfrm>
          <a:prstGeom prst="rect">
            <a:avLst/>
          </a:prstGeom>
          <a:noFill/>
        </p:spPr>
        <p:txBody>
          <a:bodyPr wrap="square" rtlCol="0">
            <a:spAutoFit/>
          </a:bodyPr>
          <a:lstStyle/>
          <a:p>
            <a:r>
              <a:rPr lang="ru-RU" u="sng" dirty="0">
                <a:solidFill>
                  <a:srgbClr val="0070C0"/>
                </a:solidFill>
                <a:hlinkClick r:id="rId2"/>
              </a:rPr>
              <a:t>http://images.yandex.ru/yandsearch?p=1&amp;text=%D1%87%D0%B5%D0%B1%D1%83%D1%80%D0%B0%D1%88%D0%BA%D0%B0%20%D1%81%D0%BF%D0%BE%D1%80%D1%82%D1%81%D0%BC%D0%B5%D0%BD&amp;pos=37&amp;uinfo=sw-1349-sh-661-fw-1124-fh-455-pd-1&amp;rpt=simage&amp;img_url=http%3A%2F%2Fcs32.vk.me%2Fu1047797%2Fa_31a3e48.jpg</a:t>
            </a:r>
            <a:endParaRPr lang="ru-RU" dirty="0">
              <a:solidFill>
                <a:srgbClr val="0070C0"/>
              </a:solidFill>
            </a:endParaRPr>
          </a:p>
          <a:p>
            <a:r>
              <a:rPr lang="ru-RU" dirty="0">
                <a:solidFill>
                  <a:srgbClr val="0070C0"/>
                </a:solidFill>
              </a:rPr>
              <a:t> </a:t>
            </a:r>
          </a:p>
          <a:p>
            <a:r>
              <a:rPr lang="ru-RU" dirty="0">
                <a:solidFill>
                  <a:srgbClr val="0070C0"/>
                </a:solidFill>
              </a:rPr>
              <a:t>   Щербаков Л.В., Щербакова Н.И.Щ61 Игра бадминтон (учебно-методическое издание). — М.: ООО «Гражданский альянс», 2009</a:t>
            </a:r>
            <a:r>
              <a:rPr lang="ru-RU" dirty="0" smtClean="0">
                <a:solidFill>
                  <a:srgbClr val="0070C0"/>
                </a:solidFill>
              </a:rPr>
              <a:t>.</a:t>
            </a:r>
          </a:p>
          <a:p>
            <a:endParaRPr lang="ru-RU" dirty="0" smtClean="0">
              <a:solidFill>
                <a:srgbClr val="0070C0"/>
              </a:solidFill>
            </a:endParaRPr>
          </a:p>
          <a:p>
            <a:r>
              <a:rPr lang="ru-RU" dirty="0">
                <a:solidFill>
                  <a:srgbClr val="0070C0"/>
                </a:solidFill>
              </a:rPr>
              <a:t>http://be.convdocs.org/docs/index-876.html</a:t>
            </a:r>
          </a:p>
          <a:p>
            <a:endParaRPr lang="ru-RU" dirty="0">
              <a:solidFill>
                <a:srgbClr val="00B0F0"/>
              </a:solidFill>
            </a:endParaRPr>
          </a:p>
          <a:p>
            <a:endParaRPr lang="ru-RU" dirty="0">
              <a:solidFill>
                <a:srgbClr val="00B0F0"/>
              </a:solidFill>
            </a:endParaRPr>
          </a:p>
        </p:txBody>
      </p:sp>
    </p:spTree>
    <p:extLst>
      <p:ext uri="{BB962C8B-B14F-4D97-AF65-F5344CB8AC3E}">
        <p14:creationId xmlns:p14="http://schemas.microsoft.com/office/powerpoint/2010/main" val="39400891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СТРОЕНИЕ РАКЕТКИ</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767" y="1427115"/>
            <a:ext cx="3788707" cy="5186483"/>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622" y="2999972"/>
            <a:ext cx="6276154" cy="1975656"/>
          </a:xfrm>
          <a:prstGeom prst="rect">
            <a:avLst/>
          </a:prstGeom>
        </p:spPr>
      </p:pic>
      <p:cxnSp>
        <p:nvCxnSpPr>
          <p:cNvPr id="6" name="Прямая со стрелкой 5"/>
          <p:cNvCxnSpPr/>
          <p:nvPr/>
        </p:nvCxnSpPr>
        <p:spPr>
          <a:xfrm flipV="1">
            <a:off x="751840" y="2458720"/>
            <a:ext cx="8148320" cy="975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4064000" y="3987800"/>
            <a:ext cx="4879120" cy="523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5913120" y="3759200"/>
            <a:ext cx="3332480" cy="1757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1682769" y="3987800"/>
            <a:ext cx="910155" cy="1854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37846" y="6238240"/>
            <a:ext cx="1837362" cy="369332"/>
          </a:xfrm>
          <a:prstGeom prst="rect">
            <a:avLst/>
          </a:prstGeom>
          <a:noFill/>
        </p:spPr>
        <p:txBody>
          <a:bodyPr wrap="none" rtlCol="0">
            <a:spAutoFit/>
          </a:bodyPr>
          <a:lstStyle/>
          <a:p>
            <a:r>
              <a:rPr lang="ru-RU" dirty="0" smtClean="0"/>
              <a:t>Игровое пятно</a:t>
            </a:r>
            <a:endParaRPr lang="ru-RU" dirty="0"/>
          </a:p>
        </p:txBody>
      </p:sp>
    </p:spTree>
    <p:extLst>
      <p:ext uri="{BB962C8B-B14F-4D97-AF65-F5344CB8AC3E}">
        <p14:creationId xmlns:p14="http://schemas.microsoft.com/office/powerpoint/2010/main" val="32272944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 ПРАВИЛЬНО ДЕРЖАТЬ РАКЕТКУ</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870" y="1747520"/>
            <a:ext cx="6770290" cy="2150936"/>
          </a:xfrm>
          <a:prstGeom prst="rect">
            <a:avLst/>
          </a:prstGeom>
        </p:spPr>
      </p:pic>
      <p:sp>
        <p:nvSpPr>
          <p:cNvPr id="4" name="TextBox 3"/>
          <p:cNvSpPr txBox="1"/>
          <p:nvPr/>
        </p:nvSpPr>
        <p:spPr>
          <a:xfrm>
            <a:off x="1686561" y="4204236"/>
            <a:ext cx="9174479" cy="2523768"/>
          </a:xfrm>
          <a:prstGeom prst="rect">
            <a:avLst/>
          </a:prstGeom>
          <a:noFill/>
        </p:spPr>
        <p:txBody>
          <a:bodyPr wrap="square" rtlCol="0">
            <a:spAutoFit/>
          </a:bodyPr>
          <a:lstStyle/>
          <a:p>
            <a:r>
              <a:rPr lang="ru-RU" sz="2000" dirty="0"/>
              <a:t>П</a:t>
            </a:r>
            <a:r>
              <a:rPr lang="ru-RU" sz="2000" dirty="0" smtClean="0"/>
              <a:t>равой </a:t>
            </a:r>
            <a:r>
              <a:rPr lang="ru-RU" sz="2000" dirty="0"/>
              <a:t>рукой берете ракетку за ее ручку, как бы здороваясь с ней, и обхватываете ее, словно при рукопожатии, Рука охватывает рукоятку так, что виден торцовый конец, причем настолько, чтобы не мешать движениям кисти во время ударов из различных положений. Первая фаланга большого пальца должна лежать слева — сбоку на широкой плоскости ручки. </a:t>
            </a:r>
            <a:r>
              <a:rPr lang="ru-RU" sz="2000" dirty="0" smtClean="0"/>
              <a:t>Техника </a:t>
            </a:r>
            <a:r>
              <a:rPr lang="ru-RU" sz="2000" dirty="0"/>
              <a:t>хватки ракетки и точки ее соприкосновения с ладонью (выделены серым цветом)</a:t>
            </a:r>
          </a:p>
          <a:p>
            <a:endParaRPr lang="ru-RU" dirty="0"/>
          </a:p>
        </p:txBody>
      </p:sp>
    </p:spTree>
    <p:extLst>
      <p:ext uri="{BB962C8B-B14F-4D97-AF65-F5344CB8AC3E}">
        <p14:creationId xmlns:p14="http://schemas.microsoft.com/office/powerpoint/2010/main" val="19736743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ОТКРЫТАЯ И ЗАКРЫТАЯ СТОРОНА РАКЕТКИ</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924" y="2350262"/>
            <a:ext cx="7662194" cy="1266698"/>
          </a:xfrm>
          <a:prstGeom prst="rect">
            <a:avLst/>
          </a:prstGeom>
        </p:spPr>
      </p:pic>
      <p:sp>
        <p:nvSpPr>
          <p:cNvPr id="4" name="Стрелка вниз 3"/>
          <p:cNvSpPr/>
          <p:nvPr/>
        </p:nvSpPr>
        <p:spPr>
          <a:xfrm>
            <a:off x="4064000" y="3698240"/>
            <a:ext cx="325120" cy="853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9083040" y="3616960"/>
            <a:ext cx="34544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2011680" y="5120640"/>
            <a:ext cx="3589444" cy="954107"/>
          </a:xfrm>
          <a:prstGeom prst="rect">
            <a:avLst/>
          </a:prstGeom>
          <a:noFill/>
        </p:spPr>
        <p:txBody>
          <a:bodyPr wrap="none" rtlCol="0">
            <a:spAutoFit/>
          </a:bodyPr>
          <a:lstStyle/>
          <a:p>
            <a:r>
              <a:rPr lang="ru-RU" sz="2800" dirty="0" smtClean="0"/>
              <a:t>Открытая сторона </a:t>
            </a:r>
          </a:p>
          <a:p>
            <a:r>
              <a:rPr lang="ru-RU" sz="2800" dirty="0" smtClean="0"/>
              <a:t>ракетки</a:t>
            </a:r>
            <a:endParaRPr lang="ru-RU" sz="2800" dirty="0"/>
          </a:p>
        </p:txBody>
      </p:sp>
      <p:sp>
        <p:nvSpPr>
          <p:cNvPr id="8" name="TextBox 7"/>
          <p:cNvSpPr txBox="1"/>
          <p:nvPr/>
        </p:nvSpPr>
        <p:spPr>
          <a:xfrm>
            <a:off x="7911961" y="5120640"/>
            <a:ext cx="3592650" cy="954107"/>
          </a:xfrm>
          <a:prstGeom prst="rect">
            <a:avLst/>
          </a:prstGeom>
          <a:noFill/>
        </p:spPr>
        <p:txBody>
          <a:bodyPr wrap="none" rtlCol="0">
            <a:spAutoFit/>
          </a:bodyPr>
          <a:lstStyle/>
          <a:p>
            <a:r>
              <a:rPr lang="ru-RU" sz="2800" dirty="0" smtClean="0"/>
              <a:t>Закрытая сторона </a:t>
            </a:r>
          </a:p>
          <a:p>
            <a:r>
              <a:rPr lang="ru-RU" sz="2800" dirty="0" smtClean="0"/>
              <a:t>ракетки</a:t>
            </a:r>
            <a:endParaRPr lang="ru-RU" sz="2800" dirty="0"/>
          </a:p>
        </p:txBody>
      </p:sp>
    </p:spTree>
    <p:extLst>
      <p:ext uri="{BB962C8B-B14F-4D97-AF65-F5344CB8AC3E}">
        <p14:creationId xmlns:p14="http://schemas.microsoft.com/office/powerpoint/2010/main" val="14263670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Зоны ударов открытой и закрытой стороной ракетки относительно тела спортсмена</a:t>
            </a:r>
            <a:br>
              <a:rPr lang="ru-RU" dirty="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4231" y="2255520"/>
            <a:ext cx="4220058" cy="4450080"/>
          </a:xfrm>
        </p:spPr>
      </p:pic>
    </p:spTree>
    <p:extLst>
      <p:ext uri="{BB962C8B-B14F-4D97-AF65-F5344CB8AC3E}">
        <p14:creationId xmlns:p14="http://schemas.microsoft.com/office/powerpoint/2010/main" val="29297654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Хваты ракетки для удара справа и слева</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7162" y="2214880"/>
            <a:ext cx="8642816" cy="1402079"/>
          </a:xfrm>
        </p:spPr>
      </p:pic>
      <p:sp>
        <p:nvSpPr>
          <p:cNvPr id="5" name="Стрелка вниз 4"/>
          <p:cNvSpPr/>
          <p:nvPr/>
        </p:nvSpPr>
        <p:spPr>
          <a:xfrm>
            <a:off x="4023360" y="3799840"/>
            <a:ext cx="304800" cy="690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9408160" y="3616959"/>
            <a:ext cx="304800" cy="7721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2716867" y="5144532"/>
            <a:ext cx="2917786" cy="584775"/>
          </a:xfrm>
          <a:prstGeom prst="rect">
            <a:avLst/>
          </a:prstGeom>
          <a:noFill/>
        </p:spPr>
        <p:txBody>
          <a:bodyPr wrap="none" rtlCol="0">
            <a:spAutoFit/>
          </a:bodyPr>
          <a:lstStyle/>
          <a:p>
            <a:r>
              <a:rPr lang="ru-RU" sz="3200" dirty="0" smtClean="0"/>
              <a:t>Удар справа</a:t>
            </a:r>
            <a:endParaRPr lang="ru-RU" sz="3200" dirty="0"/>
          </a:p>
        </p:txBody>
      </p:sp>
      <p:sp>
        <p:nvSpPr>
          <p:cNvPr id="9" name="TextBox 8"/>
          <p:cNvSpPr txBox="1"/>
          <p:nvPr/>
        </p:nvSpPr>
        <p:spPr>
          <a:xfrm>
            <a:off x="8257960" y="5144532"/>
            <a:ext cx="2605200" cy="584775"/>
          </a:xfrm>
          <a:prstGeom prst="rect">
            <a:avLst/>
          </a:prstGeom>
          <a:noFill/>
        </p:spPr>
        <p:txBody>
          <a:bodyPr wrap="square" rtlCol="0">
            <a:spAutoFit/>
          </a:bodyPr>
          <a:lstStyle/>
          <a:p>
            <a:r>
              <a:rPr lang="ru-RU" sz="3200" dirty="0" smtClean="0"/>
              <a:t>Удар слева</a:t>
            </a:r>
            <a:endParaRPr lang="ru-RU" sz="3200" dirty="0"/>
          </a:p>
        </p:txBody>
      </p:sp>
    </p:spTree>
    <p:extLst>
      <p:ext uri="{BB962C8B-B14F-4D97-AF65-F5344CB8AC3E}">
        <p14:creationId xmlns:p14="http://schemas.microsoft.com/office/powerpoint/2010/main" val="11163051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306</TotalTime>
  <Words>815</Words>
  <Application>Microsoft Office PowerPoint</Application>
  <PresentationFormat>Широкоэкранный</PresentationFormat>
  <Paragraphs>161</Paragraphs>
  <Slides>46</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46</vt:i4>
      </vt:variant>
    </vt:vector>
  </HeadingPairs>
  <TitlesOfParts>
    <vt:vector size="53" baseType="lpstr">
      <vt:lpstr>Arial</vt:lpstr>
      <vt:lpstr>Calibri</vt:lpstr>
      <vt:lpstr>Century Gothic</vt:lpstr>
      <vt:lpstr>Times New Roman</vt:lpstr>
      <vt:lpstr>Wingdings</vt:lpstr>
      <vt:lpstr>Wingdings 3</vt:lpstr>
      <vt:lpstr>Легкий дым</vt:lpstr>
      <vt:lpstr>БАДМИНТОН</vt:lpstr>
      <vt:lpstr> Бадминтон — древнейшая игра человеческой цивилизации.</vt:lpstr>
      <vt:lpstr>Что нужно для игры в бадминтон</vt:lpstr>
      <vt:lpstr> Смысл игры в бадминтон заключается в перебивании волана ракеткой через сетку так, чтобы не дать упасть волану на своем поле и сделать все, чтобы приземлить его на площадке противника. Если играют два игрока, игра называется одиночной, если четыре игрока — игра называется парной. Могут играть мужчина и женщина против мужчины и женщины, такая игра называется микст. Слово «микст» в переводе с английского означает «смешанный».</vt:lpstr>
      <vt:lpstr>СТРОЕНИЕ РАКЕТКИ</vt:lpstr>
      <vt:lpstr>КАК ПРАВИЛЬНО ДЕРЖАТЬ РАКЕТКУ</vt:lpstr>
      <vt:lpstr>ОТКРЫТАЯ И ЗАКРЫТАЯ СТОРОНА РАКЕТКИ</vt:lpstr>
      <vt:lpstr>Зоны ударов открытой и закрытой стороной ракетки относительно тела спортсмена </vt:lpstr>
      <vt:lpstr>Хваты ракетки для удара справа и слева</vt:lpstr>
      <vt:lpstr>ВОЛАНЫ</vt:lpstr>
      <vt:lpstr>ПЛОЩАДКА</vt:lpstr>
      <vt:lpstr>СТОЙКА  ИГРОКА</vt:lpstr>
      <vt:lpstr>УДАРЫ</vt:lpstr>
      <vt:lpstr> Удары в соответствии с траекторией полета волана делятся на :  - высоко-далекие,   - высокие атакующие , - атакующие,  - плоские и короткие (укороченные).</vt:lpstr>
      <vt:lpstr>ПОДАЧА -  технический элемент, который вводит волан в игру</vt:lpstr>
      <vt:lpstr>Презентация PowerPoint</vt:lpstr>
      <vt:lpstr>ВВЕДЕНИЕ ВОЛАНА В ИГРУ</vt:lpstr>
      <vt:lpstr>Презентация PowerPoint</vt:lpstr>
      <vt:lpstr>Презентация PowerPoint</vt:lpstr>
      <vt:lpstr>ВЫПОЛНЕНИЕ ПОДАЧИ</vt:lpstr>
      <vt:lpstr>ПЕРЕМЕЩЕНИЕ ПО ПЛОЩАДКЕ</vt:lpstr>
      <vt:lpstr>Движение перекрестным шагом</vt:lpstr>
      <vt:lpstr>Движение приставным шагом</vt:lpstr>
      <vt:lpstr>Движение переменным шагом</vt:lpstr>
      <vt:lpstr>Выпад: 1 — для удара закрытой стороной ракетки  2 — для удара открытой стороной ракетки </vt:lpstr>
      <vt:lpstr>Прыжок</vt:lpstr>
      <vt:lpstr>ТРЕНИРОВКА БАДМИНТОНИСТА:  Общефизическая подготовка</vt:lpstr>
      <vt:lpstr>Презентация PowerPoint</vt:lpstr>
      <vt:lpstr>Упражнения с ракеткой и воланом:   - Возьмите ракетку в правую руку посередине стержня и вращайте ее вправо и влево вокруг кисти руки по 10— 15 раз, то же самое и в левой руке.  -  Подбрасывание волана открытой и закрытой стороной ракетки вверх по увеличивающейся траектории — не менее 10 раз подряд.  -  Удары воланом в стену открытой и закрытой стороной ракетки.</vt:lpstr>
      <vt:lpstr>Упражнения для подвижности кисти</vt:lpstr>
      <vt:lpstr>Презентация PowerPoint</vt:lpstr>
      <vt:lpstr>СОВЕТЫ НАЧИНАЮЩИМ</vt:lpstr>
      <vt:lpstr>Презентация PowerPoint</vt:lpstr>
      <vt:lpstr>ДАВАЙТЕ ВСПОМНИМ!</vt:lpstr>
      <vt:lpstr>Презентация PowerPoint</vt:lpstr>
      <vt:lpstr>Что нужно для игры в бадминтон?</vt:lpstr>
      <vt:lpstr>Строение ракетки</vt:lpstr>
      <vt:lpstr>Стороны ракетки</vt:lpstr>
      <vt:lpstr>Виды воланов</vt:lpstr>
      <vt:lpstr>Стойка игрока</vt:lpstr>
      <vt:lpstr>Какие вы знаете перемещения по площадке</vt:lpstr>
      <vt:lpstr>Презентация PowerPoint</vt:lpstr>
      <vt:lpstr>Презентация PowerPoint</vt:lpstr>
      <vt:lpstr>Презентация PowerPoint</vt:lpstr>
      <vt:lpstr>МОЛОДЦЫ!</vt:lpstr>
      <vt:lpstr>Используемые ресурсы:</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БАДМИНТОН</dc:title>
  <dc:creator>Павел</dc:creator>
  <cp:lastModifiedBy>Павел</cp:lastModifiedBy>
  <cp:revision>48</cp:revision>
  <dcterms:created xsi:type="dcterms:W3CDTF">2013-08-12T15:53:45Z</dcterms:created>
  <dcterms:modified xsi:type="dcterms:W3CDTF">2013-08-14T14:28:13Z</dcterms:modified>
</cp:coreProperties>
</file>