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83" r:id="rId6"/>
    <p:sldId id="28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280" r:id="rId23"/>
    <p:sldId id="281" r:id="rId24"/>
    <p:sldId id="285" r:id="rId25"/>
    <p:sldId id="286" r:id="rId26"/>
    <p:sldId id="284" r:id="rId27"/>
    <p:sldId id="288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  <a:srgbClr val="996600"/>
    <a:srgbClr val="FF9900"/>
    <a:srgbClr val="FFFF66"/>
    <a:srgbClr val="FF9933"/>
    <a:srgbClr val="FFFF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E65BEB-AAC1-4A7F-BCDB-B05BC1C36F91}" type="datetimeFigureOut">
              <a:rPr lang="ru-RU" smtClean="0"/>
              <a:t>26.02.2009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77169E-6BD3-4FA8-B3F1-C5E2CB56B5C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Внеклассное мероприятие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по физике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(для 7-9, 11 классов)</a:t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86124"/>
            <a:ext cx="8858280" cy="127203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7200" dirty="0" smtClean="0">
                <a:latin typeface="Monotype Corsiva" pitchFamily="66" charset="0"/>
              </a:rPr>
              <a:t>«Физический десант»</a:t>
            </a:r>
            <a:endParaRPr lang="ru-RU" sz="7200" dirty="0">
              <a:latin typeface="Monotype Corsiva" pitchFamily="66" charset="0"/>
            </a:endParaRPr>
          </a:p>
        </p:txBody>
      </p:sp>
      <p:pic>
        <p:nvPicPr>
          <p:cNvPr id="16385" name="Picture 1" descr="C:\Program Files\Microsoft Office\MEDIA\CAGCAT10\j02932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8547" y="3286124"/>
            <a:ext cx="1565453" cy="115488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  <a:sym typeface="Webdings"/>
              </a:rPr>
              <a:t>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Вопросы средней сложности </a:t>
            </a:r>
            <a:endParaRPr lang="ru-RU" sz="3600" b="1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(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весёлые задачи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от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Григория </a:t>
            </a:r>
            <a:r>
              <a:rPr lang="ru-RU" sz="3600" b="1" dirty="0" err="1" smtClean="0">
                <a:solidFill>
                  <a:srgbClr val="0000FF"/>
                </a:solidFill>
                <a:latin typeface="Monotype Corsiva" pitchFamily="66" charset="0"/>
              </a:rPr>
              <a:t>Остера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)</a:t>
            </a:r>
          </a:p>
          <a:p>
            <a:pPr algn="l"/>
            <a:r>
              <a:rPr lang="ru-RU" sz="3200" b="1" dirty="0" smtClean="0">
                <a:solidFill>
                  <a:srgbClr val="0000FF"/>
                </a:solidFill>
                <a:latin typeface="Monotype Corsiva" pitchFamily="66" charset="0"/>
              </a:rPr>
              <a:t>1.</a:t>
            </a:r>
            <a:r>
              <a:rPr lang="ru-RU" sz="3200" dirty="0" smtClean="0">
                <a:solidFill>
                  <a:srgbClr val="0000FF"/>
                </a:solidFill>
                <a:latin typeface="Monotype Corsiva" pitchFamily="66" charset="0"/>
              </a:rPr>
              <a:t> На уроке физики (после урока биологии) учитель спрашивает:</a:t>
            </a:r>
          </a:p>
          <a:p>
            <a:pPr algn="l"/>
            <a:r>
              <a:rPr lang="ru-RU" sz="3200" dirty="0" smtClean="0">
                <a:solidFill>
                  <a:srgbClr val="0000FF"/>
                </a:solidFill>
                <a:latin typeface="Monotype Corsiva" pitchFamily="66" charset="0"/>
              </a:rPr>
              <a:t>- Дети, каковы основные свойства молекул?</a:t>
            </a:r>
          </a:p>
          <a:p>
            <a:pPr algn="l"/>
            <a:r>
              <a:rPr lang="ru-RU" sz="3200" dirty="0" smtClean="0">
                <a:solidFill>
                  <a:srgbClr val="0000FF"/>
                </a:solidFill>
                <a:latin typeface="Monotype Corsiva" pitchFamily="66" charset="0"/>
              </a:rPr>
              <a:t>- Молекулы всё время движутся, потому что они живые!</a:t>
            </a:r>
          </a:p>
          <a:p>
            <a:pPr algn="l"/>
            <a:r>
              <a:rPr lang="ru-RU" sz="3200" dirty="0" smtClean="0">
                <a:solidFill>
                  <a:srgbClr val="0000FF"/>
                </a:solidFill>
                <a:latin typeface="Monotype Corsiva" pitchFamily="66" charset="0"/>
              </a:rPr>
              <a:t>А если серьёзно? Как бы вы ответили на этот вопрос? </a:t>
            </a:r>
            <a:endParaRPr lang="ru-RU" sz="32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endParaRPr lang="ru-RU" sz="32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r>
              <a:rPr lang="ru-RU" sz="3200" dirty="0" smtClean="0">
                <a:solidFill>
                  <a:srgbClr val="0000FF"/>
                </a:solidFill>
                <a:latin typeface="Monotype Corsiva" pitchFamily="66" charset="0"/>
              </a:rPr>
              <a:t>(</a:t>
            </a:r>
            <a:r>
              <a:rPr lang="ru-RU" sz="3200" dirty="0" smtClean="0">
                <a:solidFill>
                  <a:srgbClr val="0000FF"/>
                </a:solidFill>
                <a:latin typeface="Monotype Corsiva" pitchFamily="66" charset="0"/>
              </a:rPr>
              <a:t>Молекулы непрерывно хаотично движутся и взаимодействуют друг с </a:t>
            </a:r>
            <a:r>
              <a:rPr lang="ru-RU" sz="3200" dirty="0" smtClean="0">
                <a:solidFill>
                  <a:srgbClr val="0000FF"/>
                </a:solidFill>
                <a:latin typeface="Monotype Corsiva" pitchFamily="66" charset="0"/>
              </a:rPr>
              <a:t>другом)</a:t>
            </a:r>
            <a:endParaRPr lang="ru-RU" sz="3600" dirty="0" smtClean="0"/>
          </a:p>
        </p:txBody>
      </p:sp>
      <p:pic>
        <p:nvPicPr>
          <p:cNvPr id="26625" name="Picture 1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1" y="1643050"/>
            <a:ext cx="1289815" cy="124232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0000FF"/>
                </a:solidFill>
                <a:latin typeface="Monotype Corsiva" pitchFamily="66" charset="0"/>
              </a:rPr>
              <a:t>2.</a:t>
            </a:r>
            <a:r>
              <a:rPr lang="ru-RU" sz="4000" dirty="0" smtClean="0">
                <a:solidFill>
                  <a:srgbClr val="0000FF"/>
                </a:solidFill>
                <a:latin typeface="Monotype Corsiva" pitchFamily="66" charset="0"/>
              </a:rPr>
              <a:t> На сколько человек самый щедрый ученик сможет разделить одну шоколадку? А две? </a:t>
            </a:r>
            <a:endParaRPr lang="ru-RU" sz="40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endParaRPr lang="ru-RU" sz="40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endParaRPr lang="ru-RU" sz="40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endParaRPr lang="ru-RU" sz="40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r>
              <a:rPr lang="ru-RU" sz="4000" dirty="0" smtClean="0">
                <a:solidFill>
                  <a:srgbClr val="0000FF"/>
                </a:solidFill>
                <a:latin typeface="Monotype Corsiva" pitchFamily="66" charset="0"/>
              </a:rPr>
              <a:t>(</a:t>
            </a:r>
            <a:r>
              <a:rPr lang="ru-RU" sz="4000" dirty="0" smtClean="0">
                <a:solidFill>
                  <a:srgbClr val="0000FF"/>
                </a:solidFill>
                <a:latin typeface="Monotype Corsiva" pitchFamily="66" charset="0"/>
              </a:rPr>
              <a:t>Умозрительно, даже одной шоколадки хватит всем людям на Земле, но, конечно, совсем понемножку)</a:t>
            </a:r>
          </a:p>
          <a:p>
            <a:pPr algn="ctr"/>
            <a:endParaRPr lang="ru-RU" sz="3600" dirty="0" smtClean="0"/>
          </a:p>
        </p:txBody>
      </p:sp>
      <p:pic>
        <p:nvPicPr>
          <p:cNvPr id="25601" name="Picture 1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643050"/>
            <a:ext cx="1357322" cy="200730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3.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 Если температура утюга тем выше, чем больше скорость его молекул, то почему он не нагревается, когда летишь с ним в самолёте? Ведь молекулы утюга вместе с самолётом мчатся очень быстро </a:t>
            </a:r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(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Температура утюга тогда высока, когда высока скорость его молекул относительно друг дружки. В горячем утюге молекулы колеблются с большей скоростью и чаще, чем в холодном)</a:t>
            </a:r>
          </a:p>
          <a:p>
            <a:pPr algn="ctr"/>
            <a:endParaRPr lang="ru-RU" sz="3600" dirty="0" smtClean="0"/>
          </a:p>
        </p:txBody>
      </p:sp>
      <p:pic>
        <p:nvPicPr>
          <p:cNvPr id="24577" name="Picture 1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2402" y="2298825"/>
            <a:ext cx="2319196" cy="22603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-71470" y="71462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4.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 Если схватить Петю и резко встряхнуть – из карманов у него вылетят гвозди, ножик, рогатка, камешки, пробки, кусочки свинца и сорок четыре рубля мелочью</a:t>
            </a:r>
          </a:p>
          <a:p>
            <a:pPr algn="l"/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  В чём причина такого удивительного явления природы? </a:t>
            </a:r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(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Инерция – вот причина, по которой гвозди и прочая ерунда вылетает из карманов встряхнутого Пети)</a:t>
            </a:r>
          </a:p>
          <a:p>
            <a:pPr algn="ctr"/>
            <a:endParaRPr lang="ru-RU" sz="3600" dirty="0" smtClean="0"/>
          </a:p>
        </p:txBody>
      </p:sp>
      <p:pic>
        <p:nvPicPr>
          <p:cNvPr id="23553" name="Picture 1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987187"/>
            <a:ext cx="1857388" cy="10942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  <a:latin typeface="Monotype Corsiva" pitchFamily="66" charset="0"/>
              </a:rPr>
              <a:t>5. </a:t>
            </a:r>
            <a:r>
              <a:rPr lang="ru-RU" sz="4000" dirty="0" smtClean="0">
                <a:solidFill>
                  <a:srgbClr val="0000FF"/>
                </a:solidFill>
                <a:latin typeface="Monotype Corsiva" pitchFamily="66" charset="0"/>
              </a:rPr>
              <a:t>Перестала ли действовать сила тяжести на Вовочку, который уже долетел с крыши сарая до поверхности планеты Земля</a:t>
            </a:r>
            <a:r>
              <a:rPr lang="ru-RU" sz="4000" dirty="0" smtClean="0">
                <a:solidFill>
                  <a:srgbClr val="0000FF"/>
                </a:solidFill>
                <a:latin typeface="Monotype Corsiva" pitchFamily="66" charset="0"/>
              </a:rPr>
              <a:t>?</a:t>
            </a:r>
          </a:p>
          <a:p>
            <a:pPr algn="ctr"/>
            <a:endParaRPr lang="ru-RU" sz="40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endParaRPr lang="ru-RU" sz="40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endParaRPr lang="ru-RU" sz="40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endParaRPr lang="ru-RU" sz="40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r>
              <a:rPr lang="ru-RU" sz="4000" dirty="0" smtClean="0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ru-RU" sz="4000" dirty="0" smtClean="0">
                <a:solidFill>
                  <a:srgbClr val="0000FF"/>
                </a:solidFill>
                <a:latin typeface="Monotype Corsiva" pitchFamily="66" charset="0"/>
              </a:rPr>
              <a:t>(Нет, не перестала)</a:t>
            </a:r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22529" name="Picture 1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007391"/>
            <a:ext cx="3071834" cy="258907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6. 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Почему стальным ножиком Вовочка сумел наточить тупой карандаш, а стальным шариком не смог? </a:t>
            </a:r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l"/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(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Вовочка не смог наточить карандаш стальным шариком по причине их общей тупости. Площадь соприкосновения острия ножика с карандашом достаточно мала, чтобы обеспечить давление, против которого карандаш не может устоять, а круглый шарик, которым Вовочка от большого ума пытался наточить карандаш, такого давления 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обеспечить 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не в силах)</a:t>
            </a:r>
          </a:p>
          <a:p>
            <a:pPr algn="ctr"/>
            <a:endParaRPr lang="ru-RU" sz="3600" dirty="0" smtClean="0"/>
          </a:p>
        </p:txBody>
      </p:sp>
      <p:pic>
        <p:nvPicPr>
          <p:cNvPr id="21505" name="Picture 1" descr="C:\Program Files\Microsoft Office\MEDIA\CAGCAT10\j019972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285860"/>
            <a:ext cx="1285884" cy="1263954"/>
          </a:xfrm>
          <a:prstGeom prst="rect">
            <a:avLst/>
          </a:prstGeom>
          <a:noFill/>
        </p:spPr>
      </p:pic>
      <p:pic>
        <p:nvPicPr>
          <p:cNvPr id="21506" name="Picture 2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1428736"/>
            <a:ext cx="1826971" cy="11109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7. 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Злобный джинн, находящийся в газообразном состоянии внутри закупоренной бутылки, оказывает сильное давление на её стенки, дно и пробку. Но чем, если в он в газообразном состоянии не имеет ни рук, ни ног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?</a:t>
            </a: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(Злобный джинн весь состоит из беспорядочно движущихся молекул. Ими и лупит во все стороны)</a:t>
            </a:r>
          </a:p>
          <a:p>
            <a:pPr algn="ctr"/>
            <a:endParaRPr lang="ru-RU" sz="3600" dirty="0" smtClean="0"/>
          </a:p>
        </p:txBody>
      </p:sp>
      <p:pic>
        <p:nvPicPr>
          <p:cNvPr id="20481" name="Picture 1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687114"/>
            <a:ext cx="1785950" cy="220252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8.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 Молодой человек упал в озеро и, достигнув дна на глубине 9 м, стал вычислять давление озерной воды на дно. Надо ли ему измерять шагами площадь дна или можно выныривать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?</a:t>
            </a: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(Не только можно, но и необходимо выныривать, и побыстрее. Давление жидкости на дно водоёма или сосуда зависит только от высоты столба жидкости и её плотности)</a:t>
            </a:r>
          </a:p>
          <a:p>
            <a:pPr algn="ctr"/>
            <a:endParaRPr lang="ru-RU" sz="3600" dirty="0" smtClean="0"/>
          </a:p>
        </p:txBody>
      </p:sp>
      <p:pic>
        <p:nvPicPr>
          <p:cNvPr id="19457" name="Picture 1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214554"/>
            <a:ext cx="2532489" cy="216726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9.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 Близнецы – братья Митя и Витя по утрам пьют чай из сообщающихся сосудов. Пока Митя ещё только сыплет сахар, Витя уже выпивает половину чая из своего сосуда. Куда при этом девается чай из Митиного сосуда? </a:t>
            </a:r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(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Утекает в Витин сосуд. В сообщающихся сосудах равенство братских уровней жидкости. Пьёшь из одного, а в другом меньше становится)</a:t>
            </a:r>
          </a:p>
        </p:txBody>
      </p:sp>
      <p:pic>
        <p:nvPicPr>
          <p:cNvPr id="18433" name="Picture 1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1564" y="2602117"/>
            <a:ext cx="1840871" cy="16537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10.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 Что получится, если ты в самый разгар измерения атмосферного давления подкрадёшься и отобьёшь верхний, запаянный кончик трубки Торричелли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?</a:t>
            </a: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Monotype Corsiva" pitchFamily="66" charset="0"/>
              </a:rPr>
              <a:t>(Ртуть из нижнего конца трубки шлёпнется в чашку и забрызгает тебя с ног до головы)</a:t>
            </a:r>
          </a:p>
        </p:txBody>
      </p:sp>
      <p:pic>
        <p:nvPicPr>
          <p:cNvPr id="17409" name="Picture 1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8057" y="2517343"/>
            <a:ext cx="1827886" cy="1823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6643710"/>
          </a:xfrm>
        </p:spPr>
        <p:txBody>
          <a:bodyPr>
            <a:noAutofit/>
          </a:bodyPr>
          <a:lstStyle/>
          <a:p>
            <a:pPr algn="ctr"/>
            <a:r>
              <a:rPr lang="ru-RU" sz="4000" u="sng" dirty="0" smtClean="0">
                <a:latin typeface="Monotype Corsiva" pitchFamily="66" charset="0"/>
              </a:rPr>
              <a:t>Суть </a:t>
            </a:r>
            <a:r>
              <a:rPr lang="ru-RU" sz="4000" u="sng" dirty="0" smtClean="0">
                <a:latin typeface="Monotype Corsiva" pitchFamily="66" charset="0"/>
              </a:rPr>
              <a:t>игры:</a:t>
            </a:r>
            <a:r>
              <a:rPr lang="ru-RU" sz="4000" dirty="0" smtClean="0">
                <a:latin typeface="Monotype Corsiva" pitchFamily="66" charset="0"/>
              </a:rPr>
              <a:t/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Две группы физического десанта должны как можно быстрее и незаметнее (т.е. качественнее) добраться до источника природных катаклизмов и обезвредить его</a:t>
            </a:r>
            <a:r>
              <a:rPr lang="ru-RU" sz="4000" dirty="0" smtClean="0">
                <a:latin typeface="Monotype Corsiva" pitchFamily="66" charset="0"/>
              </a:rPr>
              <a:t>.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/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/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/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/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Группа, первая достигшая цели, получает почётное звание «Спасатель родной школы».</a:t>
            </a: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3073" name="Picture 1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86124"/>
            <a:ext cx="2144162" cy="2178867"/>
          </a:xfrm>
          <a:prstGeom prst="rect">
            <a:avLst/>
          </a:prstGeom>
          <a:noFill/>
        </p:spPr>
      </p:pic>
      <p:pic>
        <p:nvPicPr>
          <p:cNvPr id="3074" name="Picture 2" descr="C:\Program Files\Microsoft Office\MEDIA\CAGCAT10\j028541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643314"/>
            <a:ext cx="1867205" cy="17766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sym typeface="Webdings"/>
              </a:rPr>
              <a:t>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Вопросы максимальной сложности</a:t>
            </a:r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marL="742950" indent="-742950"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1. Длина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пути от Сашкиного дома до школы 1 500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м. Время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, оставшееся до начала занятий, 30 мин. С какой скоростью должен равномерно двигаться Саша, чтобы наверняка не попасть на первый урок – контрольную по алгебре? </a:t>
            </a:r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marL="742950" indent="-742950" algn="ctr">
              <a:buAutoNum type="arabicPeriod"/>
            </a:pPr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marL="742950" indent="-742950"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(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Сашина скорость ни в коем случае не должна превышать 1500 : (30 + 45) = 20 м/мин. 30 мин идти до школы, 45 мин – продолжительность контрольной)</a:t>
            </a: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40961" name="Picture 1" descr="C:\Program Files\Microsoft Office\MEDIA\CAGCAT10\j029774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496"/>
            <a:ext cx="1283020" cy="122092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2.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Масса листика, сорвавшегося с берёзы, 0,1 г, а масса кота Яшки, размечтавшегося о птичках и сорвавшегося с той же самой берёзы, 6 кг. Во сколько раз сила тяжести, действующая на планирующий листочек, меньше силы тяжести, действующей на планирующего кота? </a:t>
            </a:r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(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В 6 000 : 0,1 = 60 000 раз)</a:t>
            </a: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39937" name="Picture 1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429000"/>
            <a:ext cx="2289989" cy="2000264"/>
          </a:xfrm>
          <a:prstGeom prst="rect">
            <a:avLst/>
          </a:prstGeom>
          <a:noFill/>
        </p:spPr>
      </p:pic>
      <p:pic>
        <p:nvPicPr>
          <p:cNvPr id="39938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3143248"/>
            <a:ext cx="1857388" cy="23352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3.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Два сообщающихся сосуда сообщили один другому, что в них льют несмешивающиеся жидкости разной плотности. Установятся ли эти жидкости в сообщающихся сосудах на одном уровне, если жидкости с вдвое большей плотностью нальют вдвое меньше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? </a:t>
            </a:r>
          </a:p>
          <a:p>
            <a:pPr algn="l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(Никогда. Уровень жидкости с меньшей плотностью всё равно окажется выше: В сообщающихся сосудах высоты столбов двух разнородных жидкостей обратно пропорциональны плотностям жидкостей, а не их количеству. Зато давление на дно обоих сосудов будет одинаково)</a:t>
            </a: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38913" name="Picture 1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2928934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4.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Упрямый кирпич медленно полз к краю крыши десятиэтажного дома. Затем он аккуратненько сполз и с невероятной скоростью помчался навстречу судьбе. Как при этом изменялась энергия кирпича и куда она исчезла, когда кирпич всё же встретился с бетономешалкой? </a:t>
            </a:r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(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Потенциальная энергия превращалась в кинетическую, а затем – полностью – во внутреннюю энергию его осколков)</a:t>
            </a: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37889" name="Picture 1" descr="C:\Program Files\Microsoft Office\MEDIA\CAGCAT10\j029357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8934"/>
            <a:ext cx="1785950" cy="178775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1" y="357166"/>
          <a:ext cx="7643867" cy="5929352"/>
        </p:xfrm>
        <a:graphic>
          <a:graphicData uri="http://schemas.openxmlformats.org/drawingml/2006/table">
            <a:tbl>
              <a:tblPr/>
              <a:tblGrid>
                <a:gridCol w="648283"/>
                <a:gridCol w="625695"/>
                <a:gridCol w="630212"/>
                <a:gridCol w="648283"/>
                <a:gridCol w="648283"/>
                <a:gridCol w="648283"/>
                <a:gridCol w="648283"/>
                <a:gridCol w="625695"/>
                <a:gridCol w="625695"/>
                <a:gridCol w="625695"/>
                <a:gridCol w="625695"/>
                <a:gridCol w="643765"/>
              </a:tblGrid>
              <a:tr h="782609"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Monotype Corsiva"/>
                          <a:ea typeface="Times New Roman"/>
                        </a:rPr>
                        <a:t> </a:t>
                      </a:r>
                      <a:endParaRPr lang="ru-RU" sz="6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otype Corsiva"/>
                          <a:ea typeface="Times New Roman"/>
                        </a:rPr>
                        <a:t>1</a:t>
                      </a:r>
                      <a:endParaRPr lang="ru-RU" sz="6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2609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otype Corsiva"/>
                          <a:ea typeface="Times New Roman"/>
                        </a:rPr>
                        <a:t>2</a:t>
                      </a:r>
                      <a:endParaRPr lang="ru-RU" sz="6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2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otype Corsiva"/>
                          <a:ea typeface="Times New Roman"/>
                        </a:rPr>
                        <a:t>3</a:t>
                      </a:r>
                      <a:endParaRPr lang="ru-RU" sz="6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82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otype Corsiva"/>
                          <a:ea typeface="Times New Roman"/>
                        </a:rPr>
                        <a:t>4</a:t>
                      </a:r>
                      <a:endParaRPr lang="ru-RU" sz="6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72282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otype Corsiva"/>
                          <a:ea typeface="Times New Roman"/>
                        </a:rPr>
                        <a:t>5</a:t>
                      </a:r>
                      <a:endParaRPr lang="ru-RU" sz="6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21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otype Corsiva"/>
                          <a:ea typeface="Times New Roman"/>
                        </a:rPr>
                        <a:t>6</a:t>
                      </a:r>
                      <a:endParaRPr lang="ru-RU" sz="6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282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otype Corsiva"/>
                          <a:ea typeface="Times New Roman"/>
                        </a:rPr>
                        <a:t>7</a:t>
                      </a:r>
                      <a:endParaRPr lang="ru-RU" sz="6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282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otype Corsiva"/>
                          <a:ea typeface="Times New Roman"/>
                        </a:rPr>
                        <a:t>8</a:t>
                      </a:r>
                      <a:endParaRPr lang="ru-RU" sz="6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" y="0"/>
            <a:ext cx="9144000" cy="6863417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1.Величина, измеряющаяся в секундах, минутах, часах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(время)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2.Физическая величина, измеряемая в джоулях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(работа)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3.Вектор, соединяющий начало и конец движения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(перемещение)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4.Способность тела совершать работу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(энергия)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5.Единица измерения энергии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(джоуль)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6.Дина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(сила)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7.Единица пути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(метр)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8.Английский учёный, один из основоположников классической механики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(Ньютон)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        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Ключевое слово: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Monotype Corsiva" pitchFamily="66" charset="0"/>
                <a:ea typeface="Times New Roman" pitchFamily="18" charset="0"/>
              </a:rPr>
              <a:t>мощность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43010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786058"/>
            <a:ext cx="1952531" cy="207626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30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30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430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endParaRPr lang="ru-RU" sz="36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3600" dirty="0" smtClean="0">
              <a:solidFill>
                <a:srgbClr val="0000FF"/>
              </a:solidFill>
              <a:latin typeface="Monotype Corsiva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1" y="714358"/>
          <a:ext cx="7358114" cy="5786475"/>
        </p:xfrm>
        <a:graphic>
          <a:graphicData uri="http://schemas.openxmlformats.org/drawingml/2006/table">
            <a:tbl>
              <a:tblPr/>
              <a:tblGrid>
                <a:gridCol w="718934"/>
                <a:gridCol w="635643"/>
                <a:gridCol w="635643"/>
                <a:gridCol w="635643"/>
                <a:gridCol w="589613"/>
                <a:gridCol w="589613"/>
                <a:gridCol w="589613"/>
                <a:gridCol w="589613"/>
                <a:gridCol w="591806"/>
                <a:gridCol w="591806"/>
                <a:gridCol w="591806"/>
                <a:gridCol w="598381"/>
              </a:tblGrid>
              <a:tr h="57597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597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FF9933"/>
                          </a:solidFill>
                          <a:latin typeface="Monotype Corsiva"/>
                          <a:ea typeface="Times New Roman"/>
                        </a:rPr>
                        <a:t>1</a:t>
                      </a:r>
                      <a:endParaRPr lang="ru-RU" sz="6000">
                        <a:solidFill>
                          <a:srgbClr val="FF99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597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FF9933"/>
                          </a:solidFill>
                          <a:latin typeface="Monotype Corsiva"/>
                          <a:ea typeface="Times New Roman"/>
                        </a:rPr>
                        <a:t>2</a:t>
                      </a:r>
                      <a:endParaRPr lang="ru-RU" sz="6000">
                        <a:solidFill>
                          <a:srgbClr val="FF99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5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FF9933"/>
                          </a:solidFill>
                          <a:latin typeface="Monotype Corsiva"/>
                          <a:ea typeface="Times New Roman"/>
                        </a:rPr>
                        <a:t>3</a:t>
                      </a:r>
                      <a:endParaRPr lang="ru-RU" sz="6000">
                        <a:solidFill>
                          <a:srgbClr val="FF99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FF9933"/>
                          </a:solidFill>
                          <a:latin typeface="Monotype Corsiva"/>
                          <a:ea typeface="Times New Roman"/>
                        </a:rPr>
                        <a:t>4</a:t>
                      </a:r>
                      <a:endParaRPr lang="ru-RU" sz="6000" dirty="0">
                        <a:solidFill>
                          <a:srgbClr val="FF99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5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FF9933"/>
                          </a:solidFill>
                          <a:latin typeface="Monotype Corsiva"/>
                          <a:ea typeface="Times New Roman"/>
                        </a:rPr>
                        <a:t>5</a:t>
                      </a:r>
                      <a:endParaRPr lang="ru-RU" sz="6000" dirty="0">
                        <a:solidFill>
                          <a:srgbClr val="FF99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5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FF9933"/>
                          </a:solidFill>
                          <a:latin typeface="Monotype Corsiva"/>
                          <a:ea typeface="Times New Roman"/>
                        </a:rPr>
                        <a:t>6</a:t>
                      </a:r>
                      <a:endParaRPr lang="ru-RU" sz="6000">
                        <a:solidFill>
                          <a:srgbClr val="FF99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597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FF9933"/>
                          </a:solidFill>
                          <a:latin typeface="Monotype Corsiva"/>
                          <a:ea typeface="Times New Roman"/>
                        </a:rPr>
                        <a:t>7</a:t>
                      </a:r>
                      <a:endParaRPr lang="ru-RU" sz="6000">
                        <a:solidFill>
                          <a:srgbClr val="FF99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6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FF9933"/>
                          </a:solidFill>
                          <a:latin typeface="Monotype Corsiva"/>
                          <a:ea typeface="Times New Roman"/>
                        </a:rPr>
                        <a:t>8</a:t>
                      </a:r>
                      <a:endParaRPr lang="ru-RU" sz="6000">
                        <a:solidFill>
                          <a:srgbClr val="FF99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rgbClr val="FF9933"/>
                        </a:solidFill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0266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Monotype Corsiva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" y="0"/>
            <a:ext cx="9143999" cy="6740307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1.Единица </a:t>
            </a:r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измерения давления </a:t>
            </a:r>
            <a:endParaRPr lang="ru-RU" sz="2000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marL="457200" indent="-457200"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(</a:t>
            </a:r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паскаль)</a:t>
            </a: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2. Аппарат, используемый для исследования морских глубин </a:t>
            </a:r>
            <a:endParaRPr lang="ru-RU" sz="2000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(</a:t>
            </a:r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батискаф)</a:t>
            </a: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3. Мельчайшая частица вещества </a:t>
            </a:r>
            <a:endParaRPr lang="ru-RU" sz="2000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(</a:t>
            </a:r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молекула)</a:t>
            </a: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4. Самый лёгкий газ </a:t>
            </a:r>
            <a:endParaRPr lang="ru-RU" sz="2000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(</a:t>
            </a:r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водород)</a:t>
            </a: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5. Величина, измеряемая манометром </a:t>
            </a:r>
            <a:endParaRPr lang="ru-RU" sz="2000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(</a:t>
            </a:r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давление)</a:t>
            </a: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6. Он воскликнул: «Эврика!» - и решил очередную задачу </a:t>
            </a:r>
            <a:endParaRPr lang="ru-RU" sz="2000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(</a:t>
            </a:r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Архимед)</a:t>
            </a: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7. Прибор для измерения силы </a:t>
            </a:r>
            <a:endParaRPr lang="ru-RU" sz="2000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(</a:t>
            </a:r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динамометр)</a:t>
            </a: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8. Одно из состояний вещества </a:t>
            </a:r>
            <a:endParaRPr lang="ru-RU" sz="2000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algn="l"/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(</a:t>
            </a:r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жидкость)</a:t>
            </a:r>
          </a:p>
          <a:p>
            <a:pPr algn="ctr"/>
            <a:r>
              <a:rPr lang="ru-RU" sz="2000" u="sng" dirty="0" smtClean="0">
                <a:solidFill>
                  <a:srgbClr val="996600"/>
                </a:solidFill>
                <a:latin typeface="Monotype Corsiva" pitchFamily="66" charset="0"/>
              </a:rPr>
              <a:t>Ключевое слово:</a:t>
            </a:r>
            <a:r>
              <a:rPr lang="ru-RU" sz="2000" dirty="0" smtClean="0">
                <a:solidFill>
                  <a:srgbClr val="996600"/>
                </a:solidFill>
                <a:latin typeface="Monotype Corsiva" pitchFamily="66" charset="0"/>
              </a:rPr>
              <a:t> </a:t>
            </a:r>
            <a:r>
              <a:rPr lang="ru-RU" sz="2000" b="1" dirty="0" smtClean="0">
                <a:solidFill>
                  <a:srgbClr val="996600"/>
                </a:solidFill>
                <a:latin typeface="Monotype Corsiva" pitchFamily="66" charset="0"/>
              </a:rPr>
              <a:t>ватерлиния</a:t>
            </a:r>
            <a:endParaRPr lang="ru-RU" sz="2400" dirty="0" smtClean="0">
              <a:solidFill>
                <a:srgbClr val="996600"/>
              </a:solidFill>
              <a:latin typeface="Monotype Corsiva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44034" name="Picture 2" descr="C:\Program Files\Microsoft Office\MEDIA\CAGCAT10\j02127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928802"/>
            <a:ext cx="1286561" cy="180776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430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30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30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" y="0"/>
            <a:ext cx="9143999" cy="6986528"/>
          </a:xfrm>
          <a:prstGeom prst="rect">
            <a:avLst/>
          </a:prstGeom>
          <a:gradFill flip="none" rotWithShape="1">
            <a:gsLst>
              <a:gs pos="0">
                <a:srgbClr val="66FF33">
                  <a:shade val="30000"/>
                  <a:satMod val="115000"/>
                </a:srgbClr>
              </a:gs>
              <a:gs pos="50000">
                <a:srgbClr val="66FF33">
                  <a:shade val="67500"/>
                  <a:satMod val="115000"/>
                </a:srgbClr>
              </a:gs>
              <a:gs pos="100000">
                <a:srgbClr val="66FF33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Monotype Corsiva" pitchFamily="66" charset="0"/>
              </a:rPr>
              <a:t>Подведение итогов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Monotype Corsiva" pitchFamily="66" charset="0"/>
            </a:endParaRPr>
          </a:p>
          <a:p>
            <a:pPr marR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Группа – победитель награждается </a:t>
            </a:r>
            <a:endParaRPr lang="ru-RU" sz="4000" dirty="0" smtClean="0">
              <a:solidFill>
                <a:srgbClr val="008000"/>
              </a:solidFill>
              <a:latin typeface="Monotype Corsiva" pitchFamily="66" charset="0"/>
            </a:endParaRPr>
          </a:p>
          <a:p>
            <a:pPr marR="0" algn="ctr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«</a:t>
            </a: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Орденом </a:t>
            </a: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победителя»</a:t>
            </a:r>
          </a:p>
          <a:p>
            <a:pPr marR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получает почётное </a:t>
            </a: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звание </a:t>
            </a:r>
            <a:endParaRPr lang="ru-RU" sz="4000" dirty="0" smtClean="0">
              <a:solidFill>
                <a:srgbClr val="008000"/>
              </a:solidFill>
              <a:latin typeface="Monotype Corsiva" pitchFamily="66" charset="0"/>
            </a:endParaRPr>
          </a:p>
          <a:p>
            <a:pPr marR="0" algn="ctr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«</a:t>
            </a: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Спасатель родной школы</a:t>
            </a: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» </a:t>
            </a:r>
          </a:p>
          <a:p>
            <a:pPr marR="0" algn="ctr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4000" dirty="0" smtClean="0">
              <a:solidFill>
                <a:srgbClr val="008000"/>
              </a:solidFill>
              <a:latin typeface="Monotype Corsiva" pitchFamily="66" charset="0"/>
            </a:endParaRPr>
          </a:p>
          <a:p>
            <a:pPr marR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Имена </a:t>
            </a: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членов победившей группы вносят в «Книгу физических героев», в которую записываются имена победителей всевозможных физических </a:t>
            </a:r>
            <a:r>
              <a:rPr lang="ru-RU" sz="4000" dirty="0" smtClean="0">
                <a:solidFill>
                  <a:srgbClr val="008000"/>
                </a:solidFill>
                <a:latin typeface="Monotype Corsiva" pitchFamily="66" charset="0"/>
              </a:rPr>
              <a:t>конкурсов</a:t>
            </a:r>
            <a:endParaRPr lang="ru-RU" sz="4000" dirty="0" smtClean="0">
              <a:solidFill>
                <a:srgbClr val="008000"/>
              </a:solidFill>
              <a:latin typeface="Monotype Corsiva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45058" name="Picture 2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1230096" cy="1381762"/>
          </a:xfrm>
          <a:prstGeom prst="rect">
            <a:avLst/>
          </a:prstGeom>
          <a:noFill/>
        </p:spPr>
      </p:pic>
      <p:pic>
        <p:nvPicPr>
          <p:cNvPr id="45059" name="Picture 3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0"/>
            <a:ext cx="1738274" cy="1827886"/>
          </a:xfrm>
          <a:prstGeom prst="rect">
            <a:avLst/>
          </a:prstGeom>
          <a:noFill/>
        </p:spPr>
      </p:pic>
      <p:pic>
        <p:nvPicPr>
          <p:cNvPr id="45061" name="Picture 5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6582" y="4929198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Правила игры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Движение к источнику опасностей возможно только по определённым траекториям, т.е. по стрелкам, указанным на карте передвижения (в игровом поле)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Существует выбор траектории: можно сделать короткую перебежку (через одну линию фронта) или </a:t>
            </a:r>
            <a:r>
              <a:rPr lang="ru-RU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маршбросок</a:t>
            </a: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  (через 2 линии фронта)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Переходы между штабами в пределах одной линии фронта осуществляются через систему «вопрос - ответ», причём вопрос под знаком </a:t>
            </a: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  <a:sym typeface="Webdings"/>
              </a:rPr>
              <a:t></a:t>
            </a: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 - это вопрос минимальной сложности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Скачки через одну линию фронта осуществляются правильным ответом на вопрос под знаком </a:t>
            </a: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  <a:sym typeface="Webdings"/>
              </a:rPr>
              <a:t></a:t>
            </a: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 (вопросы средней сложности)</a:t>
            </a:r>
          </a:p>
          <a:p>
            <a:pPr algn="ctr"/>
            <a:endParaRPr lang="ru-RU" dirty="0"/>
          </a:p>
        </p:txBody>
      </p:sp>
      <p:pic>
        <p:nvPicPr>
          <p:cNvPr id="2051" name="Picture 3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9533" y="1357298"/>
            <a:ext cx="1534467" cy="16135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Скачок через две линии фронта осуществляется правильным ответом на вопрос под знаком 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  <a:sym typeface="Webdings"/>
              </a:rPr>
              <a:t>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 (вопрос максимальной сложности)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Ответ на вопрос даётся через оговорённый в начале игры промежуток времени (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  <a:sym typeface="Webdings"/>
              </a:rPr>
              <a:t>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 - 30 с, 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  <a:sym typeface="Webdings"/>
              </a:rPr>
              <a:t>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 - 1 мин, 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  <a:sym typeface="Webdings"/>
              </a:rPr>
              <a:t>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 - 3 мин)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При правильном ответе группа продолжает дальнейшее движение, при неправильном – остаётся на месте (что означает карантин группы)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Ходы группы чередуются (1 – 2 – 1 – 2 и т.д.)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Вид траектории выбирают сами группы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Достигнув источника опасностей, каждая группа отражает поток катаклизмов, который представляет собой кроссворд (при неправильном ответе ход передаётся другой группе)</a:t>
            </a:r>
          </a:p>
          <a:p>
            <a:pPr algn="l"/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32769" name="Picture 1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143248"/>
            <a:ext cx="1071570" cy="163482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rgbClr val="FFFFFF"/>
                </a:solidFill>
                <a:latin typeface="Monotype Corsiva" pitchFamily="66" charset="0"/>
              </a:rPr>
              <a:t>Карта </a:t>
            </a:r>
            <a:r>
              <a:rPr lang="ru-RU" sz="2800" b="1" u="sng" dirty="0" smtClean="0">
                <a:solidFill>
                  <a:srgbClr val="FFFFFF"/>
                </a:solidFill>
                <a:latin typeface="Monotype Corsiva" pitchFamily="66" charset="0"/>
              </a:rPr>
              <a:t>передвижения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(игровое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поле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)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 </a:t>
            </a:r>
            <a:endParaRPr lang="ru-RU" sz="2800" dirty="0" smtClean="0">
              <a:solidFill>
                <a:srgbClr val="FFFFFF"/>
              </a:solidFill>
              <a:latin typeface="Monotype Corsiva" pitchFamily="66" charset="0"/>
            </a:endParaRPr>
          </a:p>
          <a:p>
            <a:pPr algn="ctr"/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                       </a:t>
            </a:r>
            <a:r>
              <a:rPr lang="ru-RU" sz="2800" u="sng" dirty="0" smtClean="0">
                <a:solidFill>
                  <a:srgbClr val="002060"/>
                </a:solidFill>
                <a:latin typeface="Monotype Corsiva" pitchFamily="66" charset="0"/>
              </a:rPr>
              <a:t>6</a:t>
            </a:r>
            <a:r>
              <a:rPr lang="ru-RU" sz="2800" u="sng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Уничтожение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источника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опасностей</a:t>
            </a:r>
            <a:endParaRPr lang="ru-RU" sz="2800" u="sng" dirty="0" smtClean="0">
              <a:solidFill>
                <a:srgbClr val="FFFFFF"/>
              </a:solidFill>
              <a:latin typeface="Monotype Corsiva" pitchFamily="66" charset="0"/>
            </a:endParaRPr>
          </a:p>
          <a:p>
            <a:r>
              <a:rPr lang="ru-RU" sz="2800" u="sng" dirty="0" smtClean="0">
                <a:solidFill>
                  <a:srgbClr val="FFFFFF"/>
                </a:solidFill>
                <a:latin typeface="Monotype Corsiva" pitchFamily="66" charset="0"/>
              </a:rPr>
              <a:t> </a:t>
            </a:r>
            <a:endParaRPr lang="ru-RU" sz="2800" dirty="0" smtClean="0">
              <a:solidFill>
                <a:srgbClr val="FFFFFF"/>
              </a:solidFill>
              <a:latin typeface="Monotype Corsiva" pitchFamily="66" charset="0"/>
            </a:endParaRPr>
          </a:p>
          <a:p>
            <a:pPr algn="l"/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                                                   </a:t>
            </a:r>
            <a:r>
              <a:rPr lang="ru-RU" sz="2800" u="sng" dirty="0" smtClean="0">
                <a:solidFill>
                  <a:srgbClr val="002060"/>
                </a:solidFill>
                <a:latin typeface="Monotype Corsiva" pitchFamily="66" charset="0"/>
              </a:rPr>
              <a:t>5</a:t>
            </a:r>
            <a:r>
              <a:rPr lang="ru-RU" sz="2800" u="sng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5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линия </a:t>
            </a:r>
            <a:r>
              <a:rPr lang="ru-RU" sz="2800" dirty="0" err="1" smtClean="0">
                <a:solidFill>
                  <a:srgbClr val="FFFFFF"/>
                </a:solidFill>
                <a:latin typeface="Monotype Corsiva" pitchFamily="66" charset="0"/>
              </a:rPr>
              <a:t>фр.онта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(катаклизм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3)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</a:t>
            </a:r>
            <a:r>
              <a:rPr lang="ru-RU" sz="2800" u="sng" dirty="0" smtClean="0">
                <a:solidFill>
                  <a:srgbClr val="002060"/>
                </a:solidFill>
                <a:latin typeface="Monotype Corsiva" pitchFamily="66" charset="0"/>
              </a:rPr>
              <a:t>4.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4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линия </a:t>
            </a:r>
            <a:r>
              <a:rPr lang="ru-RU" sz="2800" dirty="0" err="1" smtClean="0">
                <a:solidFill>
                  <a:srgbClr val="FFFFFF"/>
                </a:solidFill>
                <a:latin typeface="Monotype Corsiva" pitchFamily="66" charset="0"/>
              </a:rPr>
              <a:t>фр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FFFFFF"/>
                </a:solidFill>
                <a:latin typeface="Monotype Corsiva" pitchFamily="66" charset="0"/>
              </a:rPr>
              <a:t>онта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              (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побороть катаклизм 2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)</a:t>
            </a:r>
          </a:p>
          <a:p>
            <a:pPr algn="l"/>
            <a:endParaRPr lang="ru-RU" sz="2800" dirty="0" smtClean="0">
              <a:solidFill>
                <a:srgbClr val="FFFFFF"/>
              </a:solidFill>
              <a:latin typeface="Monotype Corsiva" pitchFamily="66" charset="0"/>
            </a:endParaRPr>
          </a:p>
          <a:p>
            <a:r>
              <a:rPr lang="ru-RU" sz="2800" u="sng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  <a:latin typeface="Monotype Corsiva" pitchFamily="66" charset="0"/>
              </a:rPr>
              <a:t>3.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3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линия фронта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                  (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побороть катаклизм 1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)</a:t>
            </a:r>
            <a:endParaRPr lang="ru-RU" sz="2800" dirty="0" smtClean="0">
              <a:solidFill>
                <a:srgbClr val="FFFFFF"/>
              </a:solidFill>
              <a:latin typeface="Monotype Corsiva" pitchFamily="66" charset="0"/>
            </a:endParaRPr>
          </a:p>
          <a:p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 </a:t>
            </a:r>
          </a:p>
          <a:p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            </a:t>
            </a:r>
            <a:r>
              <a:rPr lang="ru-RU" sz="2800" u="sng" dirty="0" smtClean="0">
                <a:solidFill>
                  <a:srgbClr val="002060"/>
                </a:solidFill>
                <a:latin typeface="Monotype Corsiva" pitchFamily="66" charset="0"/>
              </a:rPr>
              <a:t>2.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Вторая линия фронта (взлететь!)</a:t>
            </a:r>
          </a:p>
          <a:p>
            <a:pPr algn="l"/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                                      </a:t>
            </a:r>
            <a:r>
              <a:rPr lang="ru-RU" sz="2800" u="sng" dirty="0" smtClean="0">
                <a:solidFill>
                  <a:srgbClr val="002060"/>
                </a:solidFill>
                <a:latin typeface="Monotype Corsiva" pitchFamily="66" charset="0"/>
              </a:rPr>
              <a:t>1.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Первая линия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фронта</a:t>
            </a:r>
          </a:p>
          <a:p>
            <a:pPr algn="l"/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                                        (добраться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до самолёта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!)</a:t>
            </a:r>
            <a:endParaRPr lang="ru-RU" sz="2800" dirty="0" smtClean="0">
              <a:solidFill>
                <a:srgbClr val="FFFFFF"/>
              </a:solidFill>
              <a:latin typeface="Monotype Corsiva" pitchFamily="66" charset="0"/>
            </a:endParaRPr>
          </a:p>
          <a:p>
            <a:pPr algn="l"/>
            <a:endParaRPr lang="ru-RU" sz="2800" dirty="0" smtClean="0">
              <a:solidFill>
                <a:srgbClr val="FFFFFF"/>
              </a:solidFill>
              <a:latin typeface="Monotype Corsiva" pitchFamily="66" charset="0"/>
            </a:endParaRPr>
          </a:p>
          <a:p>
            <a:pPr algn="l"/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                      </a:t>
            </a:r>
            <a:r>
              <a:rPr lang="ru-RU" sz="2800" dirty="0" err="1" smtClean="0">
                <a:solidFill>
                  <a:srgbClr val="FFFFFF"/>
                </a:solidFill>
                <a:latin typeface="Monotype Corsiva" pitchFamily="66" charset="0"/>
              </a:rPr>
              <a:t>Шеломовская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 </a:t>
            </a:r>
            <a:r>
              <a:rPr lang="ru-RU" sz="2800" dirty="0" smtClean="0">
                <a:solidFill>
                  <a:srgbClr val="FFFFFF"/>
                </a:solidFill>
                <a:latin typeface="Monotype Corsiva" pitchFamily="66" charset="0"/>
              </a:rPr>
              <a:t>СОШ</a:t>
            </a:r>
          </a:p>
          <a:p>
            <a:pPr algn="ctr"/>
            <a:endParaRPr lang="ru-RU" sz="2800" dirty="0" smtClean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3794" name="Picture 2" descr="C:\Program Files\Microsoft Office\MEDIA\CAGCAT10\j023531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4857760"/>
            <a:ext cx="1784909" cy="1822399"/>
          </a:xfrm>
          <a:prstGeom prst="rect">
            <a:avLst/>
          </a:prstGeom>
          <a:noFill/>
        </p:spPr>
      </p:pic>
      <p:pic>
        <p:nvPicPr>
          <p:cNvPr id="33795" name="Picture 3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4572008"/>
            <a:ext cx="1428760" cy="1151719"/>
          </a:xfrm>
          <a:prstGeom prst="rect">
            <a:avLst/>
          </a:prstGeom>
          <a:noFill/>
        </p:spPr>
      </p:pic>
      <p:pic>
        <p:nvPicPr>
          <p:cNvPr id="33796" name="Picture 4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3786190"/>
            <a:ext cx="1623509" cy="813822"/>
          </a:xfrm>
          <a:prstGeom prst="rect">
            <a:avLst/>
          </a:prstGeom>
          <a:noFill/>
        </p:spPr>
      </p:pic>
      <p:pic>
        <p:nvPicPr>
          <p:cNvPr id="33797" name="Picture 5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4" y="2857496"/>
            <a:ext cx="1397927" cy="1221064"/>
          </a:xfrm>
          <a:prstGeom prst="rect">
            <a:avLst/>
          </a:prstGeom>
          <a:noFill/>
        </p:spPr>
      </p:pic>
      <p:pic>
        <p:nvPicPr>
          <p:cNvPr id="33798" name="Picture 6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1857364"/>
            <a:ext cx="1201632" cy="1264611"/>
          </a:xfrm>
          <a:prstGeom prst="rect">
            <a:avLst/>
          </a:prstGeom>
          <a:noFill/>
        </p:spPr>
      </p:pic>
      <p:pic>
        <p:nvPicPr>
          <p:cNvPr id="33799" name="Picture 7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28926" y="1142984"/>
            <a:ext cx="1040098" cy="1037496"/>
          </a:xfrm>
          <a:prstGeom prst="rect">
            <a:avLst/>
          </a:prstGeom>
          <a:noFill/>
        </p:spPr>
      </p:pic>
      <p:pic>
        <p:nvPicPr>
          <p:cNvPr id="33800" name="Picture 8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14480" y="500042"/>
            <a:ext cx="1000132" cy="105169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u="sng" dirty="0" smtClean="0">
                <a:solidFill>
                  <a:srgbClr val="7030A0"/>
                </a:solidFill>
                <a:latin typeface="Monotype Corsiva" pitchFamily="66" charset="0"/>
              </a:rPr>
              <a:t>Пояснения к правилам передвижения по карте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  Чтобы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попасть на следующую линию фронта, нужно дать верные ответы на 3 вопроса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  <a:sym typeface="Webdings"/>
              </a:rPr>
              <a:t>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или на 1 вопрос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  <a:sym typeface="Webdings"/>
              </a:rPr>
              <a:t></a:t>
            </a:r>
            <a:endParaRPr lang="ru-RU" sz="28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 Чтобы </a:t>
            </a:r>
            <a:r>
              <a:rPr lang="ru-RU" sz="2800" u="sng" dirty="0" smtClean="0">
                <a:solidFill>
                  <a:srgbClr val="7030A0"/>
                </a:solidFill>
                <a:latin typeface="Monotype Corsiva" pitchFamily="66" charset="0"/>
              </a:rPr>
              <a:t>перескочить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через очередную линию фронта, необходимо правильно выполнить задание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  <a:sym typeface="Webdings"/>
              </a:rPr>
              <a:t>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 Десантные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группы сами составляют свой маршрут</a:t>
            </a:r>
          </a:p>
          <a:p>
            <a:pPr algn="l"/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Каждая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команда может воспользоваться только 6 вопросами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  <a:sym typeface="Webdings"/>
              </a:rPr>
              <a:t>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,</a:t>
            </a:r>
          </a:p>
          <a:p>
            <a:pPr algn="l"/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                                                                                    5 вопросами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  <a:sym typeface="Webdings"/>
              </a:rPr>
              <a:t></a:t>
            </a:r>
            <a:endParaRPr lang="ru-RU" sz="28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l"/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                                                                                 и 2 вопросами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  <a:sym typeface="Webdings"/>
              </a:rPr>
              <a:t></a:t>
            </a:r>
            <a:endParaRPr lang="ru-RU" sz="28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 Добравшись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до 6 линии фронта, участники должны разгадать кроссворд (для каждой команды свой)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 Угадав 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ключевое слово кроссворда, группа уничтожает источник опасностей для школы!</a:t>
            </a:r>
          </a:p>
          <a:p>
            <a:pPr algn="ctr"/>
            <a:endParaRPr lang="ru-RU" sz="2800" dirty="0" smtClean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6865" name="Picture 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429000"/>
            <a:ext cx="1781251" cy="1059790"/>
          </a:xfrm>
          <a:prstGeom prst="rect">
            <a:avLst/>
          </a:prstGeom>
          <a:noFill/>
        </p:spPr>
      </p:pic>
      <p:pic>
        <p:nvPicPr>
          <p:cNvPr id="3686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1000108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sym typeface="Webdings"/>
              </a:rPr>
              <a:t>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Вопросы минимальной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сложности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(загадки с объяснением)</a:t>
            </a:r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 algn="l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1.Иду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в воду - красен, выйду – чёрен 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marL="514350" indent="-514350" algn="l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(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Железо)</a:t>
            </a: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2.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Я под мышкой посижу и что делать укажу: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Или разрешу гулять, или уложу в кровать 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(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Градусник)</a:t>
            </a:r>
          </a:p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3.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Я и туча, и туман,</a:t>
            </a:r>
          </a:p>
          <a:p>
            <a:pPr algn="l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И ручей, и океан,</a:t>
            </a:r>
          </a:p>
          <a:p>
            <a:pPr algn="l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И летаю, и бегу, </a:t>
            </a:r>
          </a:p>
          <a:p>
            <a:pPr algn="l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И стеклянной быть могу! 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algn="l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(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Вода)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1745" name="Picture 1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643446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4.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Что может в одно и то же время висеть и стоять, стоять и ходить, ходить и лежать, лежать и врать?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algn="l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(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Часы)</a:t>
            </a:r>
          </a:p>
          <a:p>
            <a:pPr algn="l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5.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Две сестры качались, правды добивались, а когда добились – остановились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algn="l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(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Весы)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6.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Летом навзничь лежат,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Зимой в гости ездят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(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Сани)</a:t>
            </a:r>
          </a:p>
          <a:p>
            <a:pPr algn="l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7.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Мы – проворные сестрицы –</a:t>
            </a:r>
          </a:p>
          <a:p>
            <a:pPr algn="l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Быстро бегать мастерицы,</a:t>
            </a:r>
          </a:p>
          <a:p>
            <a:pPr algn="l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В дождь – лежим,</a:t>
            </a:r>
          </a:p>
          <a:p>
            <a:pPr algn="l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В снег – бежим.</a:t>
            </a:r>
          </a:p>
          <a:p>
            <a:pPr algn="l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Уж такой у нас режим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algn="l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(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Лыжи)</a:t>
            </a:r>
            <a:r>
              <a:rPr lang="ru-RU" sz="2400" dirty="0" smtClean="0"/>
              <a:t> 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8673" name="Picture 1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429132"/>
            <a:ext cx="1815084" cy="152887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8.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У них тяжёлый труд,</a:t>
            </a:r>
          </a:p>
          <a:p>
            <a:pPr algn="l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 Всё время что-то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жмут</a:t>
            </a:r>
          </a:p>
          <a:p>
            <a:pPr algn="l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(Тиски)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9.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Из горячего колодца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Через нос водица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льётся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(Чайник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)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 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10.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Под водой железный кит,</a:t>
            </a:r>
          </a:p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  Днём и ночью кит не спит,</a:t>
            </a:r>
          </a:p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  Днём и ночью под водой</a:t>
            </a:r>
          </a:p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  Охраняет твой покой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(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Подводная лодка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)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 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11.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Смотрите, мы раскрыли пасть,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  В неё бумагу можно класть: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  Бумага в нашей пасти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  Разделится на части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(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Ножницы)</a:t>
            </a:r>
          </a:p>
          <a:p>
            <a:pPr algn="l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12.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Два брата – одно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сердце</a:t>
            </a:r>
          </a:p>
          <a:p>
            <a:pPr algn="l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(Ножницы)</a:t>
            </a:r>
          </a:p>
          <a:p>
            <a:pPr algn="ctr"/>
            <a:endParaRPr lang="ru-RU" sz="28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7649" name="Picture 1" descr="C:\Program Files\Microsoft Office\MEDIA\CAGCAT10\j028606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1428760" cy="21410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1483</Words>
  <Application>Microsoft Office PowerPoint</Application>
  <PresentationFormat>Экран (4:3)</PresentationFormat>
  <Paragraphs>232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Внеклассное мероприятие  по физике  (для 7-9, 11 классов) </vt:lpstr>
      <vt:lpstr>Суть игры: Две группы физического десанта должны как можно быстрее и незаметнее (т.е. качественнее) добраться до источника природных катаклизмов и обезвредить его.     Группа, первая достигшая цели, получает почётное звание «Спасатель родной школы».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  по физике  (для 7-9, 11 классов) </dc:title>
  <dc:creator>Ириска</dc:creator>
  <cp:lastModifiedBy>Customer</cp:lastModifiedBy>
  <cp:revision>28</cp:revision>
  <dcterms:created xsi:type="dcterms:W3CDTF">2009-02-26T16:40:22Z</dcterms:created>
  <dcterms:modified xsi:type="dcterms:W3CDTF">2009-02-26T19:20:15Z</dcterms:modified>
</cp:coreProperties>
</file>