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4365105"/>
            <a:ext cx="7056784" cy="1569560"/>
          </a:xfrm>
        </p:spPr>
        <p:txBody>
          <a:bodyPr>
            <a:normAutofit/>
          </a:bodyPr>
          <a:lstStyle/>
          <a:p>
            <a:r>
              <a:rPr lang="ru-RU" dirty="0" smtClean="0"/>
              <a:t>География 6 класс</a:t>
            </a:r>
          </a:p>
          <a:p>
            <a:r>
              <a:rPr lang="ru-RU" dirty="0" smtClean="0"/>
              <a:t>Учитель: Кораблина Е.В.</a:t>
            </a:r>
          </a:p>
          <a:p>
            <a:r>
              <a:rPr lang="ru-RU" dirty="0" smtClean="0"/>
              <a:t>МБОУ «</a:t>
            </a:r>
            <a:r>
              <a:rPr lang="ru-RU" dirty="0" err="1" smtClean="0"/>
              <a:t>Большетарховская</a:t>
            </a:r>
            <a:r>
              <a:rPr lang="ru-RU" dirty="0" smtClean="0"/>
              <a:t> ОСШ»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124744"/>
            <a:ext cx="7175351" cy="1793167"/>
          </a:xfrm>
        </p:spPr>
        <p:txBody>
          <a:bodyPr/>
          <a:lstStyle/>
          <a:p>
            <a:r>
              <a:rPr lang="ru-RU" dirty="0" smtClean="0"/>
              <a:t>Географические координаты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5380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476672"/>
            <a:ext cx="6512511" cy="1143000"/>
          </a:xfrm>
        </p:spPr>
        <p:txBody>
          <a:bodyPr/>
          <a:lstStyle/>
          <a:p>
            <a:pPr algn="ctr"/>
            <a:r>
              <a:rPr lang="ru-RU" i="1" dirty="0">
                <a:effectLst/>
              </a:rPr>
              <a:t>Опрос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475656" y="2348880"/>
            <a:ext cx="6400800" cy="3474720"/>
          </a:xfrm>
        </p:spPr>
        <p:txBody>
          <a:bodyPr>
            <a:normAutofit fontScale="92500"/>
          </a:bodyPr>
          <a:lstStyle/>
          <a:p>
            <a:r>
              <a:rPr lang="ru-RU" dirty="0"/>
              <a:t>Что называют географической широтой?</a:t>
            </a:r>
          </a:p>
          <a:p>
            <a:r>
              <a:rPr lang="ru-RU" dirty="0"/>
              <a:t>Покажите широты. Какие они бывают, почему?</a:t>
            </a:r>
          </a:p>
          <a:p>
            <a:r>
              <a:rPr lang="ru-RU" dirty="0"/>
              <a:t>Что такое долгота?</a:t>
            </a:r>
          </a:p>
          <a:p>
            <a:r>
              <a:rPr lang="ru-RU" dirty="0"/>
              <a:t>Покажите долготы, какими они бывают?</a:t>
            </a:r>
          </a:p>
          <a:p>
            <a:r>
              <a:rPr lang="ru-RU" dirty="0"/>
              <a:t>От какого и до какого градуса они отсчитываются?</a:t>
            </a:r>
          </a:p>
          <a:p>
            <a:r>
              <a:rPr lang="ru-RU" dirty="0"/>
              <a:t>Что такое географическая координата?</a:t>
            </a:r>
          </a:p>
          <a:p>
            <a:r>
              <a:rPr lang="ru-RU" dirty="0"/>
              <a:t>Как определить координату?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27830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8208912" cy="1143000"/>
          </a:xfrm>
        </p:spPr>
        <p:txBody>
          <a:bodyPr/>
          <a:lstStyle/>
          <a:p>
            <a:pPr algn="ctr"/>
            <a:r>
              <a:rPr lang="ru-RU" sz="2800" u="sng" dirty="0">
                <a:effectLst/>
              </a:rPr>
              <a:t>Задание на проверку усвоения закономерностей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547664" y="2204864"/>
            <a:ext cx="6400800" cy="3474720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Определите, какая точка расположена:  </a:t>
            </a:r>
          </a:p>
          <a:p>
            <a:r>
              <a:rPr lang="ru-RU" dirty="0"/>
              <a:t>а) дальше всех от экватора;                    1. 40</a:t>
            </a:r>
            <a:r>
              <a:rPr lang="ru-RU" baseline="30000" dirty="0"/>
              <a:t>0</a:t>
            </a:r>
            <a:r>
              <a:rPr lang="ru-RU" dirty="0"/>
              <a:t> </a:t>
            </a:r>
            <a:r>
              <a:rPr lang="ru-RU" dirty="0" err="1"/>
              <a:t>с.ш</a:t>
            </a:r>
            <a:endParaRPr lang="ru-RU" dirty="0"/>
          </a:p>
          <a:p>
            <a:r>
              <a:rPr lang="ru-RU" dirty="0"/>
              <a:t>б) ближе всех к экватору;                       2. 20</a:t>
            </a:r>
            <a:r>
              <a:rPr lang="ru-RU" baseline="30000" dirty="0"/>
              <a:t>0</a:t>
            </a:r>
            <a:r>
              <a:rPr lang="ru-RU" dirty="0"/>
              <a:t> </a:t>
            </a:r>
            <a:r>
              <a:rPr lang="ru-RU" dirty="0" err="1"/>
              <a:t>ю.ш</a:t>
            </a:r>
            <a:r>
              <a:rPr lang="ru-RU" dirty="0"/>
              <a:t>.</a:t>
            </a:r>
          </a:p>
          <a:p>
            <a:r>
              <a:rPr lang="ru-RU" dirty="0"/>
              <a:t>в) самая северная;                                   3. 10</a:t>
            </a:r>
            <a:r>
              <a:rPr lang="ru-RU" baseline="30000" dirty="0"/>
              <a:t>0</a:t>
            </a:r>
            <a:r>
              <a:rPr lang="ru-RU" dirty="0"/>
              <a:t> </a:t>
            </a:r>
            <a:r>
              <a:rPr lang="ru-RU" dirty="0" err="1"/>
              <a:t>с.ш</a:t>
            </a:r>
            <a:r>
              <a:rPr lang="ru-RU" dirty="0"/>
              <a:t>.</a:t>
            </a:r>
          </a:p>
          <a:p>
            <a:r>
              <a:rPr lang="ru-RU" dirty="0"/>
              <a:t>г) самая южная;                                       4. 50</a:t>
            </a:r>
            <a:r>
              <a:rPr lang="ru-RU" baseline="30000" dirty="0"/>
              <a:t>0</a:t>
            </a:r>
            <a:r>
              <a:rPr lang="ru-RU" dirty="0"/>
              <a:t> </a:t>
            </a:r>
            <a:r>
              <a:rPr lang="ru-RU" dirty="0" err="1"/>
              <a:t>ю.ш</a:t>
            </a:r>
            <a:r>
              <a:rPr lang="ru-RU" dirty="0"/>
              <a:t>.</a:t>
            </a:r>
          </a:p>
          <a:p>
            <a:r>
              <a:rPr lang="ru-RU" dirty="0"/>
              <a:t>Какой меридиан является продолжением нулевого, 20</a:t>
            </a:r>
            <a:r>
              <a:rPr lang="ru-RU" baseline="30000" dirty="0"/>
              <a:t>0</a:t>
            </a:r>
            <a:r>
              <a:rPr lang="ru-RU" dirty="0"/>
              <a:t> </a:t>
            </a:r>
            <a:r>
              <a:rPr lang="ru-RU" dirty="0" err="1"/>
              <a:t>в.д</a:t>
            </a:r>
            <a:r>
              <a:rPr lang="ru-RU" dirty="0"/>
              <a:t>., 50</a:t>
            </a:r>
            <a:r>
              <a:rPr lang="ru-RU" baseline="30000" dirty="0"/>
              <a:t>0</a:t>
            </a:r>
            <a:r>
              <a:rPr lang="ru-RU" dirty="0"/>
              <a:t> </a:t>
            </a:r>
            <a:r>
              <a:rPr lang="ru-RU" dirty="0" err="1"/>
              <a:t>в.д</a:t>
            </a:r>
            <a:r>
              <a:rPr lang="ru-RU" dirty="0"/>
              <a:t>.?  </a:t>
            </a:r>
          </a:p>
          <a:p>
            <a:r>
              <a:rPr lang="ru-RU" dirty="0"/>
              <a:t>Чтобы кругосветное путешествие было короче, вы должны будете двигаться по 20</a:t>
            </a:r>
            <a:r>
              <a:rPr lang="ru-RU" baseline="30000" dirty="0"/>
              <a:t>0</a:t>
            </a:r>
            <a:r>
              <a:rPr lang="ru-RU" dirty="0"/>
              <a:t> </a:t>
            </a:r>
            <a:r>
              <a:rPr lang="ru-RU" dirty="0" err="1"/>
              <a:t>с.ш</a:t>
            </a:r>
            <a:r>
              <a:rPr lang="ru-RU" dirty="0"/>
              <a:t>. или 50</a:t>
            </a:r>
            <a:r>
              <a:rPr lang="ru-RU" baseline="30000" dirty="0"/>
              <a:t>0</a:t>
            </a:r>
            <a:r>
              <a:rPr lang="ru-RU" dirty="0"/>
              <a:t> </a:t>
            </a:r>
            <a:r>
              <a:rPr lang="ru-RU" dirty="0" err="1"/>
              <a:t>ю.ш</a:t>
            </a:r>
            <a:r>
              <a:rPr lang="ru-RU" dirty="0"/>
              <a:t>.?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37000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548680"/>
            <a:ext cx="6512511" cy="929040"/>
          </a:xfrm>
        </p:spPr>
        <p:txBody>
          <a:bodyPr/>
          <a:lstStyle/>
          <a:p>
            <a:r>
              <a:rPr lang="ru-RU" sz="2800" u="sng" dirty="0">
                <a:effectLst/>
              </a:rPr>
              <a:t>Задание на проверку умений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331640" y="2276872"/>
            <a:ext cx="6400800" cy="3474720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Определите координаты </a:t>
            </a:r>
            <a:r>
              <a:rPr lang="ru-RU" dirty="0" err="1"/>
              <a:t>влк</a:t>
            </a:r>
            <a:r>
              <a:rPr lang="ru-RU" dirty="0"/>
              <a:t>. Котопахи по карте полушарий.</a:t>
            </a:r>
          </a:p>
          <a:p>
            <a:r>
              <a:rPr lang="ru-RU" dirty="0"/>
              <a:t>Определите координаты г. Москвы по карте России.</a:t>
            </a:r>
          </a:p>
          <a:p>
            <a:r>
              <a:rPr lang="ru-RU" dirty="0"/>
              <a:t>Определите удаленность г. Омска до экватора и северного полюса в градусах и километрах.</a:t>
            </a:r>
          </a:p>
          <a:p>
            <a:r>
              <a:rPr lang="ru-RU" dirty="0"/>
              <a:t>Определить удаленность г. Омска до нулевого меридиана в градусах и километрах. При расчетах пользуйтесь данными таблицы.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52220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404664"/>
            <a:ext cx="6614120" cy="785024"/>
          </a:xfrm>
        </p:spPr>
        <p:txBody>
          <a:bodyPr/>
          <a:lstStyle/>
          <a:p>
            <a:pPr algn="ctr"/>
            <a:r>
              <a:rPr lang="ru-RU" sz="2800" u="sng" dirty="0">
                <a:effectLst/>
              </a:rPr>
              <a:t>Географический диктант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87624" y="1268760"/>
            <a:ext cx="7056784" cy="4824536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а) Самое южное место на Земле –</a:t>
            </a:r>
          </a:p>
          <a:p>
            <a:r>
              <a:rPr lang="ru-RU" dirty="0"/>
              <a:t>б) К югу от Северного полюса на расстоянии 20000 км. находится –</a:t>
            </a:r>
          </a:p>
          <a:p>
            <a:r>
              <a:rPr lang="ru-RU" dirty="0"/>
              <a:t>в) Параллели наименьшей длины находятся-</a:t>
            </a:r>
          </a:p>
          <a:p>
            <a:r>
              <a:rPr lang="ru-RU" dirty="0"/>
              <a:t>г) Продолжением нулевого меридиана является-</a:t>
            </a:r>
          </a:p>
          <a:p>
            <a:r>
              <a:rPr lang="ru-RU" dirty="0"/>
              <a:t>д) Географическая широта экватора составляет-</a:t>
            </a:r>
          </a:p>
          <a:p>
            <a:r>
              <a:rPr lang="ru-RU" dirty="0"/>
              <a:t>е)Достаточно знать географическую широту для определения местоположения экватора или Южного полюса?</a:t>
            </a:r>
          </a:p>
          <a:p>
            <a:r>
              <a:rPr lang="ru-RU" dirty="0"/>
              <a:t>ж) Нулевой меридиан проходит через Париж или Лондон?</a:t>
            </a:r>
          </a:p>
          <a:p>
            <a:r>
              <a:rPr lang="ru-RU" dirty="0"/>
              <a:t>з) Двигаясь только на юг можно или нельзя совершить кругосветное путешествие?</a:t>
            </a:r>
          </a:p>
          <a:p>
            <a:r>
              <a:rPr lang="ru-RU" dirty="0"/>
              <a:t>и) Южнее расположен северный тропик или северный полярный круг?</a:t>
            </a:r>
          </a:p>
          <a:p>
            <a:r>
              <a:rPr lang="ru-RU" dirty="0"/>
              <a:t>к) 180 меридиан пересекает Атлантический или Тихий океан?</a:t>
            </a:r>
          </a:p>
        </p:txBody>
      </p:sp>
    </p:spTree>
    <p:extLst>
      <p:ext uri="{BB962C8B-B14F-4D97-AF65-F5344CB8AC3E}">
        <p14:creationId xmlns:p14="http://schemas.microsoft.com/office/powerpoint/2010/main" val="7875614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772816"/>
            <a:ext cx="8352928" cy="3456384"/>
          </a:xfrm>
        </p:spPr>
        <p:txBody>
          <a:bodyPr/>
          <a:lstStyle/>
          <a:p>
            <a:pPr algn="ctr"/>
            <a:r>
              <a:rPr lang="ru-RU" sz="3200" dirty="0" smtClean="0"/>
              <a:t>Цель урока: познакомиться с новыми понятиями: географическая широта и долгота, научиться определять географические координаты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1404042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76672"/>
            <a:ext cx="7304599" cy="998984"/>
          </a:xfrm>
        </p:spPr>
        <p:txBody>
          <a:bodyPr/>
          <a:lstStyle/>
          <a:p>
            <a:pPr algn="ctr"/>
            <a:r>
              <a:rPr lang="ru-RU" sz="2000" dirty="0">
                <a:effectLst/>
              </a:rPr>
              <a:t>Географические координаты</a:t>
            </a:r>
            <a:r>
              <a:rPr lang="ru-RU" sz="2000" b="0" dirty="0">
                <a:effectLst/>
              </a:rPr>
              <a:t>—угловые величины: широта (р и долгота </a:t>
            </a:r>
            <a:r>
              <a:rPr lang="ru-RU" sz="2000" b="0" i="1" dirty="0">
                <a:effectLst/>
              </a:rPr>
              <a:t>К,</a:t>
            </a:r>
            <a:r>
              <a:rPr lang="ru-RU" sz="2000" b="0" dirty="0">
                <a:effectLst/>
              </a:rPr>
              <a:t> определяющие положение объектов на земной поверхности и на карте</a:t>
            </a:r>
            <a:endParaRPr lang="ru-RU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844824"/>
            <a:ext cx="5256583" cy="4211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59576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259632" y="476672"/>
            <a:ext cx="7272808" cy="5688632"/>
          </a:xfrm>
        </p:spPr>
        <p:txBody>
          <a:bodyPr>
            <a:normAutofit/>
          </a:bodyPr>
          <a:lstStyle/>
          <a:p>
            <a:r>
              <a:rPr lang="ru-RU" dirty="0"/>
              <a:t>Широта— угол (р между отвесной линией в данной точке и плоскостью экватора. Широты изменяются от 0 до 90°; в северном полушарии они называются северными, в южном — южными.</a:t>
            </a:r>
          </a:p>
          <a:p>
            <a:r>
              <a:rPr lang="ru-RU" dirty="0"/>
              <a:t>Долгота— двухгранный угол </a:t>
            </a:r>
            <a:r>
              <a:rPr lang="ru-RU" i="1" dirty="0"/>
              <a:t>К</a:t>
            </a:r>
            <a:r>
              <a:rPr lang="ru-RU" dirty="0"/>
              <a:t> между плоскостью начального меридиана и плоскостью меридиана данной точки земной поверхности. За начальный меридиан принят меридиан, проходящий через центр Гринвичской обсерватории (район Лондона). Начальный меридиан называют Гринвичским. Долготы изменяются от О до 180°. Долготы, отсчитываемые на восток от Гринвичского меридиана, называются восточными, а долготы,. отсчитываемые на запад, — западными.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21821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8064896" cy="648072"/>
          </a:xfrm>
        </p:spPr>
        <p:txBody>
          <a:bodyPr/>
          <a:lstStyle/>
          <a:p>
            <a:r>
              <a:rPr lang="ru-RU" sz="2400" dirty="0">
                <a:effectLst/>
              </a:rPr>
              <a:t>Таблица «Свойства линий градусной сетки»*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719267200"/>
              </p:ext>
            </p:extLst>
          </p:nvPr>
        </p:nvGraphicFramePr>
        <p:xfrm>
          <a:off x="539552" y="1196754"/>
          <a:ext cx="8064897" cy="5328589"/>
        </p:xfrm>
        <a:graphic>
          <a:graphicData uri="http://schemas.openxmlformats.org/drawingml/2006/table">
            <a:tbl>
              <a:tblPr/>
              <a:tblGrid>
                <a:gridCol w="2688299"/>
                <a:gridCol w="2688299"/>
                <a:gridCol w="2688299"/>
              </a:tblGrid>
              <a:tr h="911469"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>
                          <a:effectLst/>
                          <a:latin typeface="Arial"/>
                        </a:rPr>
                        <a:t>Признаки линий градусной сетки</a:t>
                      </a:r>
                      <a:endParaRPr lang="ru-RU" sz="1400" b="0" i="0" dirty="0">
                        <a:effectLst/>
                        <a:latin typeface="Arial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>
                          <a:effectLst/>
                          <a:latin typeface="Arial"/>
                        </a:rPr>
                        <a:t>Меридианы</a:t>
                      </a:r>
                      <a:endParaRPr lang="ru-RU" sz="1400" b="0" i="0">
                        <a:effectLst/>
                        <a:latin typeface="Arial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>
                          <a:effectLst/>
                          <a:latin typeface="Arial"/>
                        </a:rPr>
                        <a:t>Параллели</a:t>
                      </a:r>
                      <a:endParaRPr lang="ru-RU" sz="1400" b="0" i="0">
                        <a:effectLst/>
                        <a:latin typeface="Arial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11469">
                <a:tc>
                  <a:txBody>
                    <a:bodyPr/>
                    <a:lstStyle/>
                    <a:p>
                      <a:r>
                        <a:rPr lang="ru-RU" sz="1400" b="0" i="0">
                          <a:effectLst/>
                          <a:latin typeface="Arial"/>
                        </a:rPr>
                        <a:t>В какие стороны горизонта направлены?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0" dirty="0">
                          <a:effectLst/>
                          <a:latin typeface="Arial"/>
                        </a:rPr>
                        <a:t>На север и на юг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0" dirty="0">
                          <a:effectLst/>
                          <a:latin typeface="Arial"/>
                        </a:rPr>
                        <a:t>На запад и на восток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60904">
                <a:tc>
                  <a:txBody>
                    <a:bodyPr/>
                    <a:lstStyle/>
                    <a:p>
                      <a:r>
                        <a:rPr lang="ru-RU" sz="1400" b="0" i="0">
                          <a:effectLst/>
                          <a:latin typeface="Arial"/>
                        </a:rPr>
                        <a:t>Какова длина в градусах?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0">
                          <a:effectLst/>
                          <a:latin typeface="Arial"/>
                        </a:rPr>
                        <a:t>180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0" dirty="0">
                          <a:effectLst/>
                          <a:latin typeface="Arial"/>
                        </a:rPr>
                        <a:t>360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60904">
                <a:tc>
                  <a:txBody>
                    <a:bodyPr/>
                    <a:lstStyle/>
                    <a:p>
                      <a:r>
                        <a:rPr lang="ru-RU" sz="1400" b="0" i="0">
                          <a:effectLst/>
                          <a:latin typeface="Arial"/>
                        </a:rPr>
                        <a:t>Какова длина в километрах?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0">
                          <a:effectLst/>
                          <a:latin typeface="Arial"/>
                        </a:rPr>
                        <a:t>20 000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0" dirty="0">
                          <a:effectLst/>
                          <a:latin typeface="Arial"/>
                        </a:rPr>
                        <a:t>От 40 000 и менее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60904">
                <a:tc>
                  <a:txBody>
                    <a:bodyPr/>
                    <a:lstStyle/>
                    <a:p>
                      <a:r>
                        <a:rPr lang="ru-RU" sz="1400" b="0" i="0">
                          <a:effectLst/>
                          <a:latin typeface="Arial"/>
                        </a:rPr>
                        <a:t>Какова длина 1є в километрах?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0">
                          <a:effectLst/>
                          <a:latin typeface="Arial"/>
                        </a:rPr>
                        <a:t>111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0" dirty="0">
                          <a:effectLst/>
                          <a:latin typeface="Arial"/>
                        </a:rPr>
                        <a:t>От 111 на экваторе и менее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60904">
                <a:tc>
                  <a:txBody>
                    <a:bodyPr/>
                    <a:lstStyle/>
                    <a:p>
                      <a:r>
                        <a:rPr lang="ru-RU" sz="1400" b="0" i="0">
                          <a:effectLst/>
                          <a:latin typeface="Arial"/>
                        </a:rPr>
                        <a:t>Какую форму имеют на глобусе?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0">
                          <a:effectLst/>
                          <a:latin typeface="Arial"/>
                        </a:rPr>
                        <a:t>Дуга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0" dirty="0">
                          <a:effectLst/>
                          <a:latin typeface="Arial"/>
                        </a:rPr>
                        <a:t>Окружность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62035">
                <a:tc>
                  <a:txBody>
                    <a:bodyPr/>
                    <a:lstStyle/>
                    <a:p>
                      <a:r>
                        <a:rPr lang="ru-RU" sz="1400" b="0" i="0">
                          <a:effectLst/>
                          <a:latin typeface="Arial"/>
                        </a:rPr>
                        <a:t>Какую форму имеют на карте полушарий?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0">
                          <a:effectLst/>
                          <a:latin typeface="Arial"/>
                        </a:rPr>
                        <a:t>Крайние – дуги, средний – прямая, остальные – кривые линии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0" dirty="0">
                          <a:effectLst/>
                          <a:latin typeface="Arial"/>
                        </a:rPr>
                        <a:t>Средняя – прямая, остальные - кривые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03086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04664"/>
            <a:ext cx="7520623" cy="648072"/>
          </a:xfrm>
        </p:spPr>
        <p:txBody>
          <a:bodyPr/>
          <a:lstStyle/>
          <a:p>
            <a:pPr algn="ctr"/>
            <a:r>
              <a:rPr lang="ru-RU" sz="2800" dirty="0">
                <a:effectLst/>
              </a:rPr>
              <a:t>Определение широты и долготы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99592" y="1124744"/>
            <a:ext cx="7120880" cy="4842872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/>
              <a:t>Географические координаты</a:t>
            </a:r>
            <a:r>
              <a:rPr lang="ru-RU" dirty="0"/>
              <a:t> состоят из широты и долготы, которые представляют собой угловые величины, с помощью которых можно определить </a:t>
            </a:r>
            <a:r>
              <a:rPr lang="ru-RU" dirty="0" err="1"/>
              <a:t>положениеточки</a:t>
            </a:r>
            <a:r>
              <a:rPr lang="ru-RU" dirty="0"/>
              <a:t> в любой части земного шара.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Географическая долгота</a:t>
            </a:r>
            <a:r>
              <a:rPr lang="ru-RU" dirty="0"/>
              <a:t> - угол, отсчитываемый от нулевого меридиана, от 0° до 180°. Если счет ведется на запад от Гринвича, то это будет западной долготой, если на восток, то восточной. Долгота показывает, насколько точка находиться западнее или восточнее от нулевого меридиана.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Географическая широта</a:t>
            </a:r>
            <a:r>
              <a:rPr lang="ru-RU" dirty="0"/>
              <a:t>, показывает насколько точка находится севернее или южнее от экватора, и составляет угол от 0° до 90°,отсчитываемый от плоскости экватора до одного из полюсов - северного или южного. Отсюда следует, что широта также бывает северной и южной.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73876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496944" cy="792088"/>
          </a:xfrm>
        </p:spPr>
        <p:txBody>
          <a:bodyPr/>
          <a:lstStyle/>
          <a:p>
            <a:r>
              <a:rPr lang="ru-RU" sz="2400" dirty="0">
                <a:effectLst/>
              </a:rPr>
              <a:t>Схематическое определение широты и долготы</a:t>
            </a:r>
            <a:endParaRPr lang="ru-RU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5937" y="1286990"/>
            <a:ext cx="4166263" cy="3645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10031" y="4725144"/>
            <a:ext cx="81369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Географические координаты измеряются в градусах, минутах и секундах. Градусом географической широты является 1/180 часть меридиана. Средняя длина одного градуса широты соответствует примерно 111,12 км. Средняя длина одной минуты соответствует 1852 м (10 кабельтовых, или 1 морской мили). Диаметр Земли (длина земной оси) между полюсами равна 12713 км.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18698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476672"/>
            <a:ext cx="6512511" cy="720080"/>
          </a:xfrm>
        </p:spPr>
        <p:txBody>
          <a:bodyPr/>
          <a:lstStyle/>
          <a:p>
            <a:r>
              <a:rPr lang="ru-RU" sz="2400" dirty="0">
                <a:effectLst/>
              </a:rPr>
              <a:t>Определение географической долготы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27584" y="1484784"/>
            <a:ext cx="7848872" cy="3312368"/>
          </a:xfrm>
        </p:spPr>
        <p:txBody>
          <a:bodyPr>
            <a:noAutofit/>
          </a:bodyPr>
          <a:lstStyle/>
          <a:p>
            <a:r>
              <a:rPr lang="ru-RU" sz="1800" b="1" dirty="0"/>
              <a:t>Географическая широта </a:t>
            </a:r>
            <a:r>
              <a:rPr lang="ru-RU" sz="1800" dirty="0"/>
              <a:t>— это величина дуги меридиана в градусах от экватора до заданной точки. Так, Санкт-Петербург находится в Северном полушарии, на 60° северной широты (сокращенно </a:t>
            </a:r>
            <a:r>
              <a:rPr lang="ru-RU" sz="1800" dirty="0" err="1"/>
              <a:t>с.ш</a:t>
            </a:r>
            <a:r>
              <a:rPr lang="ru-RU" sz="1800" dirty="0"/>
              <a:t>.), Суэцкий канал — на 30° </a:t>
            </a:r>
            <a:r>
              <a:rPr lang="ru-RU" sz="1800" dirty="0" err="1"/>
              <a:t>с.ш</a:t>
            </a:r>
            <a:r>
              <a:rPr lang="ru-RU" sz="1800" dirty="0"/>
              <a:t>. Определить географическую широту любой точки на глобусе или карте — это определить, на какой параллели она находится. К югу от экватора любая точка будет иметь южную широту (сокращенно ю. ш.).</a:t>
            </a:r>
          </a:p>
          <a:p>
            <a:r>
              <a:rPr lang="ru-RU" sz="1800" b="1" dirty="0"/>
              <a:t>Географическая долгота</a:t>
            </a:r>
            <a:r>
              <a:rPr lang="ru-RU" sz="1800" dirty="0"/>
              <a:t> — это величина дуги параллели в градусах от начального меридиана до заданной точки. Начальный, или нулевой, меридиан выбран условно и проходит через Гринвичскую обсерваторию, находящуюся недалеко от Лондона. К востоку от этого меридиана определяется восточная долгота (в. д.), к западу — западная (</a:t>
            </a:r>
            <a:r>
              <a:rPr lang="ru-RU" sz="1800" dirty="0" err="1"/>
              <a:t>з.д</a:t>
            </a:r>
            <a:r>
              <a:rPr lang="ru-RU" sz="1800" dirty="0"/>
              <a:t>.) </a:t>
            </a:r>
          </a:p>
          <a:p>
            <a:r>
              <a:rPr lang="ru-RU" sz="1800" dirty="0"/>
              <a:t>Широта и долгота любой точки Земли составляют ее графические координаты. Так, географические координаты Москвы — 56° </a:t>
            </a:r>
            <a:r>
              <a:rPr lang="ru-RU" sz="1800" dirty="0" err="1"/>
              <a:t>с.ш</a:t>
            </a:r>
            <a:r>
              <a:rPr lang="ru-RU" sz="1800" dirty="0"/>
              <a:t>. и 38° в. д</a:t>
            </a:r>
          </a:p>
        </p:txBody>
      </p:sp>
    </p:spTree>
    <p:extLst>
      <p:ext uri="{BB962C8B-B14F-4D97-AF65-F5344CB8AC3E}">
        <p14:creationId xmlns:p14="http://schemas.microsoft.com/office/powerpoint/2010/main" val="11665019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348880"/>
            <a:ext cx="6512511" cy="1800200"/>
          </a:xfrm>
        </p:spPr>
        <p:txBody>
          <a:bodyPr/>
          <a:lstStyle/>
          <a:p>
            <a:r>
              <a:rPr lang="ru-RU" dirty="0" smtClean="0"/>
              <a:t>Практическая часть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3607953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158</TotalTime>
  <Words>458</Words>
  <Application>Microsoft Office PowerPoint</Application>
  <PresentationFormat>Экран (4:3)</PresentationFormat>
  <Paragraphs>72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Воздушный поток</vt:lpstr>
      <vt:lpstr>Географические координаты</vt:lpstr>
      <vt:lpstr>Цель урока: познакомиться с новыми понятиями: географическая широта и долгота, научиться определять географические координаты</vt:lpstr>
      <vt:lpstr>Географические координаты—угловые величины: широта (р и долгота К, определяющие положение объектов на земной поверхности и на карте</vt:lpstr>
      <vt:lpstr>Презентация PowerPoint</vt:lpstr>
      <vt:lpstr>Таблица «Свойства линий градусной сетки»* </vt:lpstr>
      <vt:lpstr>Определение широты и долготы </vt:lpstr>
      <vt:lpstr>Схематическое определение широты и долготы</vt:lpstr>
      <vt:lpstr>Определение географической долготы</vt:lpstr>
      <vt:lpstr>Практическая часть</vt:lpstr>
      <vt:lpstr>Опрос</vt:lpstr>
      <vt:lpstr>Задание на проверку усвоения закономерностей</vt:lpstr>
      <vt:lpstr>Задание на проверку умений</vt:lpstr>
      <vt:lpstr>Географический диктант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Географические координаты</dc:title>
  <dc:creator>User</dc:creator>
  <cp:lastModifiedBy>User</cp:lastModifiedBy>
  <cp:revision>7</cp:revision>
  <dcterms:created xsi:type="dcterms:W3CDTF">2013-01-07T19:56:14Z</dcterms:created>
  <dcterms:modified xsi:type="dcterms:W3CDTF">2013-01-08T10:26:03Z</dcterms:modified>
</cp:coreProperties>
</file>