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  <p:sldMasterId id="2147483974" r:id="rId2"/>
  </p:sldMasterIdLst>
  <p:sldIdLst>
    <p:sldId id="257" r:id="rId3"/>
    <p:sldId id="296" r:id="rId4"/>
    <p:sldId id="297" r:id="rId5"/>
    <p:sldId id="276" r:id="rId6"/>
    <p:sldId id="298" r:id="rId7"/>
    <p:sldId id="299" r:id="rId8"/>
    <p:sldId id="258" r:id="rId9"/>
    <p:sldId id="300" r:id="rId10"/>
    <p:sldId id="301" r:id="rId11"/>
    <p:sldId id="302" r:id="rId12"/>
    <p:sldId id="278" r:id="rId13"/>
    <p:sldId id="279" r:id="rId14"/>
    <p:sldId id="285" r:id="rId15"/>
    <p:sldId id="295" r:id="rId16"/>
    <p:sldId id="286" r:id="rId17"/>
    <p:sldId id="269" r:id="rId18"/>
    <p:sldId id="288" r:id="rId19"/>
    <p:sldId id="272" r:id="rId20"/>
    <p:sldId id="273" r:id="rId21"/>
    <p:sldId id="290" r:id="rId22"/>
    <p:sldId id="292" r:id="rId23"/>
    <p:sldId id="26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ru-RU"/>
    </a:defPPr>
    <a:lvl1pPr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1pPr>
    <a:lvl2pPr marL="457200"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2pPr>
    <a:lvl3pPr marL="914400"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3pPr>
    <a:lvl4pPr marL="1371600"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4pPr>
    <a:lvl5pPr marL="1828800" algn="ctr" rtl="0" fontAlgn="base">
      <a:lnSpc>
        <a:spcPct val="130000"/>
      </a:lnSpc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4800" b="1" i="1" kern="1200">
        <a:solidFill>
          <a:schemeClr val="tx2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CC"/>
    <a:srgbClr val="0099FF"/>
    <a:srgbClr val="66FFFF"/>
    <a:srgbClr val="99CCFF"/>
    <a:srgbClr val="2067BE"/>
    <a:srgbClr val="9966FF"/>
    <a:srgbClr val="3366FF"/>
    <a:srgbClr val="FAFC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3" autoAdjust="0"/>
    <p:restoredTop sz="94660"/>
  </p:normalViewPr>
  <p:slideViewPr>
    <p:cSldViewPr>
      <p:cViewPr varScale="1">
        <p:scale>
          <a:sx n="54" d="100"/>
          <a:sy n="54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06/relationships/legacyDocTextInfo" Target="legacyDocTextInfo.bin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353B-4580-4289-8EB9-65E845194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EC6D5-C5EC-4FC9-A7F3-757354CA6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84D3-8CEB-46AE-9BB7-05E4D47B7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8EE4C5-02B3-426F-80DF-D894A871A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C7F627-94C4-45D9-8EE6-C1B8AD2F0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022B0-0D81-4F56-B796-9A6D04F07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7917D7-4CF1-4E28-93D5-9CE030697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2062C7-7E73-4759-BBC5-FC6528B1E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9B7A-CDA0-4291-A2E6-51FFAADB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01E23A-5CB2-483E-9905-9EFB8CE00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8DE3-A30F-45F7-9F79-799E1D9AB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95311-9318-4290-A859-4559B4A55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DBE2-0B09-4D3E-9058-3E31047A3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84C6-C805-46A0-A46A-F0B87F4CD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058B8F-9A28-4A72-88A2-DDDB9294A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B1DE-BD29-475A-94D4-7ED31407C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912EA5-8082-41A9-A988-EAE30D313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8760C-6317-4B6A-B45B-ADA083E85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9AE67-D7B6-4F25-ADEA-62C417FD3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FA696-BA1E-42AF-B053-5C3F79590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7C69-01CF-44D6-A233-B1AC67619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B123-ECD9-4FDC-A1F2-758918310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93074-812E-425E-9046-A159B07F0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53D6C-4DE8-4413-A4ED-778DE3FF2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5B08-4200-4FB7-8E01-B1C1EF401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E386-4E32-4CE3-96DB-C7BA57C0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9344DFB-746C-437B-8190-5733C8E44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12" r:id="rId12"/>
    <p:sldLayoutId id="2147484013" r:id="rId13"/>
    <p:sldLayoutId id="2147484014" r:id="rId14"/>
    <p:sldLayoutId id="2147484015" r:id="rId15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3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00A8A588-6435-4B3A-B6C0-D824DDE3F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05" r:id="rId2"/>
    <p:sldLayoutId id="2147484017" r:id="rId3"/>
    <p:sldLayoutId id="2147484006" r:id="rId4"/>
    <p:sldLayoutId id="2147484007" r:id="rId5"/>
    <p:sldLayoutId id="2147484008" r:id="rId6"/>
    <p:sldLayoutId id="2147484018" r:id="rId7"/>
    <p:sldLayoutId id="2147484009" r:id="rId8"/>
    <p:sldLayoutId id="2147484019" r:id="rId9"/>
    <p:sldLayoutId id="2147484010" r:id="rId10"/>
    <p:sldLayoutId id="2147484011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115888"/>
            <a:ext cx="7343775" cy="1592262"/>
          </a:xfrm>
        </p:spPr>
        <p:txBody>
          <a:bodyPr/>
          <a:lstStyle/>
          <a:p>
            <a:r>
              <a:rPr lang="ru-RU" sz="7200" smtClean="0">
                <a:latin typeface="Arial" charset="0"/>
              </a:rPr>
              <a:t>   Баскетбол </a:t>
            </a:r>
          </a:p>
        </p:txBody>
      </p:sp>
      <p:sp>
        <p:nvSpPr>
          <p:cNvPr id="4413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55750" y="4868863"/>
            <a:ext cx="6400800" cy="719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i="1" smtClean="0">
                <a:solidFill>
                  <a:srgbClr val="00FFFF"/>
                </a:solidFill>
                <a:latin typeface="Georgia" pitchFamily="18" charset="0"/>
              </a:rPr>
              <a:t>Коротко</a:t>
            </a:r>
            <a:r>
              <a:rPr lang="ru-RU" sz="2400" i="1" smtClean="0">
                <a:solidFill>
                  <a:srgbClr val="00FFFF"/>
                </a:solidFill>
                <a:latin typeface="Georgia" pitchFamily="18" charset="0"/>
              </a:rPr>
              <a:t> </a:t>
            </a:r>
            <a:r>
              <a:rPr lang="ru-RU" sz="4000" i="1" smtClean="0">
                <a:solidFill>
                  <a:srgbClr val="00FFFF"/>
                </a:solidFill>
                <a:latin typeface="Georgia" pitchFamily="18" charset="0"/>
              </a:rPr>
              <a:t>о главном</a:t>
            </a:r>
          </a:p>
        </p:txBody>
      </p:sp>
      <p:pic>
        <p:nvPicPr>
          <p:cNvPr id="441362" name="Picture 18" descr="фото (баск) 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484313"/>
            <a:ext cx="46243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41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1" grpId="0" autoUpdateAnimBg="0"/>
      <p:bldP spid="441352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/>
          </a:bodyPr>
          <a:lstStyle/>
          <a:p>
            <a:pPr marL="265176" indent="-265176"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Если мяч уходит в аут (за пределы площадки), то он должен быть выброшен в поле и первым коснувшимся его игроком. В случае спора выбросить мяч в поле, должен судья. Вбрасывающему игроку позволяется удерживать мяч пять секунд. Если он удерживает его дольше, то мяч отдается противнику. Если любая из сторон пытается затягивать время, судья должен дать им фол.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</a:br>
            <a:endParaRPr lang="ru-RU" dirty="0" smtClean="0">
              <a:solidFill>
                <a:schemeClr val="accent5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2776" name="Diagram 72"/>
          <p:cNvGraphicFramePr>
            <a:graphicFrameLocks/>
          </p:cNvGraphicFramePr>
          <p:nvPr>
            <p:ph/>
          </p:nvPr>
        </p:nvGraphicFramePr>
        <p:xfrm>
          <a:off x="539750" y="381000"/>
          <a:ext cx="8135938" cy="60721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45" name="AutoShape 9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805488"/>
            <a:ext cx="504825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AutoShape 9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5805488"/>
            <a:ext cx="504825" cy="360362"/>
          </a:xfrm>
          <a:prstGeom prst="actionButtonForwardNex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7127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8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2024062"/>
          </a:xfrm>
          <a:noFill/>
        </p:spPr>
        <p:txBody>
          <a:bodyPr/>
          <a:lstStyle/>
          <a:p>
            <a:r>
              <a:rPr lang="ru-RU" sz="3600" i="1" smtClean="0">
                <a:solidFill>
                  <a:srgbClr val="00FFFF"/>
                </a:solidFill>
                <a:latin typeface="Arial" charset="0"/>
              </a:rPr>
              <a:t>Передвижение баскетболиста</a:t>
            </a:r>
            <a:br>
              <a:rPr lang="ru-RU" sz="3600" i="1" smtClean="0">
                <a:solidFill>
                  <a:srgbClr val="00FFFF"/>
                </a:solidFill>
                <a:latin typeface="Arial" charset="0"/>
              </a:rPr>
            </a:br>
            <a:r>
              <a:rPr lang="ru-RU" sz="2400" i="1" smtClean="0">
                <a:solidFill>
                  <a:srgbClr val="00FFFF"/>
                </a:solidFill>
                <a:latin typeface="Arial" charset="0"/>
              </a:rPr>
              <a:t>Важный фактор для достижения успеха – умение изменять скорость передвижения</a:t>
            </a:r>
            <a:r>
              <a:rPr lang="ru-RU" sz="2800" i="1" smtClean="0">
                <a:solidFill>
                  <a:srgbClr val="00FFFF"/>
                </a:solidFill>
                <a:latin typeface="Arial" charset="0"/>
              </a:rPr>
              <a:t/>
            </a:r>
            <a:br>
              <a:rPr lang="ru-RU" sz="2800" i="1" smtClean="0">
                <a:solidFill>
                  <a:srgbClr val="00FFFF"/>
                </a:solidFill>
                <a:latin typeface="Arial" charset="0"/>
              </a:rPr>
            </a:br>
            <a:endParaRPr lang="ru-RU" sz="2800" i="1" smtClean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1628775"/>
            <a:ext cx="4038600" cy="4824413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ru-RU" sz="500" b="1" i="1" smtClean="0">
                <a:solidFill>
                  <a:srgbClr val="00FFFF"/>
                </a:solidFill>
                <a:latin typeface="Bookman Old Style" pitchFamily="18" charset="0"/>
              </a:rPr>
              <a:t>   </a:t>
            </a:r>
            <a:endParaRPr lang="ru-RU" sz="500" b="1" i="1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endParaRPr lang="ru-RU" sz="500" smtClean="0">
              <a:latin typeface="Bookman Old Style" pitchFamily="18" charset="0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Шагом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Бегом: 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спринтерский бег (вперед лицом и спиной, в боковом направлении)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None/>
            </a:pPr>
            <a:r>
              <a:rPr lang="ru-RU" sz="2400" smtClean="0">
                <a:latin typeface="Arial" charset="0"/>
              </a:rPr>
              <a:t>    приставными шагами (вперед, назад, боком)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Прыжками: толчком одной и двумя ногами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Остановки: шагом и прыжком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 typeface="Wingdings" pitchFamily="2" charset="2"/>
              <a:buChar char="v"/>
            </a:pPr>
            <a:r>
              <a:rPr lang="ru-RU" sz="2400" smtClean="0">
                <a:latin typeface="Arial" charset="0"/>
              </a:rPr>
              <a:t>Повороты</a:t>
            </a:r>
          </a:p>
        </p:txBody>
      </p:sp>
      <p:pic>
        <p:nvPicPr>
          <p:cNvPr id="715811" name="Picture 35" descr="фото (баск) 093">
            <a:hlinkClick r:id="rId2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773238"/>
            <a:ext cx="3860800" cy="4679950"/>
          </a:xfr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5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autoUpdateAnimBg="0"/>
      <p:bldP spid="715779" grpId="0" build="p" autoUpdateAnimBg="0" advAuto="2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>Пивотирование</a:t>
            </a:r>
            <a:r>
              <a:rPr lang="ru-RU" sz="2000" smtClean="0"/>
              <a:t> – </a:t>
            </a:r>
            <a:r>
              <a:rPr lang="ru-RU" sz="2800" i="1" smtClean="0">
                <a:solidFill>
                  <a:srgbClr val="00FFFF"/>
                </a:solidFill>
                <a:latin typeface="Arial" charset="0"/>
              </a:rPr>
              <a:t>прием, при котором, стоя на одной осевой ноге  и переступая другой, игрок меняет направление</a:t>
            </a:r>
          </a:p>
        </p:txBody>
      </p:sp>
      <p:sp>
        <p:nvSpPr>
          <p:cNvPr id="7464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49500"/>
            <a:ext cx="4679950" cy="3816350"/>
          </a:xfrm>
        </p:spPr>
        <p:txBody>
          <a:bodyPr/>
          <a:lstStyle/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ru-RU" sz="3600" b="1" i="1" smtClean="0">
                <a:latin typeface="Bookman Old Style" pitchFamily="18" charset="0"/>
              </a:rPr>
              <a:t>Разновидности: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Передний пивот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Стационарный пивот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Пивот у боковой </a:t>
            </a:r>
          </a:p>
          <a:p>
            <a:pPr>
              <a:buClr>
                <a:srgbClr val="00FFFF"/>
              </a:buClr>
              <a:buFont typeface="Wingdings" pitchFamily="2" charset="2"/>
              <a:buNone/>
            </a:pPr>
            <a:r>
              <a:rPr lang="ru-RU" sz="2800" b="1" i="1" smtClean="0">
                <a:latin typeface="Arial" charset="0"/>
              </a:rPr>
              <a:t>   линии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Обратный пивот</a:t>
            </a:r>
          </a:p>
          <a:p>
            <a:pPr>
              <a:buClr>
                <a:srgbClr val="00FFFF"/>
              </a:buClr>
              <a:buFont typeface="Wingdings" pitchFamily="2" charset="2"/>
              <a:buChar char="§"/>
            </a:pPr>
            <a:r>
              <a:rPr lang="ru-RU" sz="2800" b="1" i="1" smtClean="0">
                <a:latin typeface="Arial" charset="0"/>
              </a:rPr>
              <a:t>Качающийся пивот</a:t>
            </a:r>
          </a:p>
        </p:txBody>
      </p:sp>
      <p:pic>
        <p:nvPicPr>
          <p:cNvPr id="746505" name="Picture 9" descr="фото (баск) 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2060575"/>
            <a:ext cx="374173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4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4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498" grpId="0" autoUpdateAnimBg="0"/>
      <p:bldP spid="746499" grpId="0" build="p" autoUpdateAnimBg="0" advAuto="2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7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rgbClr val="00FFFF"/>
                </a:solidFill>
                <a:latin typeface="Arial" charset="0"/>
              </a:rPr>
              <a:t>Финт</a:t>
            </a:r>
            <a:r>
              <a:rPr lang="ru-RU" sz="3200" i="1" smtClean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ru-RU" sz="3200" smtClean="0">
                <a:solidFill>
                  <a:srgbClr val="00FFFF"/>
                </a:solidFill>
              </a:rPr>
              <a:t>– </a:t>
            </a:r>
            <a:r>
              <a:rPr lang="ru-RU" sz="3200" i="1" smtClean="0">
                <a:solidFill>
                  <a:srgbClr val="00FFFF"/>
                </a:solidFill>
                <a:latin typeface="Arial" charset="0"/>
              </a:rPr>
              <a:t>прием, с помощью которого игрок старается скрыть свои основные действия от противника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755650" y="2205038"/>
            <a:ext cx="3671888" cy="424815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smtClean="0">
                <a:latin typeface="Arial" charset="0"/>
              </a:rPr>
              <a:t>Финты без мяча 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latin typeface="Arial" charset="0"/>
              </a:rPr>
              <a:t>  выполняются</a:t>
            </a:r>
            <a:endParaRPr lang="ru-RU" b="1" smtClean="0">
              <a:latin typeface="Arial" charset="0"/>
            </a:endParaRP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рывок                               </a:t>
            </a: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поворот </a:t>
            </a: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передвижение</a:t>
            </a: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ловлю</a:t>
            </a:r>
          </a:p>
          <a:p>
            <a:pPr>
              <a:buClr>
                <a:srgbClr val="66FFFF"/>
              </a:buCl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заслон</a:t>
            </a:r>
            <a:endParaRPr lang="ru-RU" sz="3200" b="1" i="1" smtClean="0">
              <a:latin typeface="Bookman Old Style" pitchFamily="18" charset="0"/>
            </a:endParaRPr>
          </a:p>
        </p:txBody>
      </p:sp>
      <p:sp>
        <p:nvSpPr>
          <p:cNvPr id="25604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003800" y="2205038"/>
            <a:ext cx="3538538" cy="424815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smtClean="0">
                <a:latin typeface="Arial" charset="0"/>
              </a:rPr>
              <a:t>Финты с мячом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latin typeface="Arial" charset="0"/>
              </a:rPr>
              <a:t> выполняются</a:t>
            </a:r>
          </a:p>
          <a:p>
            <a:pPr>
              <a:buFont typeface="Wingdings" pitchFamily="2" charset="2"/>
              <a:buNone/>
            </a:pPr>
            <a:endParaRPr lang="ru-RU" b="1" smtClean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передачу</a:t>
            </a:r>
          </a:p>
          <a:p>
            <a:pP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бросок</a:t>
            </a:r>
          </a:p>
          <a:p>
            <a:pP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ведение</a:t>
            </a:r>
          </a:p>
          <a:p>
            <a:pPr>
              <a:buFont typeface="Wingdings" pitchFamily="2" charset="2"/>
              <a:buChar char="§"/>
            </a:pPr>
            <a:r>
              <a:rPr lang="ru-RU" b="1" i="1" smtClean="0">
                <a:latin typeface="Bookman Old Style" pitchFamily="18" charset="0"/>
              </a:rPr>
              <a:t>на поворот</a:t>
            </a:r>
            <a:endParaRPr lang="ru-RU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smtClean="0">
                <a:latin typeface="Georgia" pitchFamily="18" charset="0"/>
              </a:rPr>
              <a:t>Владение мячом</a:t>
            </a:r>
          </a:p>
        </p:txBody>
      </p:sp>
      <p:pic>
        <p:nvPicPr>
          <p:cNvPr id="747536" name="Picture 16" descr="фото (баск) 15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9750" y="274638"/>
            <a:ext cx="8147050" cy="1641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800" i="1" smtClean="0">
                <a:solidFill>
                  <a:srgbClr val="00FFFF"/>
                </a:solidFill>
                <a:latin typeface="Arial" charset="0"/>
              </a:rPr>
              <a:t>Ловля – </a:t>
            </a:r>
            <a:br>
              <a:rPr lang="ru-RU" sz="4800" i="1" smtClean="0">
                <a:solidFill>
                  <a:srgbClr val="00FFFF"/>
                </a:solidFill>
                <a:latin typeface="Arial" charset="0"/>
              </a:rPr>
            </a:br>
            <a:r>
              <a:rPr lang="ru-RU" sz="3200" i="1" smtClean="0">
                <a:solidFill>
                  <a:srgbClr val="00FFFF"/>
                </a:solidFill>
                <a:latin typeface="Bookman Old Style" pitchFamily="18" charset="0"/>
              </a:rPr>
              <a:t>это прием , с помощью которого баскетболист овладевает мячом</a:t>
            </a:r>
            <a:endParaRPr lang="ru-RU" sz="3600" i="1" smtClean="0">
              <a:latin typeface="Georgia" pitchFamily="18" charset="0"/>
            </a:endParaRPr>
          </a:p>
        </p:txBody>
      </p:sp>
      <p:sp>
        <p:nvSpPr>
          <p:cNvPr id="668678" name="Rectangle 6"/>
          <p:cNvSpPr>
            <a:spLocks noGrp="1" noChangeArrowheads="1"/>
          </p:cNvSpPr>
          <p:nvPr>
            <p:ph idx="1"/>
          </p:nvPr>
        </p:nvSpPr>
        <p:spPr>
          <a:xfrm>
            <a:off x="539750" y="2205038"/>
            <a:ext cx="8229600" cy="4319587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двумя руками на уровне груди 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двумя руками ниже пояса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двумя руками над головой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мяча двумя руками с полуотскока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мяча одной рукой на  уровне груди с поддержкой</a:t>
            </a:r>
          </a:p>
          <a:p>
            <a:pPr marL="533400" indent="-533400">
              <a:lnSpc>
                <a:spcPct val="9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b="1" smtClean="0"/>
              <a:t>Ловля мяча одной рукой на  уровне груди без поддержки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6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6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677" grpId="0" autoUpdateAnimBg="0"/>
      <p:bldP spid="668678" grpId="0" build="p" autoUpdateAnimBg="0" advAuto="2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574" name="Picture 6" descr="фото №1 014"/>
          <p:cNvPicPr>
            <a:picLocks noChangeAspect="1" noChangeArrowheads="1"/>
          </p:cNvPicPr>
          <p:nvPr/>
        </p:nvPicPr>
        <p:blipFill>
          <a:blip r:embed="rId2" cstate="print"/>
          <a:srcRect t="23901" r="-1306" b="3929"/>
          <a:stretch>
            <a:fillRect/>
          </a:stretch>
        </p:blipFill>
        <p:spPr bwMode="auto">
          <a:xfrm>
            <a:off x="0" y="0"/>
            <a:ext cx="9467850" cy="70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575" name="Rectangle 7"/>
          <p:cNvSpPr>
            <a:spLocks noChangeArrowheads="1"/>
          </p:cNvSpPr>
          <p:nvPr/>
        </p:nvSpPr>
        <p:spPr bwMode="auto">
          <a:xfrm>
            <a:off x="222250" y="652463"/>
            <a:ext cx="8702675" cy="1263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i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Соблюдайте основные правила</a:t>
            </a: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i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при ловле мяча:</a:t>
            </a:r>
          </a:p>
        </p:txBody>
      </p:sp>
      <p:sp>
        <p:nvSpPr>
          <p:cNvPr id="749577" name="Rectangle 9"/>
          <p:cNvSpPr>
            <a:spLocks noChangeArrowheads="1"/>
          </p:cNvSpPr>
          <p:nvPr/>
        </p:nvSpPr>
        <p:spPr bwMode="auto">
          <a:xfrm>
            <a:off x="971550" y="2046288"/>
            <a:ext cx="7345363" cy="4478337"/>
          </a:xfrm>
          <a:prstGeom prst="rect">
            <a:avLst/>
          </a:prstGeom>
          <a:solidFill>
            <a:srgbClr val="99CCFF">
              <a:alpha val="3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Следите за мячом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Ловите мяч пальцами, а не ладонями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Амортизируйте мяч руками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Наблюдайте за вращением мяча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Двигайтесь навстречу мячу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Принимайте мяч на уровне груди, держа локти в сторону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</a:rPr>
              <a:t>Охраняйте путь передачи мяча ногами и туловищем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4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9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9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9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9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49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9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49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5" grpId="0" autoUpdateAnimBg="0"/>
      <p:bldP spid="749577" grpId="0" build="p" autoUpdateAnimBg="0" advAuto="2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>
                <a:solidFill>
                  <a:srgbClr val="FF6600"/>
                </a:solidFill>
                <a:latin typeface="Arial" charset="0"/>
              </a:rPr>
              <a:t>Передача мяча</a:t>
            </a:r>
          </a:p>
        </p:txBody>
      </p:sp>
      <p:sp>
        <p:nvSpPr>
          <p:cNvPr id="676877" name="Rectangle 13"/>
          <p:cNvSpPr>
            <a:spLocks noChangeArrowheads="1"/>
          </p:cNvSpPr>
          <p:nvPr/>
        </p:nvSpPr>
        <p:spPr bwMode="auto">
          <a:xfrm>
            <a:off x="468313" y="1341438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100000"/>
              </a:lnSpc>
              <a:buFont typeface="Wingdings" pitchFamily="2" charset="2"/>
              <a:buChar char="n"/>
              <a:defRPr/>
            </a:pPr>
            <a:endParaRPr lang="ru-RU" sz="3200" b="0" i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76880" name="Rectangle 16"/>
          <p:cNvSpPr>
            <a:spLocks noChangeArrowheads="1"/>
          </p:cNvSpPr>
          <p:nvPr/>
        </p:nvSpPr>
        <p:spPr bwMode="auto">
          <a:xfrm>
            <a:off x="684213" y="5157788"/>
            <a:ext cx="81359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defRPr/>
            </a:pPr>
            <a:endParaRPr lang="ru-RU" sz="28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76897" name="Rectangle 33"/>
          <p:cNvSpPr>
            <a:spLocks noChangeArrowheads="1"/>
          </p:cNvSpPr>
          <p:nvPr/>
        </p:nvSpPr>
        <p:spPr bwMode="auto">
          <a:xfrm>
            <a:off x="250825" y="4941888"/>
            <a:ext cx="86423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Это  основа  успеха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всех  комбинаций</a:t>
            </a:r>
          </a:p>
        </p:txBody>
      </p:sp>
      <p:pic>
        <p:nvPicPr>
          <p:cNvPr id="676899" name="Picture 35" descr="фото (баск) 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196975"/>
            <a:ext cx="576580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3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7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9" grpId="0" autoUpdateAnimBg="0"/>
      <p:bldP spid="67689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47663"/>
            <a:ext cx="8229600" cy="777875"/>
          </a:xfrm>
        </p:spPr>
        <p:txBody>
          <a:bodyPr/>
          <a:lstStyle/>
          <a:p>
            <a:r>
              <a:rPr lang="ru-RU" i="1" smtClean="0">
                <a:solidFill>
                  <a:srgbClr val="00FFFF"/>
                </a:solidFill>
                <a:latin typeface="Georgia" pitchFamily="18" charset="0"/>
              </a:rPr>
              <a:t>Способы передачи мяча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4838" y="1239838"/>
            <a:ext cx="4038600" cy="499745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Двумя руками от 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None/>
            </a:pPr>
            <a:r>
              <a:rPr lang="ru-RU" smtClean="0">
                <a:latin typeface="Georgia" pitchFamily="18" charset="0"/>
              </a:rPr>
              <a:t>    груди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Двумя руками с отскоком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Двумя руками снизу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Двумя руками над головой</a:t>
            </a:r>
          </a:p>
          <a:p>
            <a:pPr>
              <a:lnSpc>
                <a:spcPct val="80000"/>
              </a:lnSpc>
              <a:buClr>
                <a:srgbClr val="00FFFF"/>
              </a:buClr>
              <a:buFont typeface="Wingdings" pitchFamily="2" charset="2"/>
              <a:buChar char="q"/>
            </a:pPr>
            <a:r>
              <a:rPr lang="ru-RU" smtClean="0">
                <a:latin typeface="Georgia" pitchFamily="18" charset="0"/>
              </a:rPr>
              <a:t>Бейсбольная (длинная) передача</a:t>
            </a:r>
          </a:p>
        </p:txBody>
      </p:sp>
      <p:pic>
        <p:nvPicPr>
          <p:cNvPr id="68506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341438"/>
            <a:ext cx="4044950" cy="485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8" grpId="0" autoUpdateAnimBg="0"/>
      <p:bldP spid="685059" grpId="0" build="p" autoUpdateAnimBg="0" advAuto="2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История создания баскетбола</a:t>
            </a:r>
            <a:endParaRPr lang="ru-RU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75000"/>
                <a:alpha val="87000"/>
              </a:schemeClr>
            </a:solidFill>
          </a:ln>
        </p:spPr>
        <p:txBody>
          <a:bodyPr rtlCol="0">
            <a:normAutofit fontScale="85000" lnSpcReduction="10000"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    Доктор </a:t>
            </a:r>
            <a:r>
              <a:rPr lang="ru-RU" dirty="0">
                <a:latin typeface="Book Antiqua" pitchFamily="18" charset="0"/>
              </a:rPr>
              <a:t>Джеймс Найсмит известен во всем мире, как изобретатель баскетбола.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Первая игра была сыграна футбольным мячом,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а вместо колец, к перилам балкона, по обе стороны спортивного зала, Найсмит прикрепил две простые корзины, и в довершение всего, вывесил на </a:t>
            </a:r>
            <a:br>
              <a:rPr lang="ru-RU" dirty="0">
                <a:latin typeface="Book Antiqua" pitchFamily="18" charset="0"/>
              </a:rPr>
            </a:br>
            <a:r>
              <a:rPr lang="ru-RU" dirty="0">
                <a:latin typeface="Book Antiqua" pitchFamily="18" charset="0"/>
              </a:rPr>
              <a:t>доске объявлений список тринадцати правил, которые должны были управлять этой новой игрой…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    С </a:t>
            </a:r>
            <a:r>
              <a:rPr lang="ru-RU" dirty="0">
                <a:latin typeface="Book Antiqua" pitchFamily="18" charset="0"/>
              </a:rPr>
              <a:t>течением времени баскетбол изменялся…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latin typeface="Book Antiqua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FFFF66"/>
                </a:solidFill>
                <a:latin typeface="Georgia" pitchFamily="18" charset="0"/>
              </a:rPr>
              <a:t>Способы передачи мяча</a:t>
            </a:r>
          </a:p>
        </p:txBody>
      </p:sp>
      <p:pic>
        <p:nvPicPr>
          <p:cNvPr id="751625" name="Picture 9" descr="фото (баск) 0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085" r="30539"/>
          <a:stretch>
            <a:fillRect/>
          </a:stretch>
        </p:blipFill>
        <p:spPr>
          <a:xfrm>
            <a:off x="684213" y="1412875"/>
            <a:ext cx="3816350" cy="4894263"/>
          </a:xfrm>
          <a:noFill/>
        </p:spPr>
      </p:pic>
      <p:sp>
        <p:nvSpPr>
          <p:cNvPr id="7516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за спиной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при ведении мяча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ударом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крюком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в прыжке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Передача по полу</a:t>
            </a:r>
          </a:p>
          <a:p>
            <a:pPr>
              <a:buClr>
                <a:srgbClr val="FFFF66"/>
              </a:buClr>
              <a:buFont typeface="Wingdings" pitchFamily="2" charset="2"/>
              <a:buChar char="q"/>
            </a:pPr>
            <a:r>
              <a:rPr lang="ru-RU" sz="2800" smtClean="0">
                <a:latin typeface="Georgia" pitchFamily="18" charset="0"/>
              </a:rPr>
              <a:t>Одной рукой снизу</a:t>
            </a:r>
          </a:p>
          <a:p>
            <a:pPr>
              <a:buClr>
                <a:srgbClr val="00FFFF"/>
              </a:buClr>
              <a:buFont typeface="Wingdings" pitchFamily="2" charset="2"/>
              <a:buChar char="q"/>
            </a:pPr>
            <a:endParaRPr lang="ru-RU" sz="2400" smtClean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75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5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75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75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5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0"/>
                            </p:stCondLst>
                            <p:childTnLst>
                              <p:par>
                                <p:cTn id="34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75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3" presetClass="entr" presetSubtype="5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5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0" grpId="0" autoUpdateAnimBg="0"/>
      <p:bldP spid="751622" grpId="0" build="p" autoUpdateAnimBg="0" advAuto="2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9113" y="44450"/>
            <a:ext cx="8229600" cy="1143000"/>
          </a:xfrm>
        </p:spPr>
        <p:txBody>
          <a:bodyPr/>
          <a:lstStyle/>
          <a:p>
            <a:r>
              <a:rPr lang="ru-RU" sz="3600" i="1" smtClean="0">
                <a:solidFill>
                  <a:srgbClr val="00FFFF"/>
                </a:solidFill>
                <a:latin typeface="Arial" charset="0"/>
              </a:rPr>
              <a:t>Ведение мяча</a:t>
            </a:r>
          </a:p>
        </p:txBody>
      </p:sp>
      <p:pic>
        <p:nvPicPr>
          <p:cNvPr id="755717" name="Picture 5" descr="фото (баск) 08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052513"/>
            <a:ext cx="3741738" cy="5472112"/>
          </a:xfrm>
          <a:noFill/>
        </p:spPr>
      </p:pic>
      <p:sp>
        <p:nvSpPr>
          <p:cNvPr id="755720" name="Rectangle 8"/>
          <p:cNvSpPr>
            <a:spLocks noChangeArrowheads="1"/>
          </p:cNvSpPr>
          <p:nvPr/>
        </p:nvSpPr>
        <p:spPr bwMode="auto">
          <a:xfrm>
            <a:off x="4572000" y="981075"/>
            <a:ext cx="4176713" cy="496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ведение мяча на</a:t>
            </a:r>
          </a:p>
          <a:p>
            <a:pPr marL="342900" indent="-342900" algn="l"/>
            <a:r>
              <a:rPr lang="ru-RU" sz="2800">
                <a:latin typeface="Bookman Old Style" pitchFamily="18" charset="0"/>
              </a:rPr>
              <a:t>   месте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по прямой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 изменением направления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со сменой рук</a:t>
            </a:r>
          </a:p>
          <a:p>
            <a:pPr marL="342900" indent="-342900" algn="l">
              <a:buClr>
                <a:srgbClr val="66FFFF"/>
              </a:buClr>
              <a:buFont typeface="Wingdings" pitchFamily="2" charset="2"/>
              <a:buChar char="q"/>
            </a:pPr>
            <a:r>
              <a:rPr lang="ru-RU" sz="2800">
                <a:latin typeface="Bookman Old Style" pitchFamily="18" charset="0"/>
              </a:rPr>
              <a:t>с изменением высоты отскока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5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5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5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 autoUpdateAnimBg="0"/>
      <p:bldP spid="75572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41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i="1" smtClean="0">
                <a:solidFill>
                  <a:srgbClr val="66FFFF"/>
                </a:solidFill>
                <a:latin typeface="Arial" charset="0"/>
              </a:rPr>
              <a:t>Техническая</a:t>
            </a:r>
            <a:r>
              <a:rPr lang="ru-RU" sz="4000" smtClean="0">
                <a:solidFill>
                  <a:srgbClr val="66FFFF"/>
                </a:solidFill>
              </a:rPr>
              <a:t> </a:t>
            </a:r>
            <a:r>
              <a:rPr lang="ru-RU" sz="4000" i="1" smtClean="0">
                <a:solidFill>
                  <a:srgbClr val="66FFFF"/>
                </a:solidFill>
                <a:latin typeface="Arial" charset="0"/>
              </a:rPr>
              <a:t>подготовка защитника</a:t>
            </a:r>
          </a:p>
        </p:txBody>
      </p:sp>
      <p:graphicFrame>
        <p:nvGraphicFramePr>
          <p:cNvPr id="2050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460375" y="1600200"/>
          <a:ext cx="4032250" cy="4525963"/>
        </p:xfrm>
        <a:graphic>
          <a:graphicData uri="http://schemas.openxmlformats.org/presentationml/2006/ole">
            <p:oleObj spid="_x0000_s2050" name="Диаграмма" r:id="rId3" imgW="4038555" imgH="4533979" progId="MSGraph.Chart.8">
              <p:embed followColorScheme="full"/>
            </p:oleObj>
          </a:graphicData>
        </a:graphic>
      </p:graphicFrame>
      <p:graphicFrame>
        <p:nvGraphicFramePr>
          <p:cNvPr id="2051" name="Object 22"/>
          <p:cNvGraphicFramePr>
            <a:graphicFrameLocks noChangeAspect="1"/>
          </p:cNvGraphicFramePr>
          <p:nvPr>
            <p:ph sz="half" idx="2"/>
          </p:nvPr>
        </p:nvGraphicFramePr>
        <p:xfrm>
          <a:off x="4643438" y="1628775"/>
          <a:ext cx="4032250" cy="4525963"/>
        </p:xfrm>
        <a:graphic>
          <a:graphicData uri="http://schemas.openxmlformats.org/presentationml/2006/ole">
            <p:oleObj spid="_x0000_s2051" name="Диаграмма" r:id="rId4" imgW="4038555" imgH="4533979" progId="MSGraph.Chart.8">
              <p:embed followColorScheme="full"/>
            </p:oleObj>
          </a:graphicData>
        </a:graphic>
      </p:graphicFrame>
      <p:sp>
        <p:nvSpPr>
          <p:cNvPr id="474124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56213" y="1557338"/>
            <a:ext cx="3887787" cy="48244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Стойка игрока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Повороты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Остановки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Финты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Передвижение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Перехваты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Выбивания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Вырывание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r>
              <a:rPr lang="ru-RU" sz="2800" b="1" smtClean="0">
                <a:latin typeface="Bookman Old Style" pitchFamily="18" charset="0"/>
              </a:rPr>
              <a:t>Овладение отскоком мяча</a:t>
            </a:r>
          </a:p>
          <a:p>
            <a:pPr fontAlgn="auto">
              <a:spcAft>
                <a:spcPts val="0"/>
              </a:spcAft>
              <a:buClr>
                <a:srgbClr val="00FFFF"/>
              </a:buClr>
              <a:buFont typeface="Wingdings" pitchFamily="2" charset="2"/>
              <a:buChar char="ü"/>
              <a:defRPr/>
            </a:pPr>
            <a:endParaRPr lang="ru-RU" sz="2800" b="1" smtClean="0">
              <a:latin typeface="Bookman Old Style" pitchFamily="18" charset="0"/>
            </a:endParaRPr>
          </a:p>
        </p:txBody>
      </p:sp>
      <p:pic>
        <p:nvPicPr>
          <p:cNvPr id="474142" name="Picture 30" descr="фото (баск) 0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628775"/>
            <a:ext cx="3573462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"/>
                                        <p:tgtEl>
                                          <p:spTgt spid="47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4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9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4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4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4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9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4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4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9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74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4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4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9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74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4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4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41" grpId="0" autoUpdateAnimBg="0"/>
      <p:bldP spid="474124" grpId="0" build="p" autoUpdateAnimBg="0" advAuto="2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53403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mtClean="0">
                <a:latin typeface="Book Antiqua" pitchFamily="18" charset="0"/>
              </a:rPr>
              <a:t>   </a:t>
            </a:r>
            <a:r>
              <a:rPr lang="ru-RU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Освоенные двигательные действия игры в баскетбол и сопряженные с ним физические упражнения являются эффективными средствами укрепления здоровья и рекреации и могут использоваться человеком на протяжении всей его жизни в самостоятельных формах занятий физической культурой. </a:t>
            </a:r>
            <a:br>
              <a:rPr lang="ru-RU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</a:br>
            <a:endParaRPr lang="ru-RU" smtClean="0">
              <a:solidFill>
                <a:schemeClr val="tx2">
                  <a:lumMod val="1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3795" name="Picture 2" descr="baske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5643563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User\Рабочий стол\ИРИНА КОСМОС\баскетбол\act_jason_kid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3"/>
            <a:ext cx="2786063" cy="4378325"/>
          </a:xfrm>
          <a:noFill/>
        </p:spPr>
      </p:pic>
      <p:pic>
        <p:nvPicPr>
          <p:cNvPr id="34819" name="Picture 3" descr="C:\Documents and Settings\User\Рабочий стол\ИРИНА КОСМОС\баскетбол\act_richard_jeffer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85750"/>
            <a:ext cx="2000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:\Documents and Settings\User\Рабочий стол\ИРИНА КОСМОС\баскетбол\emanueldavidginobili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6936">
            <a:off x="2714625" y="1285875"/>
            <a:ext cx="471487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C:\Documents and Settings\User\Рабочий стол\ИРИНА КОСМОС\баскетбол\th_375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08550"/>
            <a:ext cx="26431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928688"/>
            <a:ext cx="8229600" cy="4214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КОНЕЦ…</a:t>
            </a:r>
            <a:endParaRPr lang="ru-RU" sz="7200" b="1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   </a:t>
            </a:r>
            <a:r>
              <a:rPr lang="ru-RU" smtClean="0">
                <a:latin typeface="Book Antiqua" pitchFamily="18" charset="0"/>
              </a:rPr>
              <a:t>Впервые на Олимпийских играх баскетбол был представлен в Берлине в 1936 году.</a:t>
            </a:r>
          </a:p>
          <a:p>
            <a:pPr algn="just">
              <a:buFont typeface="Arial" charset="0"/>
              <a:buNone/>
            </a:pPr>
            <a:r>
              <a:rPr lang="ru-RU" smtClean="0">
                <a:latin typeface="Book Antiqua" pitchFamily="18" charset="0"/>
              </a:rPr>
              <a:t>   Баскетбол, начиная с Джеймса Найсмита, прошел длинный путь.</a:t>
            </a:r>
            <a:br>
              <a:rPr lang="ru-RU" smtClean="0">
                <a:latin typeface="Book Antiqua" pitchFamily="18" charset="0"/>
              </a:rPr>
            </a:br>
            <a:r>
              <a:rPr lang="ru-RU" smtClean="0">
                <a:latin typeface="Book Antiqua" pitchFamily="18" charset="0"/>
              </a:rPr>
              <a:t>И сегодня является одним из наиболее популярных спортивных состязаний в мире, чего не было бы возможно без Доктора Джеймса Найсмита, основателя этой великолепной игры.</a:t>
            </a:r>
          </a:p>
          <a:p>
            <a:endParaRPr lang="ru-RU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i="1" smtClean="0">
                <a:solidFill>
                  <a:srgbClr val="00FFFF"/>
                </a:solidFill>
                <a:latin typeface="Arial" charset="0"/>
              </a:rPr>
              <a:t>Правила игры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>
              <a:buFont typeface="Wingdings" pitchFamily="2" charset="2"/>
              <a:buNone/>
            </a:pPr>
            <a:r>
              <a:rPr lang="ru-RU" smtClean="0"/>
              <a:t>                                </a:t>
            </a:r>
            <a:endParaRPr lang="ru-RU" b="1" smtClean="0"/>
          </a:p>
        </p:txBody>
      </p:sp>
      <p:sp>
        <p:nvSpPr>
          <p:cNvPr id="691233" name="Rectangle 33"/>
          <p:cNvSpPr>
            <a:spLocks noChangeArrowheads="1"/>
          </p:cNvSpPr>
          <p:nvPr/>
        </p:nvSpPr>
        <p:spPr bwMode="auto">
          <a:xfrm>
            <a:off x="971550" y="1700213"/>
            <a:ext cx="1584325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tx1"/>
                </a:solidFill>
                <a:latin typeface="Bookman Old Style" pitchFamily="18" charset="0"/>
              </a:rPr>
              <a:t>1 тайм</a:t>
            </a:r>
          </a:p>
        </p:txBody>
      </p:sp>
      <p:sp>
        <p:nvSpPr>
          <p:cNvPr id="691235" name="Rectangle 35"/>
          <p:cNvSpPr>
            <a:spLocks noChangeArrowheads="1"/>
          </p:cNvSpPr>
          <p:nvPr/>
        </p:nvSpPr>
        <p:spPr bwMode="auto">
          <a:xfrm>
            <a:off x="6443663" y="1700213"/>
            <a:ext cx="1657350" cy="7207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>
                <a:solidFill>
                  <a:schemeClr val="tx1"/>
                </a:solidFill>
                <a:latin typeface="Bookman Old Style" pitchFamily="18" charset="0"/>
              </a:rPr>
              <a:t>2 тайм</a:t>
            </a:r>
          </a:p>
        </p:txBody>
      </p:sp>
      <p:sp>
        <p:nvSpPr>
          <p:cNvPr id="691237" name="Rectangle 37"/>
          <p:cNvSpPr>
            <a:spLocks noChangeArrowheads="1"/>
          </p:cNvSpPr>
          <p:nvPr/>
        </p:nvSpPr>
        <p:spPr bwMode="auto">
          <a:xfrm>
            <a:off x="323850" y="3933825"/>
            <a:ext cx="1296988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>
                <a:solidFill>
                  <a:schemeClr val="tx1"/>
                </a:solidFill>
                <a:latin typeface="Bookman Old Style" pitchFamily="18" charset="0"/>
              </a:rPr>
              <a:t>1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2" name="Rectangle 42"/>
          <p:cNvSpPr>
            <a:spLocks noChangeArrowheads="1"/>
          </p:cNvSpPr>
          <p:nvPr/>
        </p:nvSpPr>
        <p:spPr bwMode="auto">
          <a:xfrm>
            <a:off x="2916238" y="3933825"/>
            <a:ext cx="1366837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>
                <a:solidFill>
                  <a:schemeClr val="tx1"/>
                </a:solidFill>
                <a:latin typeface="Bookman Old Style" pitchFamily="18" charset="0"/>
              </a:rPr>
              <a:t>2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3" name="Rectangle 43"/>
          <p:cNvSpPr>
            <a:spLocks noChangeArrowheads="1"/>
          </p:cNvSpPr>
          <p:nvPr/>
        </p:nvSpPr>
        <p:spPr bwMode="auto">
          <a:xfrm>
            <a:off x="4787900" y="3933825"/>
            <a:ext cx="1368425" cy="790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>
                <a:solidFill>
                  <a:schemeClr val="tx1"/>
                </a:solidFill>
                <a:latin typeface="Bookman Old Style" pitchFamily="18" charset="0"/>
              </a:rPr>
              <a:t>3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44" name="Rectangle 44"/>
          <p:cNvSpPr>
            <a:spLocks noChangeArrowheads="1"/>
          </p:cNvSpPr>
          <p:nvPr/>
        </p:nvSpPr>
        <p:spPr bwMode="auto">
          <a:xfrm>
            <a:off x="7524750" y="3933825"/>
            <a:ext cx="1368425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 i="0">
                <a:solidFill>
                  <a:schemeClr val="tx1"/>
                </a:solidFill>
                <a:latin typeface="Bookman Old Style" pitchFamily="18" charset="0"/>
              </a:rPr>
              <a:t>4 четверть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600">
                <a:solidFill>
                  <a:schemeClr val="tx1"/>
                </a:solidFill>
                <a:latin typeface="Bookman Old Style" pitchFamily="18" charset="0"/>
              </a:rPr>
              <a:t>10 минут</a:t>
            </a:r>
          </a:p>
        </p:txBody>
      </p:sp>
      <p:sp>
        <p:nvSpPr>
          <p:cNvPr id="691260" name="Oval 60"/>
          <p:cNvSpPr>
            <a:spLocks noChangeArrowheads="1"/>
          </p:cNvSpPr>
          <p:nvPr/>
        </p:nvSpPr>
        <p:spPr bwMode="auto">
          <a:xfrm>
            <a:off x="1692275" y="4005263"/>
            <a:ext cx="1150938" cy="576262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Bookman Old Style" pitchFamily="18" charset="0"/>
              </a:rPr>
              <a:t>2 мин</a:t>
            </a:r>
          </a:p>
        </p:txBody>
      </p:sp>
      <p:sp>
        <p:nvSpPr>
          <p:cNvPr id="691261" name="Oval 61"/>
          <p:cNvSpPr>
            <a:spLocks noChangeArrowheads="1"/>
          </p:cNvSpPr>
          <p:nvPr/>
        </p:nvSpPr>
        <p:spPr bwMode="auto">
          <a:xfrm>
            <a:off x="6300788" y="4076700"/>
            <a:ext cx="1077912" cy="504825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Bookman Old Style" pitchFamily="18" charset="0"/>
              </a:rPr>
              <a:t>2 мин</a:t>
            </a:r>
          </a:p>
        </p:txBody>
      </p:sp>
      <p:sp>
        <p:nvSpPr>
          <p:cNvPr id="691263" name="Oval 63"/>
          <p:cNvSpPr>
            <a:spLocks noChangeArrowheads="1"/>
          </p:cNvSpPr>
          <p:nvPr/>
        </p:nvSpPr>
        <p:spPr bwMode="auto">
          <a:xfrm>
            <a:off x="3419475" y="1773238"/>
            <a:ext cx="2303463" cy="6477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Bookman Old Style" pitchFamily="18" charset="0"/>
              </a:rPr>
              <a:t>Перерыв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800">
                <a:solidFill>
                  <a:schemeClr val="tx1"/>
                </a:solidFill>
                <a:latin typeface="Bookman Old Style" pitchFamily="18" charset="0"/>
              </a:rPr>
              <a:t> 10 минут</a:t>
            </a:r>
          </a:p>
        </p:txBody>
      </p:sp>
      <p:sp>
        <p:nvSpPr>
          <p:cNvPr id="691268" name="Oval 68"/>
          <p:cNvSpPr>
            <a:spLocks noChangeArrowheads="1"/>
          </p:cNvSpPr>
          <p:nvPr/>
        </p:nvSpPr>
        <p:spPr bwMode="auto">
          <a:xfrm>
            <a:off x="323850" y="5373688"/>
            <a:ext cx="8570913" cy="790575"/>
          </a:xfrm>
          <a:prstGeom prst="ellipse">
            <a:avLst/>
          </a:prstGeom>
          <a:solidFill>
            <a:srgbClr val="7291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800">
                <a:solidFill>
                  <a:schemeClr val="tx1"/>
                </a:solidFill>
                <a:latin typeface="Bookman Old Style" pitchFamily="18" charset="0"/>
              </a:rPr>
              <a:t>Длительность овертайма </a:t>
            </a:r>
            <a:r>
              <a:rPr lang="ru-RU" sz="2800" i="0">
                <a:solidFill>
                  <a:schemeClr val="tx1"/>
                </a:solidFill>
                <a:latin typeface="Bookman Old Style" pitchFamily="18" charset="0"/>
              </a:rPr>
              <a:t>5 минут</a:t>
            </a:r>
            <a:r>
              <a:rPr lang="ru-RU" sz="2800">
                <a:solidFill>
                  <a:schemeClr val="tx1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6398" name="AutoShape 120"/>
          <p:cNvSpPr>
            <a:spLocks noChangeArrowheads="1"/>
          </p:cNvSpPr>
          <p:nvPr/>
        </p:nvSpPr>
        <p:spPr bwMode="auto">
          <a:xfrm>
            <a:off x="395288" y="5229225"/>
            <a:ext cx="863600" cy="936625"/>
          </a:xfrm>
          <a:custGeom>
            <a:avLst/>
            <a:gdLst>
              <a:gd name="T0" fmla="*/ 616874 w 21600"/>
              <a:gd name="T1" fmla="*/ 0 h 21600"/>
              <a:gd name="T2" fmla="*/ 370109 w 21600"/>
              <a:gd name="T3" fmla="*/ 312208 h 21600"/>
              <a:gd name="T4" fmla="*/ 0 w 21600"/>
              <a:gd name="T5" fmla="*/ 780564 h 21600"/>
              <a:gd name="T6" fmla="*/ 370109 w 21600"/>
              <a:gd name="T7" fmla="*/ 936625 h 21600"/>
              <a:gd name="T8" fmla="*/ 740217 w 21600"/>
              <a:gd name="T9" fmla="*/ 650434 h 21600"/>
              <a:gd name="T10" fmla="*/ 863600 w 21600"/>
              <a:gd name="T11" fmla="*/ 312208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9" name="Line 122"/>
          <p:cNvSpPr>
            <a:spLocks noChangeShapeType="1"/>
          </p:cNvSpPr>
          <p:nvPr/>
        </p:nvSpPr>
        <p:spPr bwMode="auto">
          <a:xfrm flipH="1">
            <a:off x="971550" y="2420938"/>
            <a:ext cx="1008063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23"/>
          <p:cNvSpPr>
            <a:spLocks noChangeShapeType="1"/>
          </p:cNvSpPr>
          <p:nvPr/>
        </p:nvSpPr>
        <p:spPr bwMode="auto">
          <a:xfrm flipH="1">
            <a:off x="900113" y="2420938"/>
            <a:ext cx="935037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24"/>
          <p:cNvSpPr>
            <a:spLocks noChangeShapeType="1"/>
          </p:cNvSpPr>
          <p:nvPr/>
        </p:nvSpPr>
        <p:spPr bwMode="auto">
          <a:xfrm flipH="1">
            <a:off x="971550" y="2420938"/>
            <a:ext cx="936625" cy="15128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6" name="Line 126"/>
          <p:cNvSpPr>
            <a:spLocks noChangeShapeType="1"/>
          </p:cNvSpPr>
          <p:nvPr/>
        </p:nvSpPr>
        <p:spPr bwMode="auto">
          <a:xfrm flipH="1">
            <a:off x="971550" y="2420938"/>
            <a:ext cx="9366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7" name="Line 127"/>
          <p:cNvSpPr>
            <a:spLocks noChangeShapeType="1"/>
          </p:cNvSpPr>
          <p:nvPr/>
        </p:nvSpPr>
        <p:spPr bwMode="auto">
          <a:xfrm>
            <a:off x="1908175" y="2420938"/>
            <a:ext cx="172720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8" name="Line 128"/>
          <p:cNvSpPr>
            <a:spLocks noChangeShapeType="1"/>
          </p:cNvSpPr>
          <p:nvPr/>
        </p:nvSpPr>
        <p:spPr bwMode="auto">
          <a:xfrm flipH="1">
            <a:off x="5508625" y="2420938"/>
            <a:ext cx="18002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1329" name="Line 129"/>
          <p:cNvSpPr>
            <a:spLocks noChangeShapeType="1"/>
          </p:cNvSpPr>
          <p:nvPr/>
        </p:nvSpPr>
        <p:spPr bwMode="auto">
          <a:xfrm>
            <a:off x="7308850" y="2420938"/>
            <a:ext cx="935038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6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6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6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500"/>
                                        <p:tgtEl>
                                          <p:spTgt spid="6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69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1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6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91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1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600"/>
                            </p:stCondLst>
                            <p:childTnLst>
                              <p:par>
                                <p:cTn id="56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6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100"/>
                            </p:stCondLst>
                            <p:childTnLst>
                              <p:par>
                                <p:cTn id="60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2" dur="500"/>
                                        <p:tgtEl>
                                          <p:spTgt spid="69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6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1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1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9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2" grpId="0" autoUpdateAnimBg="0"/>
      <p:bldP spid="691233" grpId="0" animBg="1" autoUpdateAnimBg="0"/>
      <p:bldP spid="691235" grpId="0" animBg="1" autoUpdateAnimBg="0"/>
      <p:bldP spid="691237" grpId="0" animBg="1" autoUpdateAnimBg="0"/>
      <p:bldP spid="691242" grpId="0" animBg="1" autoUpdateAnimBg="0"/>
      <p:bldP spid="691243" grpId="0" animBg="1" autoUpdateAnimBg="0"/>
      <p:bldP spid="691244" grpId="0" animBg="1" autoUpdateAnimBg="0"/>
      <p:bldP spid="691260" grpId="0" animBg="1" autoUpdateAnimBg="0"/>
      <p:bldP spid="691261" grpId="0" animBg="1" autoUpdateAnimBg="0"/>
      <p:bldP spid="691263" grpId="0" animBg="1" autoUpdateAnimBg="0"/>
      <p:bldP spid="691268" grpId="0" animBg="1" autoUpdateAnimBg="0"/>
      <p:bldP spid="691326" grpId="0" animBg="1"/>
      <p:bldP spid="691327" grpId="0" animBg="1"/>
      <p:bldP spid="691328" grpId="0" animBg="1"/>
      <p:bldP spid="6913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Documents and Settings\User\Рабочий стол\ИРИНА КОСМОС\баскетбол\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8575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57188" y="2332038"/>
            <a:ext cx="8229600" cy="4525962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Игра проходит на прямоугольной площадке длиной 28 и шириной 15 м. Кольцо диаметром 45 см с натянутой на нем сеткой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(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без дна) крепится на высоте 3,05 м на щите, установленном на стойке параллельно лицевым линиям площадки.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endParaRPr lang="ru-RU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basketb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4000500"/>
            <a:ext cx="31956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85750" y="357188"/>
            <a:ext cx="8229600" cy="5626100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Масса мяча 567–650 грамм, окружность 749–780 мм (в играх мужских команд; в играх женских команд используются мячи меньших размеров, и еще меньше – в матчах по мини-баскетболу). Баскетбольные мячи бывают двух типов: предназначенные для игры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только в помещениях и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  универсальные, т.е.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 пригодные для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 использования и в </a:t>
            </a:r>
          </a:p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Book Antiqua" pitchFamily="18" charset="0"/>
              </a:rPr>
              <a:t>   помещениях, и на улице.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34" name="Rectangle 22"/>
          <p:cNvSpPr>
            <a:spLocks noGrp="1" noRot="1" noChangeArrowheads="1"/>
          </p:cNvSpPr>
          <p:nvPr>
            <p:ph type="title"/>
          </p:nvPr>
        </p:nvSpPr>
        <p:spPr>
          <a:xfrm>
            <a:off x="519113" y="260350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FFFF"/>
                </a:solidFill>
                <a:latin typeface="Arial" charset="0"/>
              </a:rPr>
              <a:t>Подготовка баскетболиста</a:t>
            </a:r>
          </a:p>
        </p:txBody>
      </p:sp>
      <p:pic>
        <p:nvPicPr>
          <p:cNvPr id="448543" name="Picture 31" descr="фото (баск) 0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341438"/>
            <a:ext cx="4108450" cy="5014912"/>
          </a:xfrm>
          <a:noFill/>
        </p:spPr>
      </p:pic>
      <p:sp>
        <p:nvSpPr>
          <p:cNvPr id="448536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771650"/>
            <a:ext cx="3240088" cy="489743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i="1" smtClean="0">
                <a:latin typeface="Arial" charset="0"/>
              </a:rPr>
              <a:t>Физическая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ru-RU" sz="2000" i="1" smtClean="0"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i="1" smtClean="0">
                <a:latin typeface="Arial" charset="0"/>
              </a:rPr>
              <a:t>Техническая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ru-RU" sz="2000" i="1" smtClean="0"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i="1" smtClean="0">
                <a:latin typeface="Arial" charset="0"/>
              </a:rPr>
              <a:t>Тактическая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endParaRPr lang="ru-RU" sz="2000" i="1" smtClean="0">
              <a:latin typeface="Arial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ru-RU" i="1" smtClean="0">
                <a:latin typeface="Arial" charset="0"/>
              </a:rPr>
              <a:t>Морально -    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</a:pPr>
            <a:r>
              <a:rPr lang="ru-RU" sz="3200" i="1" smtClean="0">
                <a:latin typeface="Arial" charset="0"/>
              </a:rPr>
              <a:t>       волевая</a:t>
            </a:r>
          </a:p>
          <a:p>
            <a:endParaRPr lang="ru-RU" i="1" smtClean="0">
              <a:latin typeface="Arial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8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8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8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48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48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34" grpId="0" autoUpdateAnimBg="0"/>
      <p:bldP spid="448536" grpId="0" build="p" autoUpdateAnimBg="0" advAuto="2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Documents and Settings\User\Рабочий стол\ИРИНА КОСМОС\баскетбол\49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2"/>
          <p:cNvSpPr>
            <a:spLocks noGrp="1"/>
          </p:cNvSpPr>
          <p:nvPr>
            <p:ph idx="1"/>
          </p:nvPr>
        </p:nvSpPr>
        <p:spPr>
          <a:xfrm>
            <a:off x="457200" y="642938"/>
            <a:ext cx="8229600" cy="5483225"/>
          </a:xfrm>
          <a:solidFill>
            <a:schemeClr val="accent1">
              <a:alpha val="33000"/>
            </a:schemeClr>
          </a:solidFill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Матч начинается в центре площадки. Судья подбрасывает мяч строго вверх между двумя игроками команд-соперниц. В тот момент, когда они касаются мяча (брать мяч в руки нельзя), начинается отсчет игрового времени. После каждого свистка судьи секундомер останавливается – и с возобновлением игры включается вновь. Игровое время фиксирует судья-секундометрист.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Мяч должен удерживаться одной или двумя руками. Нельзя использовать для удержания мяча предплечья и тело.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 любом случае не допускаются удары, захваты, удержание и толкание противника. Первое нарушение этого правила любым игроком, должно фиксироваться как фол (грязная игра); второй фол дисквалифицирует его, пока не будет забит следующий мяч и если имелось очевидное намерение травмировать игрока, на всю игру.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683</Words>
  <Application>Microsoft Office PowerPoint</Application>
  <PresentationFormat>Экран (4:3)</PresentationFormat>
  <Paragraphs>141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8" baseType="lpstr">
      <vt:lpstr>Georgia</vt:lpstr>
      <vt:lpstr>Wingdings</vt:lpstr>
      <vt:lpstr>Calibri</vt:lpstr>
      <vt:lpstr>Arial</vt:lpstr>
      <vt:lpstr>Verdana</vt:lpstr>
      <vt:lpstr>Wingdings 2</vt:lpstr>
      <vt:lpstr>Book Antiqua</vt:lpstr>
      <vt:lpstr>Bookman Old Style</vt:lpstr>
      <vt:lpstr>Garamond</vt:lpstr>
      <vt:lpstr>Bodoni MT Black</vt:lpstr>
      <vt:lpstr>Тема Office</vt:lpstr>
      <vt:lpstr>Аспект</vt:lpstr>
      <vt:lpstr>Диаграмма Microsoft Graph</vt:lpstr>
      <vt:lpstr>   Баскетбол </vt:lpstr>
      <vt:lpstr>История создания баскетбола</vt:lpstr>
      <vt:lpstr>Слайд 3</vt:lpstr>
      <vt:lpstr>Правила игры</vt:lpstr>
      <vt:lpstr>Слайд 5</vt:lpstr>
      <vt:lpstr>Слайд 6</vt:lpstr>
      <vt:lpstr>Подготовка баскетболиста</vt:lpstr>
      <vt:lpstr>Слайд 8</vt:lpstr>
      <vt:lpstr>Слайд 9</vt:lpstr>
      <vt:lpstr>Слайд 10</vt:lpstr>
      <vt:lpstr>Слайд 11</vt:lpstr>
      <vt:lpstr>Передвижение баскетболиста Важный фактор для достижения успеха – умение изменять скорость передвижения </vt:lpstr>
      <vt:lpstr>Пивотирование – прием, при котором, стоя на одной осевой ноге  и переступая другой, игрок меняет направление</vt:lpstr>
      <vt:lpstr>Финт – прием, с помощью которого игрок старается скрыть свои основные действия от противника</vt:lpstr>
      <vt:lpstr>Владение мячом</vt:lpstr>
      <vt:lpstr>Ловля –  это прием , с помощью которого баскетболист овладевает мячом</vt:lpstr>
      <vt:lpstr>Слайд 17</vt:lpstr>
      <vt:lpstr>Передача мяча</vt:lpstr>
      <vt:lpstr>Способы передачи мяча</vt:lpstr>
      <vt:lpstr>Способы передачи мяча</vt:lpstr>
      <vt:lpstr>Ведение мяча</vt:lpstr>
      <vt:lpstr>Техническая подготовка защитника</vt:lpstr>
      <vt:lpstr>Слайд 23</vt:lpstr>
      <vt:lpstr>Слайд 24</vt:lpstr>
      <vt:lpstr>КОНЕЦ…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cp:lastPrinted>1601-01-01T00:00:00Z</cp:lastPrinted>
  <dcterms:created xsi:type="dcterms:W3CDTF">2007-11-04T17:18:08Z</dcterms:created>
  <dcterms:modified xsi:type="dcterms:W3CDTF">2010-09-13T02:50:09Z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