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9" r:id="rId2"/>
    <p:sldId id="257" r:id="rId3"/>
    <p:sldId id="271" r:id="rId4"/>
    <p:sldId id="274" r:id="rId5"/>
    <p:sldId id="262" r:id="rId6"/>
    <p:sldId id="273" r:id="rId7"/>
    <p:sldId id="263" r:id="rId8"/>
    <p:sldId id="267" r:id="rId9"/>
    <p:sldId id="265" r:id="rId10"/>
    <p:sldId id="261" r:id="rId11"/>
    <p:sldId id="269" r:id="rId12"/>
    <p:sldId id="260" r:id="rId13"/>
    <p:sldId id="268" r:id="rId14"/>
    <p:sldId id="266" r:id="rId15"/>
    <p:sldId id="27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9853" autoAdjust="0"/>
  </p:normalViewPr>
  <p:slideViewPr>
    <p:cSldViewPr>
      <p:cViewPr varScale="1">
        <p:scale>
          <a:sx n="86" d="100"/>
          <a:sy n="86" d="100"/>
        </p:scale>
        <p:origin x="-6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8F7571-D037-4B86-8BF3-5AE5E6944FFF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A69078-DD6F-48DF-A63D-F239E09375D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97DE3-62F9-486E-AA7E-058C1050E8D2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DC870-A9FE-4705-A822-A872C4C0C6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97DE3-62F9-486E-AA7E-058C1050E8D2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DC870-A9FE-4705-A822-A872C4C0C6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97DE3-62F9-486E-AA7E-058C1050E8D2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DC870-A9FE-4705-A822-A872C4C0C6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97DE3-62F9-486E-AA7E-058C1050E8D2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DC870-A9FE-4705-A822-A872C4C0C6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97DE3-62F9-486E-AA7E-058C1050E8D2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DC870-A9FE-4705-A822-A872C4C0C6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97DE3-62F9-486E-AA7E-058C1050E8D2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DC870-A9FE-4705-A822-A872C4C0C6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97DE3-62F9-486E-AA7E-058C1050E8D2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DC870-A9FE-4705-A822-A872C4C0C6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97DE3-62F9-486E-AA7E-058C1050E8D2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DC870-A9FE-4705-A822-A872C4C0C6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97DE3-62F9-486E-AA7E-058C1050E8D2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DC870-A9FE-4705-A822-A872C4C0C6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97DE3-62F9-486E-AA7E-058C1050E8D2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DC870-A9FE-4705-A822-A872C4C0C6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97DE3-62F9-486E-AA7E-058C1050E8D2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DC870-A9FE-4705-A822-A872C4C0C6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497DE3-62F9-486E-AA7E-058C1050E8D2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1DC870-A9FE-4705-A822-A872C4C0C69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11960" y="188641"/>
            <a:ext cx="477613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kern="1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Человек должен верить,</a:t>
            </a:r>
          </a:p>
          <a:p>
            <a:r>
              <a:rPr lang="ru-RU" sz="2400" b="1" kern="1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что непостижимое постижимо, </a:t>
            </a:r>
          </a:p>
          <a:p>
            <a:r>
              <a:rPr lang="ru-RU" sz="2400" b="1" kern="1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иначе он не стал бы исследовать</a:t>
            </a:r>
          </a:p>
          <a:p>
            <a:pPr algn="r"/>
            <a:r>
              <a:rPr lang="ru-RU" sz="2400" b="1" kern="1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И. Гёте</a:t>
            </a:r>
          </a:p>
          <a:p>
            <a:endParaRPr lang="ru-RU" kern="10" dirty="0" smtClean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"/>
              <a:cs typeface="Arial"/>
            </a:endParaRPr>
          </a:p>
          <a:p>
            <a:endParaRPr lang="ru-RU" kern="10" dirty="0" smtClean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"/>
              <a:cs typeface="Arial"/>
            </a:endParaRPr>
          </a:p>
          <a:p>
            <a:endParaRPr lang="ru-RU" dirty="0"/>
          </a:p>
        </p:txBody>
      </p:sp>
      <p:pic>
        <p:nvPicPr>
          <p:cNvPr id="3" name="Picture 12" descr="getImageCA9FRWPJ"/>
          <p:cNvPicPr>
            <a:picLocks noChangeAspect="1" noChangeArrowheads="1"/>
          </p:cNvPicPr>
          <p:nvPr/>
        </p:nvPicPr>
        <p:blipFill>
          <a:blip r:embed="rId2" cstate="print"/>
          <a:srcRect b="14321"/>
          <a:stretch>
            <a:fillRect/>
          </a:stretch>
        </p:blipFill>
        <p:spPr>
          <a:xfrm>
            <a:off x="251520" y="1916832"/>
            <a:ext cx="8640960" cy="4680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04664"/>
            <a:ext cx="8640960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827584" y="5373216"/>
            <a:ext cx="784887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«Дедушка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Мазай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и зайцы» Н. А. Некрасов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47660"/>
          <a:stretch>
            <a:fillRect/>
          </a:stretch>
        </p:blipFill>
        <p:spPr bwMode="auto">
          <a:xfrm>
            <a:off x="611560" y="260648"/>
            <a:ext cx="8064896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915816" y="5949280"/>
            <a:ext cx="48433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«Умная галка» Л.Н. Толстой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0"/>
          <a:ext cx="9144000" cy="68933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9706"/>
                <a:gridCol w="2970166"/>
                <a:gridCol w="1944216"/>
                <a:gridCol w="1851118"/>
                <a:gridCol w="1928794"/>
              </a:tblGrid>
              <a:tr h="684048"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endParaRPr lang="ru-RU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endParaRPr lang="ru-RU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III</a:t>
                      </a:r>
                      <a:endParaRPr lang="ru-RU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62843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Формула силы Архимеда</a:t>
                      </a:r>
                      <a:endParaRPr lang="ru-RU" sz="24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F = mg</a:t>
                      </a:r>
                      <a:endParaRPr lang="ru-RU" sz="2400" dirty="0" smtClean="0">
                        <a:solidFill>
                          <a:srgbClr val="000000"/>
                        </a:solidFill>
                      </a:endParaRPr>
                    </a:p>
                    <a:p>
                      <a:endParaRPr lang="ru-RU" sz="24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F</a:t>
                      </a:r>
                      <a:r>
                        <a:rPr lang="en-US" sz="2400" b="1" baseline="-300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A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 = </a:t>
                      </a:r>
                      <a:r>
                        <a:rPr lang="ru-RU" sz="2400" b="1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ρ</a:t>
                      </a:r>
                      <a:r>
                        <a:rPr lang="ru-RU" sz="2400" b="1" baseline="-30000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ж</a:t>
                      </a:r>
                      <a:r>
                        <a:rPr lang="en-US" sz="2400" b="1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gV</a:t>
                      </a:r>
                      <a:r>
                        <a:rPr lang="en-US" sz="2400" b="1" baseline="-30000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T</a:t>
                      </a:r>
                      <a:endParaRPr lang="ru-RU" sz="2400" dirty="0" smtClean="0">
                        <a:solidFill>
                          <a:srgbClr val="000000"/>
                        </a:solidFill>
                      </a:endParaRPr>
                    </a:p>
                    <a:p>
                      <a:endParaRPr lang="ru-RU" sz="24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Р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 = </a:t>
                      </a:r>
                      <a:r>
                        <a:rPr lang="ru-RU" sz="2400" b="1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ρ</a:t>
                      </a:r>
                      <a:r>
                        <a:rPr lang="en-US" sz="2400" b="1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gh</a:t>
                      </a:r>
                      <a:endParaRPr lang="ru-RU" sz="240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</a:tr>
              <a:tr h="1173879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Сила Архимеда больше в жидкости …</a:t>
                      </a:r>
                      <a:endParaRPr lang="ru-RU" sz="24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 большей плотностью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 меньшей плотностью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 зависит от плотности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20593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Сила Архимеда больше действует на тело, у которого …</a:t>
                      </a:r>
                      <a:endParaRPr lang="ru-RU" sz="24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меньше объем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больше объем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 зависит от объема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12685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Тело тонет, если …</a:t>
                      </a:r>
                      <a:endParaRPr lang="ru-RU" sz="24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</a:t>
                      </a:r>
                      <a:r>
                        <a:rPr lang="ru-RU" sz="2400" b="1" baseline="-25000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lang="en-US" sz="2400" b="1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&gt; F</a:t>
                      </a:r>
                      <a:r>
                        <a:rPr lang="ru-RU" sz="2400" b="1" baseline="-25000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sz="2400" b="1" dirty="0" smtClean="0">
                        <a:solidFill>
                          <a:schemeClr val="accent4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24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</a:t>
                      </a:r>
                      <a:r>
                        <a:rPr lang="ru-RU" sz="2400" b="1" baseline="-25000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lang="en-US" sz="2400" b="1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b="1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=</a:t>
                      </a:r>
                      <a:r>
                        <a:rPr lang="en-US" sz="2400" b="1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F</a:t>
                      </a:r>
                      <a:r>
                        <a:rPr lang="ru-RU" sz="2400" b="1" baseline="-25000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sz="2400" b="1" dirty="0" smtClean="0">
                        <a:solidFill>
                          <a:schemeClr val="accent4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24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</a:t>
                      </a:r>
                      <a:r>
                        <a:rPr lang="ru-RU" sz="2400" b="1" baseline="-25000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lang="en-US" sz="2400" b="1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&lt; F</a:t>
                      </a:r>
                      <a:r>
                        <a:rPr lang="ru-RU" sz="2400" b="1" baseline="-25000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sz="2400" b="1" dirty="0" smtClean="0">
                        <a:solidFill>
                          <a:schemeClr val="accent4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24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12685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4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Сила Архимеда направлена …</a:t>
                      </a:r>
                      <a:endParaRPr lang="ru-RU" sz="24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вниз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вверх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 знаю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20593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4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Сила Архимеда равна …</a:t>
                      </a:r>
                      <a:endParaRPr lang="ru-RU" sz="24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весу вытесненной жидкости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весу тела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силе тяжести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0"/>
          <a:ext cx="9144000" cy="67384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9706"/>
                <a:gridCol w="3122162"/>
                <a:gridCol w="2008244"/>
                <a:gridCol w="1635094"/>
                <a:gridCol w="1928794"/>
              </a:tblGrid>
              <a:tr h="692696"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endParaRPr lang="ru-RU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endParaRPr lang="ru-RU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III</a:t>
                      </a:r>
                      <a:endParaRPr lang="ru-RU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75016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Формула силы Архимеда</a:t>
                      </a:r>
                      <a:endParaRPr lang="ru-RU" sz="24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F</a:t>
                      </a:r>
                      <a:r>
                        <a:rPr lang="en-US" sz="2400" b="1" baseline="-300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A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 = </a:t>
                      </a:r>
                      <a:r>
                        <a:rPr lang="ru-RU" sz="2400" b="1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ρ</a:t>
                      </a:r>
                      <a:r>
                        <a:rPr lang="ru-RU" sz="2400" b="1" baseline="-30000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ж</a:t>
                      </a:r>
                      <a:r>
                        <a:rPr lang="en-US" sz="2400" b="1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gV</a:t>
                      </a:r>
                      <a:r>
                        <a:rPr lang="en-US" sz="2400" b="1" baseline="-30000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T</a:t>
                      </a:r>
                      <a:endParaRPr lang="ru-RU" sz="2400" dirty="0" smtClean="0">
                        <a:solidFill>
                          <a:srgbClr val="000000"/>
                        </a:solidFill>
                      </a:endParaRPr>
                    </a:p>
                    <a:p>
                      <a:endParaRPr lang="ru-RU" sz="24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</a:tr>
              <a:tr h="975016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Сила Архимеда больше в жидкости …</a:t>
                      </a:r>
                      <a:endParaRPr lang="ru-RU" sz="24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 большей плотностью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221177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Сила Архимеда больше действует на тело, у которого …</a:t>
                      </a:r>
                      <a:endParaRPr lang="ru-RU" sz="24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больше объем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73207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Тело тонет, если …</a:t>
                      </a:r>
                      <a:endParaRPr lang="ru-RU" sz="24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</a:t>
                      </a:r>
                      <a:r>
                        <a:rPr lang="ru-RU" sz="2400" b="1" baseline="-25000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lang="en-US" sz="2400" b="1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&lt; F</a:t>
                      </a:r>
                      <a:r>
                        <a:rPr lang="ru-RU" sz="2400" b="1" baseline="-25000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sz="2400" b="1" dirty="0" smtClean="0">
                        <a:solidFill>
                          <a:schemeClr val="accent4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24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30367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4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Сила Архимеда направлена …</a:t>
                      </a:r>
                      <a:endParaRPr lang="ru-RU" sz="24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вверх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221177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4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Сила Архимеда равна …</a:t>
                      </a:r>
                      <a:endParaRPr lang="ru-RU" sz="24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весу вытесненной жидкости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85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639766"/>
            <a:ext cx="7920880" cy="595758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9513" y="404664"/>
            <a:ext cx="87849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/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188640"/>
            <a:ext cx="82809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Домашнее задание</a:t>
            </a:r>
          </a:p>
          <a:p>
            <a:pPr algn="just"/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параграф </a:t>
            </a:r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50, </a:t>
            </a:r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упражнение </a:t>
            </a:r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25, 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задание 16 (по желанию)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404664"/>
            <a:ext cx="8784976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1. Оцените собственную деятельность на уроке</a:t>
            </a:r>
          </a:p>
          <a:p>
            <a:pPr algn="ctr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2. Закончите предложения</a:t>
            </a:r>
          </a:p>
          <a:p>
            <a:pPr marL="514350" indent="-514350"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«Я сегодня на уроке понял,…»</a:t>
            </a:r>
          </a:p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«Мне было на уроке трудно…»</a:t>
            </a:r>
          </a:p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«Для меня осталось непонятным…»</a:t>
            </a:r>
          </a:p>
          <a:p>
            <a:pPr algn="just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3. Нарисуйте сосуд с водой и шарик на той глубине, которая соответствует глубине погружения в сегодняшний урок</a:t>
            </a:r>
          </a:p>
          <a:p>
            <a:pPr algn="just"/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35947" t="50417" r="30690" b="10633"/>
          <a:stretch>
            <a:fillRect/>
          </a:stretch>
        </p:blipFill>
        <p:spPr bwMode="auto">
          <a:xfrm>
            <a:off x="5724128" y="4437112"/>
            <a:ext cx="2592288" cy="2016224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 l="7186" t="15362" r="65771" b="41793"/>
          <a:stretch>
            <a:fillRect/>
          </a:stretch>
        </p:blipFill>
        <p:spPr bwMode="auto">
          <a:xfrm>
            <a:off x="6228184" y="908720"/>
            <a:ext cx="2376264" cy="2016224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 l="62407" t="15362" r="5381" b="43741"/>
          <a:stretch>
            <a:fillRect/>
          </a:stretch>
        </p:blipFill>
        <p:spPr bwMode="auto">
          <a:xfrm>
            <a:off x="1331640" y="4797152"/>
            <a:ext cx="2376264" cy="1944216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2"/>
          <a:ext cx="9144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07904"/>
                <a:gridCol w="1188132"/>
                <a:gridCol w="4247964"/>
              </a:tblGrid>
              <a:tr h="1143000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 вариант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 вариант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43000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 </a:t>
                      </a:r>
                      <a:r>
                        <a:rPr lang="ru-RU" sz="36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см</a:t>
                      </a:r>
                      <a:r>
                        <a:rPr lang="ru-RU" sz="3600" b="1" kern="1200" baseline="300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=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12 </a:t>
                      </a:r>
                      <a:r>
                        <a:rPr lang="ru-RU" sz="36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см</a:t>
                      </a:r>
                      <a:r>
                        <a:rPr lang="ru-RU" sz="3600" b="1" kern="1200" baseline="300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  <a:r>
                        <a:rPr lang="ru-RU" sz="36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=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43000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1,8 дм =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9 мм =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43000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67 л =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8,9 г/</a:t>
                      </a:r>
                      <a:r>
                        <a:rPr lang="ru-RU" sz="36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см</a:t>
                      </a:r>
                      <a:r>
                        <a:rPr lang="ru-RU" sz="3600" b="1" kern="1200" baseline="300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=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43000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0,54 г/</a:t>
                      </a:r>
                      <a:r>
                        <a:rPr lang="ru-RU" sz="36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см</a:t>
                      </a:r>
                      <a:r>
                        <a:rPr lang="ru-RU" sz="3600" b="1" kern="1200" baseline="300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=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6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340 л =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43000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35 г =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6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23 т</a:t>
                      </a:r>
                      <a:r>
                        <a:rPr lang="ru-RU" sz="36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=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-1"/>
          <a:ext cx="9144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7984"/>
                <a:gridCol w="216024"/>
                <a:gridCol w="4499992"/>
              </a:tblGrid>
              <a:tr h="1114808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 вариант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 вариант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14808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 </a:t>
                      </a:r>
                      <a:r>
                        <a:rPr lang="ru-RU" sz="36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см</a:t>
                      </a:r>
                      <a:r>
                        <a:rPr lang="ru-RU" sz="3600" b="1" kern="1200" baseline="300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= 0,0005 </a:t>
                      </a:r>
                      <a:r>
                        <a:rPr lang="ru-RU" sz="36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</a:t>
                      </a:r>
                      <a:r>
                        <a:rPr lang="ru-RU" sz="3600" b="1" kern="1200" baseline="300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12 </a:t>
                      </a:r>
                      <a:r>
                        <a:rPr lang="ru-RU" sz="36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см</a:t>
                      </a:r>
                      <a:r>
                        <a:rPr lang="ru-RU" sz="3600" b="1" kern="1200" baseline="300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  <a:r>
                        <a:rPr lang="ru-RU" sz="36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= 0,000012 с</a:t>
                      </a:r>
                      <a:r>
                        <a:rPr lang="ru-RU" sz="3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</a:t>
                      </a:r>
                      <a:r>
                        <a:rPr lang="ru-RU" sz="3200" b="1" kern="1200" baseline="300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14808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1,8 дм = 0,18 м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9 мм = 0,009 м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14808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67 л = 0,067 </a:t>
                      </a:r>
                      <a:r>
                        <a:rPr lang="ru-RU" sz="36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</a:t>
                      </a:r>
                      <a:r>
                        <a:rPr lang="ru-RU" sz="3600" b="1" kern="1200" baseline="300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8,9 г/</a:t>
                      </a:r>
                      <a:r>
                        <a:rPr lang="ru-RU" sz="36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см</a:t>
                      </a:r>
                      <a:r>
                        <a:rPr lang="ru-RU" sz="3600" b="1" kern="1200" baseline="300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= 8900 кг/</a:t>
                      </a:r>
                      <a:r>
                        <a:rPr lang="ru-RU" sz="36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</a:t>
                      </a:r>
                      <a:r>
                        <a:rPr lang="ru-RU" sz="3600" b="1" kern="1200" baseline="300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283960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0,54 г/</a:t>
                      </a:r>
                      <a:r>
                        <a:rPr lang="ru-RU" sz="36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см</a:t>
                      </a:r>
                      <a:r>
                        <a:rPr lang="ru-RU" sz="3600" b="1" kern="1200" baseline="300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= 540 </a:t>
                      </a:r>
                      <a:r>
                        <a:rPr lang="ru-RU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кг/</a:t>
                      </a:r>
                      <a:r>
                        <a:rPr lang="ru-RU" sz="3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</a:t>
                      </a:r>
                      <a:r>
                        <a:rPr lang="ru-RU" sz="3200" b="1" kern="1200" baseline="300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340 л = 0,34 </a:t>
                      </a:r>
                      <a:r>
                        <a:rPr lang="ru-RU" sz="36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</a:t>
                      </a:r>
                      <a:r>
                        <a:rPr lang="ru-RU" sz="3600" b="1" kern="1200" baseline="300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14808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35 г = 0,035 кг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23 т</a:t>
                      </a:r>
                      <a:r>
                        <a:rPr lang="ru-RU" sz="36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= 23000 кг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620688"/>
            <a:ext cx="653447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Если :</a:t>
            </a:r>
          </a:p>
          <a:p>
            <a:pPr marL="457200" indent="-457200" algn="just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все верно -  оценка «пять»</a:t>
            </a:r>
          </a:p>
          <a:p>
            <a:pPr marL="457200" indent="-457200" algn="just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 ошибка – оценка «четыре»</a:t>
            </a:r>
          </a:p>
          <a:p>
            <a:pPr marL="457200" indent="-457200" algn="just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 ошибки – оценка «три»</a:t>
            </a:r>
          </a:p>
          <a:p>
            <a:pPr marL="457200" indent="-457200" algn="just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более двух ошибок – оценка «два»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3" y="404664"/>
            <a:ext cx="8784976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AutoNum type="arabicParenR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Да</a:t>
            </a:r>
          </a:p>
          <a:p>
            <a:pPr marL="457200" indent="-457200" algn="just">
              <a:buAutoNum type="arabicParenR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Да</a:t>
            </a:r>
          </a:p>
          <a:p>
            <a:pPr marL="457200" indent="-457200" algn="just">
              <a:buAutoNum type="arabicParenR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Нет</a:t>
            </a:r>
          </a:p>
          <a:p>
            <a:pPr marL="457200" indent="-457200" algn="just">
              <a:buAutoNum type="arabicParenR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Нет</a:t>
            </a:r>
          </a:p>
          <a:p>
            <a:pPr marL="457200" indent="-457200" algn="just">
              <a:buAutoNum type="arabicParenR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Да</a:t>
            </a:r>
          </a:p>
          <a:p>
            <a:pPr marL="457200" indent="-457200" algn="just">
              <a:buAutoNum type="arabicParenR"/>
            </a:pP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Если верны:</a:t>
            </a:r>
          </a:p>
          <a:p>
            <a:pPr marL="457200" indent="-457200" algn="just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5 утверждений -  оценка «пять»</a:t>
            </a:r>
          </a:p>
          <a:p>
            <a:pPr marL="457200" indent="-457200" algn="just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4 утверждения – оценка «четыре»</a:t>
            </a:r>
          </a:p>
          <a:p>
            <a:pPr marL="457200" indent="-457200" algn="just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3 утверждения – оценка «три»</a:t>
            </a:r>
          </a:p>
          <a:p>
            <a:pPr marL="457200" indent="-457200" algn="just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меньше 3-х утверждений – оценка «два»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ko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513"/>
            <a:ext cx="9144000" cy="580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79512" y="260648"/>
            <a:ext cx="84249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Нетрудно нам решать задачи, несложно опыт проводить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 жить не можем мы иначе, без физики нам скучно жить</a:t>
            </a:r>
          </a:p>
          <a:p>
            <a:pPr algn="ctr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b="90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79513" y="404664"/>
            <a:ext cx="87849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/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 l="1538" t="18947" r="24641" b="33685"/>
          <a:stretch>
            <a:fillRect/>
          </a:stretch>
        </p:blipFill>
        <p:spPr bwMode="auto">
          <a:xfrm>
            <a:off x="3707904" y="3284984"/>
            <a:ext cx="3816424" cy="3312368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188640"/>
            <a:ext cx="2088232" cy="3132348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 l="20253" t="3125" r="12658" b="14563"/>
          <a:stretch>
            <a:fillRect/>
          </a:stretch>
        </p:blipFill>
        <p:spPr bwMode="auto">
          <a:xfrm>
            <a:off x="323528" y="2132856"/>
            <a:ext cx="2952328" cy="299695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95536" y="332656"/>
            <a:ext cx="640871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i="1" dirty="0" smtClean="0">
                <a:latin typeface="Times New Roman" pitchFamily="18" charset="0"/>
                <a:cs typeface="Times New Roman" pitchFamily="18" charset="0"/>
              </a:rPr>
              <a:t>Плавание</a:t>
            </a:r>
          </a:p>
          <a:p>
            <a:pPr algn="r"/>
            <a:r>
              <a:rPr lang="ru-RU" sz="7200" b="1" i="1" dirty="0" smtClean="0">
                <a:latin typeface="Times New Roman" pitchFamily="18" charset="0"/>
                <a:cs typeface="Times New Roman" pitchFamily="18" charset="0"/>
              </a:rPr>
              <a:t>                    тел</a:t>
            </a:r>
            <a:endParaRPr lang="ru-RU" sz="72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3" y="404664"/>
            <a:ext cx="87849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/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" y="-2"/>
          <a:ext cx="9143998" cy="6858001"/>
        </p:xfrm>
        <a:graphic>
          <a:graphicData uri="http://schemas.openxmlformats.org/drawingml/2006/table">
            <a:tbl>
              <a:tblPr/>
              <a:tblGrid>
                <a:gridCol w="3779912"/>
                <a:gridCol w="2592288"/>
                <a:gridCol w="2771798"/>
              </a:tblGrid>
              <a:tr h="608835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</a:rPr>
                        <a:t>Условия плавания тел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66" marR="683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217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 spc="10" dirty="0">
                          <a:latin typeface="Times New Roman"/>
                          <a:ea typeface="Times New Roman"/>
                          <a:cs typeface="Times New Roman"/>
                        </a:rPr>
                        <a:t>Поведение тела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66" marR="683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  <a:cs typeface="Times New Roman"/>
                        </a:rPr>
                        <a:t>Соотношения  между </a:t>
                      </a:r>
                      <a:r>
                        <a:rPr lang="ru-RU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силами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66" marR="683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  <a:cs typeface="Times New Roman"/>
                        </a:rPr>
                        <a:t>Соотношения  между плотностями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66" marR="683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3116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 spc="10" dirty="0">
                          <a:latin typeface="Times New Roman"/>
                          <a:ea typeface="Times New Roman"/>
                          <a:cs typeface="Times New Roman"/>
                        </a:rPr>
                        <a:t>Тело тонет, </a:t>
                      </a:r>
                      <a:br>
                        <a:rPr lang="ru-RU" sz="2400" b="1" i="1" spc="1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2400" b="1" i="1" spc="10" dirty="0">
                          <a:latin typeface="Times New Roman"/>
                          <a:ea typeface="Times New Roman"/>
                          <a:cs typeface="Times New Roman"/>
                        </a:rPr>
                        <a:t>если...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66" marR="683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66" marR="683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66" marR="683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3520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 spc="10" dirty="0">
                          <a:latin typeface="Times New Roman"/>
                          <a:ea typeface="Times New Roman"/>
                          <a:cs typeface="Times New Roman"/>
                        </a:rPr>
                        <a:t>Тело </a:t>
                      </a:r>
                      <a:r>
                        <a:rPr lang="ru-RU" sz="2400" b="1" i="1" spc="10" dirty="0" smtClean="0">
                          <a:latin typeface="Times New Roman"/>
                          <a:ea typeface="Times New Roman"/>
                          <a:cs typeface="Times New Roman"/>
                        </a:rPr>
                        <a:t>всплывает, </a:t>
                      </a:r>
                      <a:r>
                        <a:rPr lang="ru-RU" sz="2400" b="1" i="1" spc="10" dirty="0">
                          <a:latin typeface="Times New Roman"/>
                          <a:ea typeface="Times New Roman"/>
                          <a:cs typeface="Times New Roman"/>
                        </a:rPr>
                        <a:t>если...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66" marR="683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66" marR="683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66" marR="683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4637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 spc="10" dirty="0">
                          <a:latin typeface="Times New Roman"/>
                          <a:ea typeface="Times New Roman"/>
                          <a:cs typeface="Times New Roman"/>
                        </a:rPr>
                        <a:t>Тело </a:t>
                      </a:r>
                      <a:r>
                        <a:rPr lang="ru-RU" sz="2400" b="1" i="1" spc="10" dirty="0" smtClean="0">
                          <a:latin typeface="Times New Roman"/>
                          <a:ea typeface="Times New Roman"/>
                          <a:cs typeface="Times New Roman"/>
                        </a:rPr>
                        <a:t>плавает (находится </a:t>
                      </a:r>
                      <a:r>
                        <a:rPr lang="ru-RU" sz="2400" b="1" i="1" spc="10" dirty="0">
                          <a:latin typeface="Times New Roman"/>
                          <a:ea typeface="Times New Roman"/>
                          <a:cs typeface="Times New Roman"/>
                        </a:rPr>
                        <a:t>в равновесии в любом месте </a:t>
                      </a:r>
                      <a:r>
                        <a:rPr lang="ru-RU" sz="2400" b="1" i="1" spc="10" dirty="0" smtClean="0">
                          <a:latin typeface="Times New Roman"/>
                          <a:ea typeface="Times New Roman"/>
                          <a:cs typeface="Times New Roman"/>
                        </a:rPr>
                        <a:t>жидкости), </a:t>
                      </a:r>
                      <a:r>
                        <a:rPr lang="ru-RU" sz="2400" b="1" i="1" spc="10" dirty="0">
                          <a:latin typeface="Times New Roman"/>
                          <a:ea typeface="Times New Roman"/>
                          <a:cs typeface="Times New Roman"/>
                        </a:rPr>
                        <a:t>если...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66" marR="683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66" marR="683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66" marR="683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3" y="404664"/>
            <a:ext cx="87849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/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-1" y="-2"/>
          <a:ext cx="9144000" cy="6936533"/>
        </p:xfrm>
        <a:graphic>
          <a:graphicData uri="http://schemas.openxmlformats.org/drawingml/2006/table">
            <a:tbl>
              <a:tblPr/>
              <a:tblGrid>
                <a:gridCol w="2915816"/>
                <a:gridCol w="2874580"/>
                <a:gridCol w="3353604"/>
              </a:tblGrid>
              <a:tr h="575788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</a:rPr>
                        <a:t>Условия плавания тел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66" marR="683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494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0" spc="10" dirty="0">
                          <a:latin typeface="Times New Roman"/>
                          <a:ea typeface="Times New Roman"/>
                          <a:cs typeface="Times New Roman"/>
                        </a:rPr>
                        <a:t>Поведение тела</a:t>
                      </a:r>
                      <a:endParaRPr lang="ru-RU" sz="2000" i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66" marR="683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Соотношения  между </a:t>
                      </a: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силами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66" marR="683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Соотношения  между плотностями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66" marR="683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6716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spc="10" dirty="0">
                          <a:latin typeface="Times New Roman"/>
                          <a:ea typeface="Times New Roman"/>
                          <a:cs typeface="Times New Roman"/>
                        </a:rPr>
                        <a:t>Тело тонет, </a:t>
                      </a:r>
                      <a:br>
                        <a:rPr lang="ru-RU" sz="2000" b="1" i="1" spc="1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2000" b="1" i="1" spc="10" dirty="0">
                          <a:latin typeface="Times New Roman"/>
                          <a:ea typeface="Times New Roman"/>
                          <a:cs typeface="Times New Roman"/>
                        </a:rPr>
                        <a:t>если...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66" marR="683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66" marR="683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ρ</a:t>
                      </a:r>
                      <a:r>
                        <a:rPr lang="ru-RU" sz="3200" b="1" baseline="-250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ж</a:t>
                      </a:r>
                      <a:r>
                        <a:rPr lang="ru-RU" sz="3200" b="1" baseline="-25000" dirty="0" smtClean="0"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en-US" sz="2800" b="1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&lt;</a:t>
                      </a:r>
                      <a:r>
                        <a:rPr lang="ru-RU" sz="18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ru-RU" sz="32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ρ</a:t>
                      </a:r>
                      <a:r>
                        <a:rPr lang="ru-RU" sz="3200" b="1" baseline="-250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66" marR="683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7803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spc="10" dirty="0">
                          <a:latin typeface="Times New Roman"/>
                          <a:ea typeface="Times New Roman"/>
                          <a:cs typeface="Times New Roman"/>
                        </a:rPr>
                        <a:t>Тело </a:t>
                      </a:r>
                      <a:r>
                        <a:rPr lang="ru-RU" sz="2000" b="1" i="1" spc="10" dirty="0" smtClean="0">
                          <a:latin typeface="Times New Roman"/>
                          <a:ea typeface="Times New Roman"/>
                          <a:cs typeface="Times New Roman"/>
                        </a:rPr>
                        <a:t>всплывает,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spc="10" dirty="0" smtClean="0">
                          <a:latin typeface="Times New Roman"/>
                          <a:ea typeface="Times New Roman"/>
                          <a:cs typeface="Times New Roman"/>
                        </a:rPr>
                        <a:t>если</a:t>
                      </a:r>
                      <a:r>
                        <a:rPr lang="ru-RU" sz="2000" b="1" i="1" spc="10" dirty="0">
                          <a:latin typeface="Times New Roman"/>
                          <a:ea typeface="Times New Roman"/>
                          <a:cs typeface="Times New Roman"/>
                        </a:rPr>
                        <a:t>...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66" marR="683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i="1" spc="10" dirty="0" smtClean="0">
                          <a:latin typeface="Times New Roman"/>
                          <a:ea typeface="Times New Roman"/>
                          <a:cs typeface="Times New Roman"/>
                        </a:rPr>
                        <a:t>F</a:t>
                      </a:r>
                      <a:r>
                        <a:rPr lang="en-US" sz="3200" b="1" i="1" spc="10" baseline="-25000" dirty="0" smtClean="0">
                          <a:latin typeface="Times New Roman"/>
                          <a:ea typeface="Times New Roman"/>
                          <a:cs typeface="Times New Roman"/>
                        </a:rPr>
                        <a:t>T </a:t>
                      </a:r>
                      <a:r>
                        <a:rPr lang="en-US" sz="3200" b="1" i="1" spc="1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3200" b="1" i="1" spc="10" dirty="0">
                          <a:latin typeface="Times New Roman"/>
                          <a:ea typeface="Times New Roman"/>
                          <a:cs typeface="Times New Roman"/>
                        </a:rPr>
                        <a:t>&lt; F</a:t>
                      </a:r>
                      <a:r>
                        <a:rPr lang="en-US" sz="3200" b="1" i="1" spc="10" baseline="-25000" dirty="0">
                          <a:latin typeface="Times New Roman"/>
                          <a:ea typeface="Times New Roman"/>
                          <a:cs typeface="Times New Roman"/>
                        </a:rPr>
                        <a:t>A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66" marR="683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ρ</a:t>
                      </a:r>
                      <a:r>
                        <a:rPr lang="ru-RU" sz="3200" b="1" baseline="-250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ж</a:t>
                      </a:r>
                      <a:r>
                        <a:rPr lang="ru-RU" sz="3200" b="1" baseline="-25000" dirty="0" smtClean="0"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en-US" sz="32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&gt;</a:t>
                      </a:r>
                      <a:r>
                        <a:rPr lang="ru-RU" sz="18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32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ρ</a:t>
                      </a:r>
                      <a:r>
                        <a:rPr lang="ru-RU" sz="3200" b="1" baseline="-250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66" marR="683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1592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spc="10" dirty="0">
                          <a:latin typeface="Times New Roman"/>
                          <a:ea typeface="Times New Roman"/>
                          <a:cs typeface="Times New Roman"/>
                        </a:rPr>
                        <a:t>Тело </a:t>
                      </a:r>
                      <a:r>
                        <a:rPr lang="ru-RU" sz="2000" b="1" i="1" spc="10" dirty="0" smtClean="0">
                          <a:latin typeface="Times New Roman"/>
                          <a:ea typeface="Times New Roman"/>
                          <a:cs typeface="Times New Roman"/>
                        </a:rPr>
                        <a:t>плавает (находится </a:t>
                      </a:r>
                      <a:r>
                        <a:rPr lang="ru-RU" sz="2000" b="1" i="1" spc="10" dirty="0">
                          <a:latin typeface="Times New Roman"/>
                          <a:ea typeface="Times New Roman"/>
                          <a:cs typeface="Times New Roman"/>
                        </a:rPr>
                        <a:t>в равновесии в любом месте </a:t>
                      </a:r>
                      <a:r>
                        <a:rPr lang="ru-RU" sz="2000" b="1" i="1" spc="10" dirty="0" smtClean="0">
                          <a:latin typeface="Times New Roman"/>
                          <a:ea typeface="Times New Roman"/>
                          <a:cs typeface="Times New Roman"/>
                        </a:rPr>
                        <a:t>жидкости), </a:t>
                      </a:r>
                      <a:r>
                        <a:rPr lang="ru-RU" sz="2000" b="1" i="1" spc="10" dirty="0">
                          <a:latin typeface="Times New Roman"/>
                          <a:ea typeface="Times New Roman"/>
                          <a:cs typeface="Times New Roman"/>
                        </a:rPr>
                        <a:t>если...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66" marR="683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i="1" spc="10" dirty="0" smtClean="0">
                          <a:latin typeface="Times New Roman"/>
                          <a:ea typeface="Times New Roman"/>
                          <a:cs typeface="Times New Roman"/>
                        </a:rPr>
                        <a:t>F</a:t>
                      </a:r>
                      <a:r>
                        <a:rPr lang="en-US" sz="3200" b="1" i="1" spc="10" baseline="-25000" dirty="0" smtClean="0">
                          <a:latin typeface="Times New Roman"/>
                          <a:ea typeface="Times New Roman"/>
                          <a:cs typeface="Times New Roman"/>
                        </a:rPr>
                        <a:t>T </a:t>
                      </a:r>
                      <a:r>
                        <a:rPr lang="en-US" sz="3200" b="1" i="1" spc="1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3200" b="1" i="1" spc="10" dirty="0">
                          <a:latin typeface="Times New Roman"/>
                          <a:ea typeface="Times New Roman"/>
                          <a:cs typeface="Times New Roman"/>
                        </a:rPr>
                        <a:t>= F</a:t>
                      </a:r>
                      <a:r>
                        <a:rPr lang="en-US" sz="3200" b="1" i="1" spc="10" baseline="-25000" dirty="0">
                          <a:latin typeface="Times New Roman"/>
                          <a:ea typeface="Times New Roman"/>
                          <a:cs typeface="Times New Roman"/>
                        </a:rPr>
                        <a:t>A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66" marR="683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err="1">
                          <a:latin typeface="Times New Roman"/>
                          <a:ea typeface="Times New Roman"/>
                          <a:cs typeface="Times New Roman"/>
                        </a:rPr>
                        <a:t>ρ</a:t>
                      </a:r>
                      <a:r>
                        <a:rPr lang="ru-RU" sz="3200" b="1" baseline="-25000" dirty="0" err="1"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en-US" sz="3200" b="1" dirty="0">
                          <a:latin typeface="Times New Roman"/>
                          <a:ea typeface="Times New Roman"/>
                          <a:cs typeface="Times New Roman"/>
                        </a:rPr>
                        <a:t>=</a:t>
                      </a: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3200" b="1" dirty="0" err="1">
                          <a:latin typeface="Times New Roman"/>
                          <a:ea typeface="Times New Roman"/>
                          <a:cs typeface="Times New Roman"/>
                        </a:rPr>
                        <a:t>ρ</a:t>
                      </a:r>
                      <a:r>
                        <a:rPr lang="ru-RU" sz="3200" b="1" baseline="-25000" dirty="0" err="1">
                          <a:latin typeface="Times New Roman"/>
                          <a:ea typeface="Times New Roman"/>
                          <a:cs typeface="Times New Roman"/>
                        </a:rPr>
                        <a:t>ж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66" marR="683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" name="Picture 22" descr="plav1_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3140968"/>
            <a:ext cx="2376264" cy="1512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5" descr="plav2_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4869160"/>
            <a:ext cx="2376264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6" descr="plav3_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1412776"/>
            <a:ext cx="2376264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563</TotalTime>
  <Words>512</Words>
  <Application>Microsoft Office PowerPoint</Application>
  <PresentationFormat>Экран (4:3)</PresentationFormat>
  <Paragraphs>136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SNOVELL</dc:creator>
  <cp:lastModifiedBy>SNOVELL</cp:lastModifiedBy>
  <cp:revision>46</cp:revision>
  <dcterms:created xsi:type="dcterms:W3CDTF">2013-03-10T16:32:43Z</dcterms:created>
  <dcterms:modified xsi:type="dcterms:W3CDTF">2013-03-17T07:59:49Z</dcterms:modified>
</cp:coreProperties>
</file>