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41E29-6603-43EB-908B-3C9ED2E5C9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1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19CA0-622A-4B05-8CD5-783E292C6B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1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CC6A7-E50C-4BF7-81C2-E52E116E7F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2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05346-D97F-4F2A-9334-AF3196D3E1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1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FEFF1-97C6-4C0A-A445-4DCAB4CB51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3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44BD8-E7B8-4D64-94E9-B101AF2871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1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C866-6595-4CCE-A926-D3D19D7FC5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6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266A4-BDBA-4143-B2C9-C134BB930A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4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A776C-F811-42ED-B7C6-961BEE0123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3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BA97-7156-477D-B849-9510964D5B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3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1AD0B-B2F6-4FFE-B0D8-A899155518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92CCA8-DA29-405E-98CB-8541BBFCE6A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309" y="1132002"/>
            <a:ext cx="59359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Лыжная подготовка </a:t>
            </a:r>
          </a:p>
          <a:p>
            <a:pPr algn="ctr"/>
            <a:r>
              <a:rPr lang="ru-RU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(5 -9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класс)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73869" y="2911475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Цифровой образовательный материал для учащихся 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787874" y="5465460"/>
            <a:ext cx="5181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Автор: </a:t>
            </a:r>
            <a:r>
              <a:rPr lang="ru-RU" b="1" dirty="0" smtClean="0">
                <a:solidFill>
                  <a:schemeClr val="bg1"/>
                </a:solidFill>
              </a:rPr>
              <a:t>Кондратенко Татьяна Николаевна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т</a:t>
            </a:r>
            <a:r>
              <a:rPr lang="ru-RU" b="1" dirty="0" smtClean="0">
                <a:solidFill>
                  <a:schemeClr val="bg1"/>
                </a:solidFill>
              </a:rPr>
              <a:t>ренер- преподаватель по лыжным гонкам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D:\Documents and Settings\User\Мои документы\Загрузки\e7773d15-9cfa-49ed-af09-53a8abdf30e6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277468"/>
            <a:ext cx="44656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68179"/>
            <a:ext cx="8218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</a:rPr>
              <a:t>Техника безопасности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type="body" idx="1"/>
          </p:nvPr>
        </p:nvSpPr>
        <p:spPr>
          <a:xfrm>
            <a:off x="107504" y="1268760"/>
            <a:ext cx="8856984" cy="5067944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dirty="0" smtClean="0"/>
              <a:t>Соблюдать дисциплину, всегда видеть и слышать учителя, так как подача команд, указаний и распоряжений производится при низкой температуре и их повторения должны быть сведены до минимума.</a:t>
            </a:r>
          </a:p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dirty="0" smtClean="0"/>
              <a:t>Следуя по лыжне за товарищем, сохраняйте интервал 3—4 м, а при спуске с горы не менее 30 м.</a:t>
            </a:r>
          </a:p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dirty="0" smtClean="0"/>
              <a:t>При спуске с горы не выставляйте палки перед собой, иначе</a:t>
            </a:r>
            <a:br>
              <a:rPr lang="ru-RU" sz="2200" dirty="0" smtClean="0"/>
            </a:br>
            <a:r>
              <a:rPr lang="ru-RU" sz="2200" dirty="0" smtClean="0"/>
              <a:t>в случае падения можно на них наткнуться.</a:t>
            </a:r>
          </a:p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dirty="0" smtClean="0"/>
              <a:t>При спуске с горы не останавливайтесь у ее подножия, так</a:t>
            </a:r>
            <a:br>
              <a:rPr lang="ru-RU" sz="2200" dirty="0" smtClean="0"/>
            </a:br>
            <a:r>
              <a:rPr lang="ru-RU" sz="2200" dirty="0" smtClean="0"/>
              <a:t>как на вас может наехать спускающийся следом лыжник.</a:t>
            </a:r>
          </a:p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dirty="0" smtClean="0"/>
              <a:t>Если во время занятий, коллективной прогулки, похода вы по</a:t>
            </a:r>
            <a:br>
              <a:rPr lang="ru-RU" sz="2200" dirty="0" smtClean="0"/>
            </a:br>
            <a:r>
              <a:rPr lang="ru-RU" sz="2200" dirty="0" smtClean="0"/>
              <a:t>какой-либо причине сошли с дистанции, то обязательно   предупредите об этом товарищей.</a:t>
            </a:r>
          </a:p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dirty="0" smtClean="0"/>
              <a:t>При переходе через проезжую дорогу обязательно снимайте</a:t>
            </a:r>
            <a:br>
              <a:rPr lang="ru-RU" sz="2200" dirty="0" smtClean="0"/>
            </a:br>
            <a:r>
              <a:rPr lang="ru-RU" sz="2200" dirty="0" smtClean="0"/>
              <a:t>лыжи.</a:t>
            </a:r>
          </a:p>
          <a:p>
            <a:pPr marL="514350" indent="-514350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ru-RU" sz="2200" dirty="0" smtClean="0"/>
              <a:t>Никогда не растирайте обмороженные участки тела снегом.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53200" cy="792162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bg1"/>
                </a:solidFill>
              </a:rPr>
              <a:t>Лыжные ходы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83568" y="1340768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 dirty="0"/>
              <a:t>Классические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148064" y="1367086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 dirty="0"/>
              <a:t>Коньковый ход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2740" y="2708920"/>
            <a:ext cx="2049128" cy="30469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u="sng" dirty="0"/>
              <a:t>Попеременные</a:t>
            </a:r>
            <a:r>
              <a:rPr lang="ru-RU" sz="1600" u="sng" dirty="0"/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600" i="1" dirty="0"/>
              <a:t>отталкивание сначала одной, а затем другой палкой.</a:t>
            </a:r>
          </a:p>
          <a:p>
            <a:pPr marL="285750" indent="-285750" algn="ctr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1600" dirty="0" smtClean="0"/>
              <a:t>Попеременный </a:t>
            </a:r>
            <a:r>
              <a:rPr lang="ru-RU" sz="1600" dirty="0" err="1"/>
              <a:t>двухшажный</a:t>
            </a:r>
            <a:endParaRPr lang="ru-RU" sz="1600" dirty="0"/>
          </a:p>
          <a:p>
            <a:pPr marL="285750" indent="-285750" algn="ctr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1600" dirty="0" smtClean="0"/>
              <a:t>Попеременный </a:t>
            </a:r>
            <a:r>
              <a:rPr lang="ru-RU" sz="1600" dirty="0" err="1" smtClean="0"/>
              <a:t>четырёхшажный</a:t>
            </a:r>
            <a:endParaRPr lang="ru-RU" sz="1600" dirty="0" smtClean="0"/>
          </a:p>
          <a:p>
            <a:pPr marL="285750" indent="-285750" algn="ctr" eaLnBrk="1" hangingPunct="1">
              <a:spcBef>
                <a:spcPct val="50000"/>
              </a:spcBef>
              <a:buFont typeface="Wingdings" pitchFamily="2" charset="2"/>
              <a:buChar char="v"/>
            </a:pPr>
            <a:endParaRPr lang="ru-RU" sz="16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27784" y="2708920"/>
            <a:ext cx="3312368" cy="31700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u="sng" dirty="0"/>
              <a:t>Одновременные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600" dirty="0"/>
              <a:t> </a:t>
            </a:r>
            <a:r>
              <a:rPr lang="ru-RU" sz="1600" i="1" dirty="0"/>
              <a:t>отталкивание двумя палками одновременно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sz="1600" dirty="0"/>
              <a:t>Одновременный </a:t>
            </a:r>
            <a:r>
              <a:rPr lang="ru-RU" sz="1600" dirty="0" err="1"/>
              <a:t>бесшажный</a:t>
            </a:r>
            <a:endParaRPr lang="ru-RU" sz="1600" dirty="0"/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sz="1600" dirty="0"/>
              <a:t>Одновременный одношажный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 dirty="0"/>
              <a:t>          - Основной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600" dirty="0"/>
              <a:t>        -Скоростной  (стартовый)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sz="1600" dirty="0"/>
              <a:t>Одновременный </a:t>
            </a:r>
            <a:r>
              <a:rPr lang="ru-RU" sz="1600" dirty="0" err="1" smtClean="0"/>
              <a:t>двухшажный</a:t>
            </a:r>
            <a:endParaRPr lang="ru-RU" sz="1600" dirty="0"/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ru-RU" sz="1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043608" y="1920206"/>
            <a:ext cx="253696" cy="572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87824" y="1946524"/>
            <a:ext cx="360040" cy="546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763688" y="1124744"/>
            <a:ext cx="5581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64088" y="1006500"/>
            <a:ext cx="792088" cy="505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4"/>
          <p:cNvPicPr>
            <a:picLocks noGrp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4925" y="2276872"/>
            <a:ext cx="7143750" cy="4038600"/>
          </a:xfrm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259632" y="1036638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Попеременный </a:t>
            </a:r>
            <a:r>
              <a:rPr lang="ru-RU" sz="3200" b="1" dirty="0" err="1">
                <a:solidFill>
                  <a:srgbClr val="002060"/>
                </a:solidFill>
              </a:rPr>
              <a:t>двухшажный</a:t>
            </a:r>
            <a:r>
              <a:rPr lang="ru-RU" sz="3200" b="1" dirty="0">
                <a:solidFill>
                  <a:srgbClr val="002060"/>
                </a:solidFill>
              </a:rPr>
              <a:t> ход</a:t>
            </a:r>
          </a:p>
        </p:txBody>
      </p:sp>
    </p:spTree>
    <p:extLst>
      <p:ext uri="{BB962C8B-B14F-4D97-AF65-F5344CB8AC3E}">
        <p14:creationId xmlns:p14="http://schemas.microsoft.com/office/powerpoint/2010/main" val="27801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795139" y="973385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Попеременный </a:t>
            </a:r>
            <a:r>
              <a:rPr lang="ru-RU" sz="3200" b="1" dirty="0" err="1">
                <a:solidFill>
                  <a:srgbClr val="002060"/>
                </a:solidFill>
              </a:rPr>
              <a:t>четырёхшажный</a:t>
            </a:r>
            <a:r>
              <a:rPr lang="ru-RU" sz="3200" b="1" dirty="0">
                <a:solidFill>
                  <a:srgbClr val="002060"/>
                </a:solidFill>
              </a:rPr>
              <a:t> ход</a:t>
            </a:r>
          </a:p>
        </p:txBody>
      </p:sp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9" y="1556792"/>
            <a:ext cx="70866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4"/>
          <p:cNvPicPr>
            <a:picLocks noGrp="1"/>
          </p:cNvPicPr>
          <p:nvPr>
            <p:ph sz="half" idx="4294967295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330" y="2636912"/>
            <a:ext cx="7929563" cy="2514600"/>
          </a:xfrm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093093" y="1124744"/>
            <a:ext cx="754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Одновременный </a:t>
            </a:r>
            <a:r>
              <a:rPr lang="ru-RU" sz="3200" b="1" dirty="0" err="1">
                <a:solidFill>
                  <a:srgbClr val="002060"/>
                </a:solidFill>
              </a:rPr>
              <a:t>бесшажный</a:t>
            </a:r>
            <a:r>
              <a:rPr lang="ru-RU" sz="3200" b="1" dirty="0">
                <a:solidFill>
                  <a:srgbClr val="002060"/>
                </a:solidFill>
              </a:rPr>
              <a:t> ход</a:t>
            </a:r>
          </a:p>
        </p:txBody>
      </p:sp>
    </p:spTree>
    <p:extLst>
      <p:ext uri="{BB962C8B-B14F-4D97-AF65-F5344CB8AC3E}">
        <p14:creationId xmlns:p14="http://schemas.microsoft.com/office/powerpoint/2010/main" val="3619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Одновременный одношажный ход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267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51138"/>
            <a:ext cx="4572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27584" y="1805285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</a:rPr>
              <a:t>Основной </a:t>
            </a:r>
            <a:r>
              <a:rPr lang="ru-RU" sz="2400" dirty="0" smtClean="0">
                <a:solidFill>
                  <a:srgbClr val="002060"/>
                </a:solidFill>
              </a:rPr>
              <a:t>вариант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7920" y="4653135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Скоростной (стартовый) вариант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6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838200" y="1124744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Одновременный </a:t>
            </a:r>
            <a:r>
              <a:rPr lang="ru-RU" sz="3200" b="1" dirty="0" err="1">
                <a:solidFill>
                  <a:srgbClr val="002060"/>
                </a:solidFill>
              </a:rPr>
              <a:t>двухшажный</a:t>
            </a:r>
            <a:r>
              <a:rPr lang="ru-RU" sz="3200" b="1" dirty="0">
                <a:solidFill>
                  <a:srgbClr val="002060"/>
                </a:solidFill>
              </a:rPr>
              <a:t> ход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7"/>
              </a:clrFrom>
              <a:clrTo>
                <a:srgbClr val="F8F8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8880"/>
            <a:ext cx="7391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9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8F7"/>
              </a:clrFrom>
              <a:clrTo>
                <a:srgbClr val="F7F8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051098"/>
            <a:ext cx="3276600" cy="222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09029" y="3267075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Одновременный одношажный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8"/>
              </a:clrFrom>
              <a:clrTo>
                <a:srgbClr val="F8F7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724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211337" y="332656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Коньковые хода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0" y="6200775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</a:rPr>
              <a:t>Попеременный со свободным скольжением</a:t>
            </a:r>
          </a:p>
        </p:txBody>
      </p:sp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7F7"/>
              </a:clrFrom>
              <a:clrTo>
                <a:srgbClr val="F8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46336"/>
            <a:ext cx="2743200" cy="482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5181600" y="6141243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</a:rPr>
              <a:t>Одновременный </a:t>
            </a:r>
            <a:r>
              <a:rPr lang="ru-RU" dirty="0" err="1">
                <a:solidFill>
                  <a:srgbClr val="002060"/>
                </a:solidFill>
              </a:rPr>
              <a:t>двухшажный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409700" y="275431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Подъёмы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7F7"/>
              </a:clrFrom>
              <a:clrTo>
                <a:srgbClr val="F8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8" y="1403349"/>
            <a:ext cx="50292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360833" y="959643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</a:rPr>
              <a:t>Ступающим шагом</a:t>
            </a:r>
          </a:p>
        </p:txBody>
      </p:sp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09315"/>
            <a:ext cx="2200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5943600" y="1142999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 err="1">
                <a:solidFill>
                  <a:srgbClr val="002060"/>
                </a:solidFill>
              </a:rPr>
              <a:t>Полуёлочкой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5367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71" y="3825875"/>
            <a:ext cx="1857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589433" y="3386136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Ёлочкой</a:t>
            </a:r>
          </a:p>
        </p:txBody>
      </p:sp>
      <p:pic>
        <p:nvPicPr>
          <p:cNvPr id="15369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7F7"/>
              </a:clrFrom>
              <a:clrTo>
                <a:srgbClr val="F8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20240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5"/>
          <p:cNvSpPr txBox="1">
            <a:spLocks noChangeArrowheads="1"/>
          </p:cNvSpPr>
          <p:nvPr/>
        </p:nvSpPr>
        <p:spPr bwMode="auto">
          <a:xfrm>
            <a:off x="5584031" y="3627437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Лесенкой</a:t>
            </a:r>
          </a:p>
        </p:txBody>
      </p:sp>
    </p:spTree>
    <p:extLst>
      <p:ext uri="{BB962C8B-B14F-4D97-AF65-F5344CB8AC3E}">
        <p14:creationId xmlns:p14="http://schemas.microsoft.com/office/powerpoint/2010/main" val="3053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24384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028700" y="304800"/>
            <a:ext cx="678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Стойки спусков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Спуск в основной стойке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124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4724400" y="12192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Спуск в низкой стойке</a:t>
            </a:r>
          </a:p>
        </p:txBody>
      </p:sp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22860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609600" y="39624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Спуск в высокой стойке</a:t>
            </a:r>
          </a:p>
        </p:txBody>
      </p:sp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19526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5181600" y="3886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Спуск в стойке отдыха</a:t>
            </a:r>
          </a:p>
        </p:txBody>
      </p:sp>
    </p:spTree>
    <p:extLst>
      <p:ext uri="{BB962C8B-B14F-4D97-AF65-F5344CB8AC3E}">
        <p14:creationId xmlns:p14="http://schemas.microsoft.com/office/powerpoint/2010/main" val="28489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76672"/>
            <a:ext cx="4536504" cy="792088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История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22325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Лыжи появились в глубокой древности, еще в каменном веке. Первые лыжи были короткими и широкими, и охотники могли на них только ходить по снегу.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/>
              <a:t>     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3076" name="Picture 4" descr="D:\Documents and Settings\User\Мои документы\Загрузки\c67bedf20b2bc76b97a647c3d4b3d2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94112"/>
            <a:ext cx="2229055" cy="30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ocuments and Settings\User\Мои документы\Загрузки\liz2---16sm--cv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7F7"/>
              </a:clrFrom>
              <a:clrTo>
                <a:srgbClr val="F8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70" y="2420888"/>
            <a:ext cx="30273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371600" y="2286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Способы торможения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940152" y="1406523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Торможение плугом</a:t>
            </a: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8212"/>
            <a:ext cx="487680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971600" y="14097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Торможение упором</a:t>
            </a:r>
          </a:p>
        </p:txBody>
      </p:sp>
    </p:spTree>
    <p:extLst>
      <p:ext uri="{BB962C8B-B14F-4D97-AF65-F5344CB8AC3E}">
        <p14:creationId xmlns:p14="http://schemas.microsoft.com/office/powerpoint/2010/main" val="30882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40760"/>
            <a:ext cx="1679104" cy="258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43062"/>
            <a:ext cx="22479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3622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7F8"/>
              </a:clrFrom>
              <a:clrTo>
                <a:srgbClr val="F8F7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12" y="1567655"/>
            <a:ext cx="22098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228600" y="350520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Переступанием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447675" y="6196013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Плугом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6275412" y="5357812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На параллельных лыжах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3429000" y="551021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Упором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2411760" y="1119186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</a:rPr>
              <a:t>Повороты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8651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5"/>
          <p:cNvSpPr>
            <a:spLocks noGrp="1"/>
          </p:cNvSpPr>
          <p:nvPr>
            <p:ph idx="4294967295"/>
          </p:nvPr>
        </p:nvSpPr>
        <p:spPr>
          <a:xfrm>
            <a:off x="76200" y="1327151"/>
            <a:ext cx="8816280" cy="4910162"/>
          </a:xfrm>
        </p:spPr>
        <p:txBody>
          <a:bodyPr/>
          <a:lstStyle/>
          <a:p>
            <a:pPr marL="514350" indent="-514350" eaLnBrk="1" hangingPunct="1">
              <a:buFont typeface="Franklin Gothic Medium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Никогда не срезать дистанции.</a:t>
            </a:r>
          </a:p>
          <a:p>
            <a:pPr marL="514350" indent="-514350" eaLnBrk="1" hangingPunct="1">
              <a:buFont typeface="Franklin Gothic Medium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Если вас догнал соперник, уступите лыжню и не мешайте ему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вас обгонять.</a:t>
            </a:r>
          </a:p>
          <a:p>
            <a:pPr marL="514350" indent="-514350" eaLnBrk="1" hangingPunct="1">
              <a:buFont typeface="Franklin Gothic Medium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Догнав соперника, или обгоните его, или идите за ним, но не ближе   1 м.</a:t>
            </a:r>
          </a:p>
          <a:p>
            <a:pPr marL="514350" indent="-514350" eaLnBrk="1" hangingPunct="1">
              <a:buFont typeface="Franklin Gothic Medium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За 100 м до финиша лыжню можно не уступать.</a:t>
            </a:r>
          </a:p>
          <a:p>
            <a:pPr marL="514350" indent="-514350" eaLnBrk="1" hangingPunct="1">
              <a:buFont typeface="Franklin Gothic Medium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Во время эстафеты касаться участника своей команды можно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только рукой и только в установленном для этого коридоре.</a:t>
            </a:r>
          </a:p>
          <a:p>
            <a:pPr marL="514350" indent="-514350" eaLnBrk="1" hangingPunct="1">
              <a:buFont typeface="Franklin Gothic Medium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Во время прохождения дистанции нельзя менять лыжи.</a:t>
            </a:r>
          </a:p>
          <a:p>
            <a:pPr marL="514350" indent="-514350" eaLnBrk="1" hangingPunct="1">
              <a:buFont typeface="Franklin Gothic Medium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Если по какой-нибудь причине вы сошли с дистанции и не можете продолжить соревнование, то обязательно сообщите об этом  в судейскую коллегию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 eaLnBrk="1" hangingPunct="1"/>
            <a:endParaRPr lang="ru-RU" sz="2400" dirty="0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</a:rPr>
              <a:t>Основные правила соревнований</a:t>
            </a:r>
          </a:p>
        </p:txBody>
      </p:sp>
    </p:spTree>
    <p:extLst>
      <p:ext uri="{BB962C8B-B14F-4D97-AF65-F5344CB8AC3E}">
        <p14:creationId xmlns:p14="http://schemas.microsoft.com/office/powerpoint/2010/main" val="20309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5410944" cy="60212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На Руси археологи откопали в древнем Новгороде лыжу, которая была изготовлена в первой половине XIII века. Нормальная лыжа, между прочим. Ее длина 195 см, ширина 8 см. Спереди загнута вверх, посередине проделана дырка для ремня, чтобы привязывать лыжу к ноге</a:t>
            </a:r>
            <a:endParaRPr lang="ru-RU" sz="2800" dirty="0">
              <a:solidFill>
                <a:srgbClr val="003366"/>
              </a:solidFill>
            </a:endParaRPr>
          </a:p>
        </p:txBody>
      </p:sp>
      <p:pic>
        <p:nvPicPr>
          <p:cNvPr id="5124" name="Picture 4" descr="D:\Documents and Settings\User\Мои документы\Загрузки\1267430277_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70" y="1412776"/>
            <a:ext cx="322327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34" y="4653136"/>
            <a:ext cx="8229600" cy="20165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1767г – в Норвегии первые официальные соревнования по лыжным гонкам</a:t>
            </a:r>
          </a:p>
          <a:p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4100" name="Picture 4" descr="D:\Documents and Settings\User\Мои документы\Загрузки\0607-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ocuments and Settings\User\Мои документы\Загрузки\6ff385c07b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42" y="1268760"/>
            <a:ext cx="1703194" cy="32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dirty="0" smtClean="0"/>
              <a:t>Конец </a:t>
            </a:r>
            <a:r>
              <a:rPr lang="en-US" dirty="0" smtClean="0"/>
              <a:t>XVIII</a:t>
            </a:r>
            <a:r>
              <a:rPr lang="ru-RU" dirty="0" smtClean="0"/>
              <a:t> –</a:t>
            </a:r>
            <a:r>
              <a:rPr lang="en-US" dirty="0" smtClean="0"/>
              <a:t> XX</a:t>
            </a:r>
            <a:r>
              <a:rPr lang="ru-RU" dirty="0" smtClean="0"/>
              <a:t>в разных странах стали создаваться лыжные клубы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dirty="0" smtClean="0"/>
              <a:t>1910 г – создана Международная лыжная комиссия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dirty="0" smtClean="0"/>
              <a:t>1924г – Международная федерация лыжного спорта</a:t>
            </a:r>
          </a:p>
          <a:p>
            <a:pPr marL="0" indent="0">
              <a:buNone/>
            </a:pPr>
            <a:endParaRPr lang="ru-RU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832" y="1768103"/>
            <a:ext cx="3100823" cy="41768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1924г – первые зимние Олимпийские игры (2 вида лыжного спорта: гонки 18 и 50 км.</a:t>
            </a:r>
          </a:p>
          <a:p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7173" name="Picture 5" descr="D:\Documents and Settings\User\Мои документы\Загрузки\savelie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2025183" cy="37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Documents and Settings\User\Мои документы\Загрузки\kozyreva_kozyr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296497" cy="35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8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003232" cy="24486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Ходьба на лыжах очень популярна в нашей стране и является доступным, увлекательным и полезным занятием, прекрасным средством укрепления здоровья, закаливания, развития выносливости. Лыжные прогулки придают бодрость, повышают работоспособность, создают хорошее настроение.</a:t>
            </a:r>
          </a:p>
        </p:txBody>
      </p:sp>
      <p:pic>
        <p:nvPicPr>
          <p:cNvPr id="8197" name="Picture 5" descr="D:\Documents and Settings\User\Мои документы\Загрузки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92958"/>
            <a:ext cx="4752528" cy="31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57500" y="260648"/>
            <a:ext cx="254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chemeClr val="bg1"/>
                </a:solidFill>
              </a:rPr>
              <a:t>Значение: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440518" y="878106"/>
            <a:ext cx="4258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 u="sng" dirty="0">
                <a:latin typeface="Book Antiqua" pitchFamily="18" charset="0"/>
              </a:rPr>
              <a:t>Лыжный спорт</a:t>
            </a:r>
          </a:p>
        </p:txBody>
      </p:sp>
      <p:pic>
        <p:nvPicPr>
          <p:cNvPr id="9220" name="Picture 4" descr="D:\Documents and Settings\User\Мои документы\Загрузки\B5CE1E87EDA449A3B9B279ACF1C6C41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" r="28305" b="14258"/>
          <a:stretch/>
        </p:blipFill>
        <p:spPr bwMode="auto">
          <a:xfrm>
            <a:off x="309501" y="1844824"/>
            <a:ext cx="1865784" cy="140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1847469" y="1333029"/>
            <a:ext cx="364015" cy="43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 descr="15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38" y="4797152"/>
            <a:ext cx="225571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>
            <a:endCxn id="9" idx="0"/>
          </p:cNvCxnSpPr>
          <p:nvPr/>
        </p:nvCxnSpPr>
        <p:spPr>
          <a:xfrm flipH="1">
            <a:off x="4524867" y="1608036"/>
            <a:ext cx="9627" cy="2588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1232049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j-lt"/>
                <a:hlinkClick r:id="" action="ppaction://noaction"/>
              </a:rPr>
              <a:t>Лыжные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j-lt"/>
                <a:hlinkClick r:id="" action="ppaction://noaction"/>
              </a:rPr>
              <a:t>гонки</a:t>
            </a:r>
            <a:endParaRPr lang="ru-RU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09859" y="4196515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hlinkClick r:id="" action="ppaction://noaction"/>
              </a:rPr>
              <a:t>Горнолыжный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hlinkClick r:id="" action="ppaction://noaction"/>
              </a:rPr>
              <a:t>спорт</a:t>
            </a:r>
            <a:endParaRPr lang="ru-RU" b="1" i="1" dirty="0"/>
          </a:p>
        </p:txBody>
      </p:sp>
      <p:pic>
        <p:nvPicPr>
          <p:cNvPr id="15" name="Рисунок 4" descr="9fd36ee52d6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8508"/>
            <a:ext cx="1359310" cy="18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6481941" y="1452116"/>
            <a:ext cx="750341" cy="495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7141821" y="1268760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dirty="0">
                <a:solidFill>
                  <a:schemeClr val="hlink"/>
                </a:solidFill>
              </a:rPr>
              <a:t>Биатлон</a:t>
            </a:r>
            <a:endParaRPr lang="ru-RU" b="1" i="1" u="sng" dirty="0">
              <a:solidFill>
                <a:schemeClr val="hlink"/>
              </a:solidFill>
              <a:latin typeface="Franklin Gothic Boo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1320" y="2231138"/>
            <a:ext cx="2161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hlinkClick r:id="" action="ppaction://noaction"/>
              </a:rPr>
              <a:t>Прыжки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hlinkClick r:id="" action="ppaction://noaction"/>
              </a:rPr>
              <a:t>трамплина</a:t>
            </a:r>
            <a:endParaRPr lang="ru-RU" b="1" i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563888" y="1509378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64088" y="1486520"/>
            <a:ext cx="0" cy="884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15358" y="2420888"/>
            <a:ext cx="172861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hlinkClick r:id="" action="ppaction://noaction"/>
              </a:rPr>
              <a:t>Сноубординг</a:t>
            </a:r>
            <a:endParaRPr lang="ru-RU" b="1" i="1" dirty="0">
              <a:latin typeface="+mn-lt"/>
            </a:endParaRPr>
          </a:p>
        </p:txBody>
      </p:sp>
      <p:pic>
        <p:nvPicPr>
          <p:cNvPr id="29" name="Рисунок 2" descr="Ski_freesty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8" y="4346215"/>
            <a:ext cx="153284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09184" y="3912095"/>
            <a:ext cx="13933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hlinkClick r:id="rId6" action="ppaction://hlinksldjump"/>
              </a:rPr>
              <a:t>Фристай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action="ppaction://hlinksldjump"/>
              </a:rPr>
              <a:t>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1752600" y="1552724"/>
            <a:ext cx="1479735" cy="2359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Рисунок 5" descr="Pryzhki-s-tramplina272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48" y="2877469"/>
            <a:ext cx="1946685" cy="138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102536" y="3937830"/>
            <a:ext cx="1241425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u="sng" dirty="0">
                <a:solidFill>
                  <a:schemeClr val="hlink"/>
                </a:solidFill>
                <a:latin typeface="Franklin Gothic Book" pitchFamily="34" charset="0"/>
              </a:rPr>
              <a:t>Лыжное </a:t>
            </a:r>
          </a:p>
          <a:p>
            <a:pPr algn="ctr">
              <a:defRPr/>
            </a:pPr>
            <a:r>
              <a:rPr lang="ru-RU" b="1" i="1" u="sng" dirty="0">
                <a:solidFill>
                  <a:schemeClr val="hlink"/>
                </a:solidFill>
                <a:latin typeface="Franklin Gothic Book" pitchFamily="34" charset="0"/>
              </a:rPr>
              <a:t>двоеборье</a:t>
            </a:r>
          </a:p>
        </p:txBody>
      </p:sp>
      <p:pic>
        <p:nvPicPr>
          <p:cNvPr id="9221" name="Picture 5" descr="D:\Documents and Settings\User\Мои документы\Загрузки\1326708353_9b33cefa23a492cf7d16dca9a0422c6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41" y="4579180"/>
            <a:ext cx="23812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>
            <a:off x="5763316" y="1635473"/>
            <a:ext cx="1761012" cy="2302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Рисунок 8" descr="1228637206_snowboard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6544"/>
            <a:ext cx="1963265" cy="148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889585"/>
            <a:ext cx="8305800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Лыжи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  * деревянные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  * пластиковые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Лыжные палки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   *деревянные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   *бамбуковые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   *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аллюминевые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   *стекло - пластиковые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Крепления (механические и автоматические)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Обувь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Одежда (лыжный костюм, куртка, шапочка, варежки)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Мази и парафины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   * держащие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   * грунтовые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   * скользящие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Лыжероллеры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91680" y="332656"/>
            <a:ext cx="532859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</a:rPr>
              <a:t>Экипировка  лыжника</a:t>
            </a:r>
          </a:p>
        </p:txBody>
      </p:sp>
      <p:pic>
        <p:nvPicPr>
          <p:cNvPr id="8" name="Содержимое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21037"/>
            <a:ext cx="327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9674"/>
            <a:ext cx="14335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7" y="5062537"/>
            <a:ext cx="990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1" b="20833"/>
          <a:stretch/>
        </p:blipFill>
        <p:spPr bwMode="auto">
          <a:xfrm>
            <a:off x="6738168" y="5029200"/>
            <a:ext cx="214657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ология">
  <a:themeElements>
    <a:clrScheme name="Биолог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иолог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иолог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Биология</Template>
  <TotalTime>126</TotalTime>
  <Words>509</Words>
  <Application>Microsoft Office PowerPoint</Application>
  <PresentationFormat>Экран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Биология</vt:lpstr>
      <vt:lpstr>Презентация PowerPoint</vt:lpstr>
      <vt:lpstr>История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безопасности</vt:lpstr>
      <vt:lpstr>Лыжные 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2013-07-07T16:35:54Z</dcterms:created>
  <dcterms:modified xsi:type="dcterms:W3CDTF">2013-07-07T18:49:09Z</dcterms:modified>
</cp:coreProperties>
</file>