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61" r:id="rId5"/>
    <p:sldId id="262" r:id="rId6"/>
    <p:sldId id="258" r:id="rId7"/>
    <p:sldId id="259" r:id="rId8"/>
    <p:sldId id="260" r:id="rId9"/>
    <p:sldId id="263" r:id="rId10"/>
    <p:sldId id="266" r:id="rId11"/>
    <p:sldId id="264" r:id="rId12"/>
    <p:sldId id="265" r:id="rId13"/>
    <p:sldId id="267" r:id="rId14"/>
    <p:sldId id="270" r:id="rId15"/>
    <p:sldId id="268" r:id="rId16"/>
    <p:sldId id="271" r:id="rId17"/>
    <p:sldId id="272" r:id="rId18"/>
    <p:sldId id="273" r:id="rId19"/>
    <p:sldId id="275" r:id="rId20"/>
    <p:sldId id="269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E301-C830-4FB2-A202-7EFE8B41768B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66F37EB-2871-4E38-A868-B34B439A00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E301-C830-4FB2-A202-7EFE8B41768B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7EB-2871-4E38-A868-B34B439A0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E301-C830-4FB2-A202-7EFE8B41768B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7EB-2871-4E38-A868-B34B439A0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E301-C830-4FB2-A202-7EFE8B41768B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7EB-2871-4E38-A868-B34B439A00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E301-C830-4FB2-A202-7EFE8B41768B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6F37EB-2871-4E38-A868-B34B439A00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E301-C830-4FB2-A202-7EFE8B41768B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7EB-2871-4E38-A868-B34B439A00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E301-C830-4FB2-A202-7EFE8B41768B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7EB-2871-4E38-A868-B34B439A006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E301-C830-4FB2-A202-7EFE8B41768B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7EB-2871-4E38-A868-B34B439A0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E301-C830-4FB2-A202-7EFE8B41768B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7EB-2871-4E38-A868-B34B439A0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E301-C830-4FB2-A202-7EFE8B41768B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7EB-2871-4E38-A868-B34B439A006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E301-C830-4FB2-A202-7EFE8B41768B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6F37EB-2871-4E38-A868-B34B439A006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C4E301-C830-4FB2-A202-7EFE8B41768B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66F37EB-2871-4E38-A868-B34B439A00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hyperlink" Target="http://www.gazgroup.ru/data/news-anounce-im/2007/3844.14.63674.jpg" TargetMode="External"/><Relationship Id="rId2" Type="http://schemas.openxmlformats.org/officeDocument/2006/relationships/hyperlink" Target="http://www.gazgroup.ru/data/news-anounce-im/2007/3860.14.320370_08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gazgroup.ru/data/684.14.63685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hyperlink" Target="http://rti-zavod.ru/pic/Pic_B_Proizvodstvo_1.jpg" TargetMode="Externa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hyperlink" Target="http://www.itgf.ru/PICs/big_product_57a7991605a245a0a325c2ffc4ebc9e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gf.ru/PICs/big_product_945b307ae5964c318d3836404238c99b.jpg" TargetMode="External"/><Relationship Id="rId11" Type="http://schemas.openxmlformats.org/officeDocument/2006/relationships/image" Target="../media/image50.jpe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hyperlink" Target="http://www.itgf.ru/PICs/big_product_e053070d95534b5c8cbb2b8807ebcbbd.jpg" TargetMode="External"/><Relationship Id="rId9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zgroup.ru/data/news-anounce-im/2007/4384.14.Sadko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azgroup.ru/buyers/lightcomm/sobol/bortovye/?p=438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zgroup.ru/data/news-anounce-im/2007/4382.14.Valday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azgroup.ru/data/news-anounce-im/2007/4394.14.GAZelle_minibus.jpg" TargetMode="Externa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Хозяйство</a:t>
            </a:r>
            <a:br>
              <a:rPr lang="ru-RU" sz="5400" b="1" dirty="0" smtClean="0"/>
            </a:br>
            <a:r>
              <a:rPr lang="ru-RU" sz="5400" b="1" dirty="0" smtClean="0"/>
              <a:t> Центральной России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3113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0527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Машиностроение.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856984" cy="5832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Продукция</a:t>
            </a:r>
          </a:p>
          <a:p>
            <a:pPr marL="0" indent="0">
              <a:buNone/>
            </a:pPr>
            <a:r>
              <a:rPr lang="ru-RU" sz="2400" dirty="0"/>
              <a:t>На базе автомобилей ГАЗ изготавливается свыше 300 видов спецтехники: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автомобили </a:t>
            </a:r>
            <a:r>
              <a:rPr lang="ru-RU" sz="2400" dirty="0"/>
              <a:t>скорой медицинской </a:t>
            </a:r>
            <a:r>
              <a:rPr lang="ru-RU" sz="2400" dirty="0" smtClean="0"/>
              <a:t>помощи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школьные </a:t>
            </a:r>
            <a:r>
              <a:rPr lang="ru-RU" sz="2400" dirty="0" smtClean="0"/>
              <a:t>автобусы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самосвалы                                              тягачи 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1266" name="Picture 2" descr="Щелкните, чтобы увеличить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51" y="2780928"/>
            <a:ext cx="2320653" cy="17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Щелкните, чтобы увеличить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53" y="4725144"/>
            <a:ext cx="2715809" cy="18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azgaz.ru/images/spbig7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846090" cy="189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Щелкните, чтобы увеличить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1859"/>
            <a:ext cx="2592288" cy="21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0527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Машиностроение.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908720"/>
            <a:ext cx="7772400" cy="4572000"/>
          </a:xfrm>
        </p:spPr>
        <p:txBody>
          <a:bodyPr/>
          <a:lstStyle/>
          <a:p>
            <a:pPr algn="ctr"/>
            <a:r>
              <a:rPr lang="ru-RU" dirty="0"/>
              <a:t>ж</a:t>
            </a:r>
            <a:r>
              <a:rPr lang="ru-RU" dirty="0" smtClean="0"/>
              <a:t>елезнодорожное 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роизводство локомотивов: </a:t>
            </a:r>
            <a:r>
              <a:rPr lang="ru-RU" b="1" dirty="0" smtClean="0"/>
              <a:t>Коломна, Брянск, Калуга, Муром</a:t>
            </a:r>
          </a:p>
          <a:p>
            <a:pPr marL="0" indent="0">
              <a:buNone/>
            </a:pPr>
            <a:r>
              <a:rPr lang="ru-RU" dirty="0" smtClean="0"/>
              <a:t>производство вагонов: </a:t>
            </a:r>
            <a:r>
              <a:rPr lang="ru-RU" b="1" dirty="0" smtClean="0"/>
              <a:t>Брянск, Тверь</a:t>
            </a:r>
          </a:p>
          <a:p>
            <a:pPr lvl="0" algn="ctr">
              <a:buClr>
                <a:srgbClr val="D34817"/>
              </a:buClr>
            </a:pPr>
            <a:r>
              <a:rPr lang="ru-RU" dirty="0" smtClean="0">
                <a:solidFill>
                  <a:prstClr val="black"/>
                </a:solidFill>
              </a:rPr>
              <a:t>судостроение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Нижний Новгород -  завод «Красное Сормово»</a:t>
            </a:r>
            <a:endParaRPr lang="ru-RU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8194" name="Picture 2" descr="http://www.cniicentr.ru/upload/iblock/e43/e43a36657f640b46623e3c9a2157cba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7" y="3737652"/>
            <a:ext cx="4680520" cy="3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krsormovo.nnov.ru/up/chips/titan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23" y="3737651"/>
            <a:ext cx="4470477" cy="312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0527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Машиностроение.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9144000" cy="4572000"/>
          </a:xfrm>
        </p:spPr>
        <p:txBody>
          <a:bodyPr/>
          <a:lstStyle/>
          <a:p>
            <a:pPr algn="ctr"/>
            <a:r>
              <a:rPr lang="ru-RU" dirty="0" smtClean="0"/>
              <a:t>Производство станков</a:t>
            </a:r>
          </a:p>
          <a:p>
            <a:pPr marL="0" indent="0">
              <a:buNone/>
            </a:pPr>
            <a:r>
              <a:rPr lang="ru-RU" b="1" dirty="0" smtClean="0"/>
              <a:t>Москва, Нижний Новгород, Иваново, Воронеж, Липецк</a:t>
            </a:r>
          </a:p>
          <a:p>
            <a:pPr lvl="0" algn="ctr">
              <a:buClr>
                <a:srgbClr val="D34817"/>
              </a:buClr>
            </a:pPr>
            <a:r>
              <a:rPr lang="ru-RU" dirty="0" smtClean="0">
                <a:solidFill>
                  <a:prstClr val="black"/>
                </a:solidFill>
              </a:rPr>
              <a:t>Авиационная промышленность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b="1" dirty="0" smtClean="0">
                <a:solidFill>
                  <a:prstClr val="black"/>
                </a:solidFill>
              </a:rPr>
              <a:t>Жуковский, Смоленск, Нижний Новгород</a:t>
            </a:r>
            <a:endParaRPr lang="ru-RU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7170" name="Picture 2" descr="http://sp.rian.ru/images/14804/50/148045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819802" cy="38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Черная металлургия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5867" y="620688"/>
            <a:ext cx="8784976" cy="5400600"/>
          </a:xfrm>
        </p:spPr>
        <p:txBody>
          <a:bodyPr/>
          <a:lstStyle/>
          <a:p>
            <a:pPr algn="ctr"/>
            <a:r>
              <a:rPr lang="ru-RU" sz="2400" b="1" dirty="0" smtClean="0"/>
              <a:t>Лебединский горно-обогатительный комбинат </a:t>
            </a:r>
          </a:p>
          <a:p>
            <a:pPr marL="0" indent="0" algn="ctr">
              <a:buNone/>
            </a:pPr>
            <a:r>
              <a:rPr lang="ru-RU" sz="2400" b="1" dirty="0" smtClean="0"/>
              <a:t>(Губкин Белгородская обл.) </a:t>
            </a:r>
          </a:p>
          <a:p>
            <a:pPr marL="0" indent="0" algn="ctr">
              <a:buNone/>
            </a:pPr>
            <a:r>
              <a:rPr lang="ru-RU" sz="2400" dirty="0" smtClean="0"/>
              <a:t>- </a:t>
            </a:r>
            <a:r>
              <a:rPr lang="ru-RU" sz="1800" dirty="0"/>
              <a:t>крупнейшее в России предприятие по добыче и обогащению железной руды и производству высококачественного металлургического </a:t>
            </a:r>
            <a:r>
              <a:rPr lang="ru-RU" sz="1800" dirty="0" smtClean="0"/>
              <a:t>сырья.</a:t>
            </a:r>
            <a:endParaRPr lang="ru-RU" sz="1800" dirty="0"/>
          </a:p>
        </p:txBody>
      </p:sp>
      <p:pic>
        <p:nvPicPr>
          <p:cNvPr id="12290" name="Picture 2" descr="http://www.kuda.ua/lenta/wp-content/images/2010/12/24/lebedinskiy_gok_2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1" y="2276873"/>
            <a:ext cx="6871687" cy="45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Черная металлургия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5867" y="620688"/>
            <a:ext cx="8784976" cy="5400600"/>
          </a:xfrm>
        </p:spPr>
        <p:txBody>
          <a:bodyPr/>
          <a:lstStyle/>
          <a:p>
            <a:pPr algn="ctr"/>
            <a:r>
              <a:rPr lang="ru-RU" sz="2400" b="1" dirty="0" smtClean="0"/>
              <a:t>Стойленский горно-обогатительный комбинат</a:t>
            </a:r>
          </a:p>
          <a:p>
            <a:pPr marL="0" lvl="0" indent="0" algn="ctr">
              <a:buClr>
                <a:srgbClr val="D34817"/>
              </a:buClr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(</a:t>
            </a:r>
            <a:r>
              <a:rPr lang="ru-RU" sz="2400" b="1" dirty="0">
                <a:solidFill>
                  <a:prstClr val="black"/>
                </a:solidFill>
              </a:rPr>
              <a:t>С</a:t>
            </a:r>
            <a:r>
              <a:rPr lang="ru-RU" sz="2400" b="1" dirty="0" smtClean="0">
                <a:solidFill>
                  <a:prstClr val="black"/>
                </a:solidFill>
              </a:rPr>
              <a:t>тарый Оскол Белгородская </a:t>
            </a:r>
            <a:r>
              <a:rPr lang="ru-RU" sz="2400" b="1" dirty="0">
                <a:solidFill>
                  <a:prstClr val="black"/>
                </a:solidFill>
              </a:rPr>
              <a:t>обл.) </a:t>
            </a:r>
          </a:p>
          <a:p>
            <a:pPr algn="ctr"/>
            <a:endParaRPr lang="ru-RU" sz="2400" dirty="0" smtClean="0"/>
          </a:p>
        </p:txBody>
      </p:sp>
      <p:pic>
        <p:nvPicPr>
          <p:cNvPr id="14338" name="Picture 2" descr="http://www.skvcom.ru/img/OF_sgok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7337"/>
            <a:ext cx="7788226" cy="518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Черная металлургия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5867" y="620688"/>
            <a:ext cx="8784976" cy="5400600"/>
          </a:xfrm>
        </p:spPr>
        <p:txBody>
          <a:bodyPr/>
          <a:lstStyle/>
          <a:p>
            <a:pPr algn="ctr"/>
            <a:r>
              <a:rPr lang="ru-RU" sz="2400" b="1" dirty="0" smtClean="0"/>
              <a:t>Михайловский горно-обогатительный комбинат</a:t>
            </a:r>
          </a:p>
          <a:p>
            <a:pPr marL="0" indent="0" algn="ctr">
              <a:buNone/>
            </a:pPr>
            <a:r>
              <a:rPr lang="ru-RU" sz="2400" b="1" dirty="0" smtClean="0"/>
              <a:t>(Железногорск) </a:t>
            </a:r>
          </a:p>
          <a:p>
            <a:pPr marL="0" indent="0" algn="ctr">
              <a:buNone/>
            </a:pPr>
            <a:r>
              <a:rPr lang="ru-RU" sz="1800" dirty="0" smtClean="0"/>
              <a:t>Комбинат </a:t>
            </a:r>
            <a:r>
              <a:rPr lang="ru-RU" sz="1800" dirty="0"/>
              <a:t>построен на базе Михайловского месторождения, расположенного в 100 км севернее </a:t>
            </a:r>
            <a:r>
              <a:rPr lang="ru-RU" sz="1800" dirty="0" smtClean="0"/>
              <a:t>Курска.</a:t>
            </a:r>
          </a:p>
        </p:txBody>
      </p:sp>
      <p:pic>
        <p:nvPicPr>
          <p:cNvPr id="13316" name="Picture 4" descr="http://www.krasfun.ru/images/2011/5/3b012_Anomaly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45" y="2132856"/>
            <a:ext cx="7118284" cy="47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s60.radikal.ru/i169/1005/4b/d8e101119f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37" y="2132856"/>
            <a:ext cx="7148692" cy="47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8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9675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Черная металлургия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5867" y="1052736"/>
            <a:ext cx="8784976" cy="4968552"/>
          </a:xfrm>
        </p:spPr>
        <p:txBody>
          <a:bodyPr/>
          <a:lstStyle/>
          <a:p>
            <a:pPr algn="ctr"/>
            <a:r>
              <a:rPr lang="ru-RU" sz="2400" b="1" dirty="0" smtClean="0"/>
              <a:t>Новолипецкий металлургический комбинат</a:t>
            </a:r>
          </a:p>
          <a:p>
            <a:pPr algn="ctr"/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Предприятие </a:t>
            </a:r>
            <a:r>
              <a:rPr lang="ru-RU" sz="2400" dirty="0"/>
              <a:t>с полным металлургическим </a:t>
            </a:r>
            <a:r>
              <a:rPr lang="ru-RU" sz="2400" dirty="0" smtClean="0"/>
              <a:t>циклом производит </a:t>
            </a:r>
            <a:r>
              <a:rPr lang="ru-RU" sz="2400" dirty="0"/>
              <a:t>чугун, </a:t>
            </a:r>
            <a:r>
              <a:rPr lang="ru-RU" sz="2400" dirty="0" smtClean="0"/>
              <a:t>сталь, </a:t>
            </a:r>
            <a:r>
              <a:rPr lang="ru-RU" sz="2400" dirty="0"/>
              <a:t>а также широкий ряд </a:t>
            </a:r>
            <a:r>
              <a:rPr lang="ru-RU" sz="2400" dirty="0" smtClean="0"/>
              <a:t>проката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pic>
        <p:nvPicPr>
          <p:cNvPr id="15362" name="Picture 2" descr="http://www.uralpolit.ru/sites/fedpress/files/viktor/news/zavod_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02" y="3212976"/>
            <a:ext cx="4701699" cy="3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mg.lenta.ru/ireal/news/2008/05/16/nlmk/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" y="3212976"/>
            <a:ext cx="4475991" cy="3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9675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Черная металлургия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5867" y="1052736"/>
            <a:ext cx="8784976" cy="4968552"/>
          </a:xfrm>
        </p:spPr>
        <p:txBody>
          <a:bodyPr/>
          <a:lstStyle/>
          <a:p>
            <a:pPr algn="ctr"/>
            <a:r>
              <a:rPr lang="ru-RU" sz="2400" b="1" dirty="0" smtClean="0"/>
              <a:t>Завод «Свободный сокол» (Липецк)</a:t>
            </a:r>
          </a:p>
          <a:p>
            <a:pPr algn="ctr"/>
            <a:endParaRPr lang="ru-RU" sz="2400" b="1" dirty="0" smtClean="0"/>
          </a:p>
        </p:txBody>
      </p:sp>
      <p:pic>
        <p:nvPicPr>
          <p:cNvPr id="16388" name="Picture 4" descr="http://chekushka3.narod.ru/lipetsk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3" y="1628800"/>
            <a:ext cx="7956329" cy="52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9675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Черная металлургия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5867" y="1052736"/>
            <a:ext cx="8784976" cy="4968552"/>
          </a:xfrm>
        </p:spPr>
        <p:txBody>
          <a:bodyPr/>
          <a:lstStyle/>
          <a:p>
            <a:pPr algn="ctr"/>
            <a:r>
              <a:rPr lang="ru-RU" sz="2400" b="1" dirty="0" smtClean="0"/>
              <a:t>Оскольский электрометаллургический комбинат </a:t>
            </a:r>
          </a:p>
          <a:p>
            <a:pPr marL="0" indent="0" algn="ctr">
              <a:buNone/>
            </a:pPr>
            <a:r>
              <a:rPr lang="ru-RU" sz="2400" b="1" dirty="0" smtClean="0"/>
              <a:t>(Старый Оскол Белгородской обл.)</a:t>
            </a:r>
          </a:p>
          <a:p>
            <a:pPr marL="0" indent="0" algn="ctr">
              <a:buNone/>
            </a:pPr>
            <a:r>
              <a:rPr lang="ru-RU" sz="1800" dirty="0"/>
              <a:t>-единственный металлургический комбинат в стране, работающий по технологии прямого восстановления железа</a:t>
            </a:r>
            <a:endParaRPr lang="ru-RU" sz="1800" dirty="0" smtClean="0"/>
          </a:p>
          <a:p>
            <a:pPr algn="ctr"/>
            <a:endParaRPr lang="ru-RU" sz="2400" dirty="0" smtClean="0"/>
          </a:p>
        </p:txBody>
      </p:sp>
      <p:pic>
        <p:nvPicPr>
          <p:cNvPr id="17410" name="Picture 2" descr="http://gazeta.a42.ru/images/lenta/16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46" y="3068531"/>
            <a:ext cx="4802354" cy="37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kavicom.ru/uploads/photos/medium/ba3757cda3679c43e6095ce5c0391b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8531"/>
            <a:ext cx="4499993" cy="37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Химическая промышленность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964488" cy="56886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центры:</a:t>
            </a:r>
          </a:p>
          <a:p>
            <a:pPr marL="0" indent="0" algn="ctr">
              <a:buNone/>
            </a:pPr>
            <a:r>
              <a:rPr lang="ru-RU" sz="2000" b="1" dirty="0" smtClean="0"/>
              <a:t>Щекино, Орехово-Зуево, Москва, Рязань, Тверь, Новомосковск</a:t>
            </a:r>
            <a:endParaRPr lang="ru-RU" sz="2000" b="1" dirty="0"/>
          </a:p>
          <a:p>
            <a:pPr marL="0" indent="0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8436" name="Picture 4" descr="http://www.itera.ru/images/40_x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2384"/>
            <a:ext cx="6840760" cy="51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88" y="1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Машиностроение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87" y="71902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Ведущая отрасль промышленности ЦР. Является главной отраслью специализации района. Преобладает трудоемкое и наукоемкое машиностроение.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692696"/>
            <a:ext cx="2016225" cy="97750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DEDEDD"/>
              </a:clrFrom>
              <a:clrTo>
                <a:srgbClr val="DEDE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92" y="1929698"/>
            <a:ext cx="4306200" cy="423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0F2F6"/>
              </a:clrFrom>
              <a:clrTo>
                <a:srgbClr val="F0F2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2009" y="2852936"/>
            <a:ext cx="1520552" cy="35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300192" y="3068960"/>
            <a:ext cx="2728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Московская агломерация является главным центром приборостроения, станкостроения, авиастроения, производства электротехники и электронных систем управления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21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Химическая промышленность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856984" cy="61206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Нефтехимическая промышленность </a:t>
            </a:r>
            <a:r>
              <a:rPr lang="ru-RU" sz="1800" b="1" dirty="0" smtClean="0"/>
              <a:t>(Москва, Ярославль, Рязань)</a:t>
            </a:r>
          </a:p>
          <a:p>
            <a:pPr lvl="0">
              <a:buClr>
                <a:srgbClr val="D34817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Производство синтетических смол и пластмасс </a:t>
            </a:r>
            <a:r>
              <a:rPr lang="ru-RU" sz="1800" b="1" dirty="0" smtClean="0">
                <a:solidFill>
                  <a:prstClr val="black"/>
                </a:solidFill>
              </a:rPr>
              <a:t>(Москва, Орехово-Зуево)</a:t>
            </a:r>
          </a:p>
          <a:p>
            <a:pPr lvl="0">
              <a:buClr>
                <a:srgbClr val="D34817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Производство химических волокон  </a:t>
            </a:r>
            <a:r>
              <a:rPr lang="ru-RU" sz="1800" b="1" dirty="0" smtClean="0">
                <a:solidFill>
                  <a:prstClr val="black"/>
                </a:solidFill>
              </a:rPr>
              <a:t>(Клин, Серпухов, Рязань)</a:t>
            </a:r>
          </a:p>
          <a:p>
            <a:pPr lvl="0">
              <a:buClr>
                <a:srgbClr val="D34817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Производство шин </a:t>
            </a:r>
            <a:r>
              <a:rPr lang="ru-RU" sz="1800" b="1" dirty="0" smtClean="0">
                <a:solidFill>
                  <a:prstClr val="black"/>
                </a:solidFill>
              </a:rPr>
              <a:t>(Воронеж)</a:t>
            </a:r>
          </a:p>
          <a:p>
            <a:pPr lvl="0">
              <a:buClr>
                <a:srgbClr val="D34817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Производство резинотехнических изделий </a:t>
            </a:r>
            <a:r>
              <a:rPr lang="ru-RU" sz="1800" b="1" dirty="0" smtClean="0">
                <a:solidFill>
                  <a:prstClr val="black"/>
                </a:solidFill>
              </a:rPr>
              <a:t>(Курск, Тамбов)</a:t>
            </a:r>
          </a:p>
          <a:p>
            <a:pPr marL="0" lvl="0" indent="0">
              <a:buClr>
                <a:srgbClr val="D34817"/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Производство витаминных препаратов </a:t>
            </a:r>
            <a:r>
              <a:rPr lang="ru-RU" sz="1800" b="1" dirty="0" smtClean="0">
                <a:solidFill>
                  <a:prstClr val="black"/>
                </a:solidFill>
              </a:rPr>
              <a:t>(Белгород)</a:t>
            </a:r>
          </a:p>
          <a:p>
            <a:pPr marL="0" lvl="0" indent="0">
              <a:buClr>
                <a:srgbClr val="D34817"/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Производство фосфорных удобрений </a:t>
            </a:r>
            <a:r>
              <a:rPr lang="ru-RU" sz="1800" b="1" dirty="0" smtClean="0">
                <a:solidFill>
                  <a:prstClr val="black"/>
                </a:solidFill>
              </a:rPr>
              <a:t>(Липецк)</a:t>
            </a:r>
          </a:p>
          <a:p>
            <a:pPr lvl="0">
              <a:buClr>
                <a:srgbClr val="D34817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9458" name="Picture 2" descr="http://www.kot.kiev.ua/images/product_images/info_images/184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376264" cy="17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desc.cnt.itdelo.com/images/67467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36812"/>
            <a:ext cx="1992220" cy="14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i1.studmed.ru/1/7/1768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2776"/>
            <a:ext cx="1992220" cy="14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rti-zavod.ru/pic/Pic_S_Proizvodstvo_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60263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Лесная и деревообрабатывающая промышленность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412776"/>
            <a:ext cx="9001000" cy="52565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Сконцентрирована в Волго-Вятском районе.</a:t>
            </a:r>
          </a:p>
          <a:p>
            <a:pPr algn="ctr"/>
            <a:r>
              <a:rPr lang="ru-RU" b="1" dirty="0" smtClean="0"/>
              <a:t>Волжск (</a:t>
            </a:r>
            <a:r>
              <a:rPr lang="ru-RU" b="1" dirty="0" err="1" smtClean="0"/>
              <a:t>респ</a:t>
            </a:r>
            <a:r>
              <a:rPr lang="ru-RU" b="1" dirty="0" smtClean="0"/>
              <a:t>. Марий Эл)</a:t>
            </a:r>
          </a:p>
          <a:p>
            <a:pPr marL="0" indent="0">
              <a:buNone/>
            </a:pPr>
            <a:r>
              <a:rPr lang="ru-RU" sz="2400" dirty="0" smtClean="0"/>
              <a:t>Марийский </a:t>
            </a:r>
            <a:r>
              <a:rPr lang="ru-RU" sz="2400" dirty="0"/>
              <a:t>целлюлозно-бумажный </a:t>
            </a:r>
            <a:r>
              <a:rPr lang="ru-RU" sz="2400" dirty="0" smtClean="0"/>
              <a:t>комбинат является </a:t>
            </a:r>
            <a:r>
              <a:rPr lang="ru-RU" sz="2400" dirty="0"/>
              <a:t>производителем технических </a:t>
            </a:r>
            <a:r>
              <a:rPr lang="ru-RU" sz="2400" dirty="0" smtClean="0"/>
              <a:t>видов бумаги</a:t>
            </a:r>
            <a:r>
              <a:rPr lang="ru-RU" sz="2400" dirty="0"/>
              <a:t>, картона, гофрированного </a:t>
            </a:r>
            <a:r>
              <a:rPr lang="ru-RU" sz="2400" dirty="0" smtClean="0"/>
              <a:t>картона, ДВП</a:t>
            </a:r>
            <a:r>
              <a:rPr lang="ru-RU" sz="2400" dirty="0"/>
              <a:t>, целлюлозы.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482" name="Picture 2" descr="http://pages.marsu.ru/iac/foto/original/badanov8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1865"/>
            <a:ext cx="4283968" cy="321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Лесная и деревообрабатывающая промышленность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412776"/>
            <a:ext cx="9001000" cy="52565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Балахна (Нижегородская обл.)</a:t>
            </a:r>
          </a:p>
          <a:p>
            <a:r>
              <a:rPr lang="ru-RU" sz="2400" dirty="0" smtClean="0"/>
              <a:t>ЦБК </a:t>
            </a:r>
            <a:r>
              <a:rPr lang="ru-RU" sz="2400" dirty="0"/>
              <a:t>«</a:t>
            </a:r>
            <a:r>
              <a:rPr lang="ru-RU" sz="2400" dirty="0" smtClean="0"/>
              <a:t>Волга» - второй </a:t>
            </a:r>
            <a:r>
              <a:rPr lang="ru-RU" sz="2400" dirty="0"/>
              <a:t>по величине в России </a:t>
            </a:r>
            <a:r>
              <a:rPr lang="ru-RU" sz="2400" dirty="0" smtClean="0"/>
              <a:t>производитель </a:t>
            </a:r>
            <a:r>
              <a:rPr lang="ru-RU" sz="2400" dirty="0"/>
              <a:t>газетной бумаги после </a:t>
            </a:r>
            <a:r>
              <a:rPr lang="ru-RU" sz="2400" dirty="0" err="1"/>
              <a:t>Кондопожского</a:t>
            </a:r>
            <a:r>
              <a:rPr lang="ru-RU" sz="2400" dirty="0"/>
              <a:t> </a:t>
            </a:r>
            <a:r>
              <a:rPr lang="ru-RU" sz="2400" dirty="0" smtClean="0"/>
              <a:t>ЦБК.</a:t>
            </a:r>
          </a:p>
          <a:p>
            <a:r>
              <a:rPr lang="ru-RU" sz="2400" dirty="0"/>
              <a:t>ОАО «</a:t>
            </a:r>
            <a:r>
              <a:rPr lang="ru-RU" sz="2400" dirty="0" err="1" smtClean="0"/>
              <a:t>Полиграфкартон</a:t>
            </a:r>
            <a:r>
              <a:rPr lang="ru-RU" sz="2400" dirty="0" smtClean="0"/>
              <a:t>» 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1506" name="Picture 2" descr="http://volga.sitetopus.ru/media/photologue/photos/paper_machine_6_re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4050"/>
            <a:ext cx="3851920" cy="28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ukobf.ru/UPLOAD/image/1_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76" y="3964050"/>
            <a:ext cx="5155423" cy="28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98072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Легкая промышленность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9108504" cy="58326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Крупные центры текстильной промышленности: </a:t>
            </a:r>
            <a:r>
              <a:rPr lang="ru-RU" sz="2400" b="1" dirty="0" smtClean="0"/>
              <a:t>Москва,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b="1" dirty="0"/>
              <a:t>Иваново</a:t>
            </a:r>
            <a:r>
              <a:rPr lang="ru-RU" sz="2400" dirty="0"/>
              <a:t>                                                             </a:t>
            </a:r>
            <a:r>
              <a:rPr lang="ru-RU" sz="2400" dirty="0" smtClean="0"/>
              <a:t>             </a:t>
            </a:r>
            <a:r>
              <a:rPr lang="ru-RU" sz="2400" b="1" dirty="0" smtClean="0"/>
              <a:t>Орехово-Зуево</a:t>
            </a:r>
            <a:endParaRPr lang="ru-RU" sz="2400" b="1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Павловский Посад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                                             </a:t>
            </a:r>
            <a:r>
              <a:rPr lang="ru-RU" sz="2400" b="1" dirty="0" smtClean="0"/>
              <a:t>Дмитров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2530" name="Picture 2" descr="http://www.itgf.ru/PICs/small_product_57a7991605a245a0a325c2ffc4ebc9e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484784"/>
            <a:ext cx="1393811" cy="13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itgf.ru/PICs/small_product_e053070d95534b5c8cbb2b8807ebcbb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1393812" cy="13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itgf.ru/PICs/small_product_945b307ae5964c318d3836404238c99b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47" y="1484783"/>
            <a:ext cx="1393812" cy="13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www.zuevo.ru/firms/dptf/f_zur1-arpdbeovkc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86" y="1846815"/>
            <a:ext cx="2811117" cy="19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 descr="http://dtgf.ru/bg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915816" cy="194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0" name="Picture 22" descr="http://platki.ru/on-line/images/D2D54823-F17D-4E16-B1BD-F954F4AC7145/vier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" y="3861047"/>
            <a:ext cx="1973803" cy="29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2" name="Picture 24" descr="http://platki.ru/on-line/images/D2D54823-F17D-4E16-B1BD-F954F4AC7145/sewin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72" y="3861048"/>
            <a:ext cx="1991841" cy="29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4" name="Picture 26" descr="http://platki.ru/on-line/images/D2D54823-F17D-4E16-B1BD-F954F4AC7145/fringl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04" y="3861048"/>
            <a:ext cx="1991841" cy="29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0706"/>
            <a:ext cx="8928992" cy="857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Агропромышленный комплекс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784976" cy="61653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Основной сельскохозяйственный район Центральной России – Центрально-Черноземный район.</a:t>
            </a:r>
          </a:p>
          <a:p>
            <a:pPr>
              <a:buFontTx/>
              <a:buChar char="-"/>
            </a:pPr>
            <a:r>
              <a:rPr lang="ru-RU" sz="2000" dirty="0" smtClean="0"/>
              <a:t>10% зерна                                                   картофеля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животноводческой </a:t>
            </a:r>
          </a:p>
          <a:p>
            <a:pPr marL="0" indent="0">
              <a:buNone/>
            </a:pPr>
            <a:r>
              <a:rPr lang="ru-RU" sz="2000" dirty="0" smtClean="0"/>
              <a:t>продукции                                         20% подсолнечника  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50% сахарной свеклы</a:t>
            </a:r>
            <a:endParaRPr lang="ru-RU" sz="2000" dirty="0"/>
          </a:p>
        </p:txBody>
      </p:sp>
      <p:pic>
        <p:nvPicPr>
          <p:cNvPr id="23554" name="Picture 2" descr="http://www.agroxxi.ru/images/%C7%E5%F0%ED%EE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51" y="1412776"/>
            <a:ext cx="2246485" cy="15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sadoved.com/uploads/posts/2011-10/1319715582_kartofel-urozha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184082" cy="15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realsovet.ru/wp-content/uploads/2012/02/svini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" y="3789040"/>
            <a:ext cx="181173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http://www.dmsu.customs.gov.ua/images/o-00004176-a-000026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56" y="3284983"/>
            <a:ext cx="182599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http://files.melicharova.webnode.cz/200000073-38504394aa/Kopie%20-%20156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068961"/>
            <a:ext cx="278026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img-2007-12.photosight.ru/01/243926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17" y="4509120"/>
            <a:ext cx="18362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http://barnaul.sibnovosti.ru/pictures/0381/1066/otrekonstruirovannyy_biyskiy_saharnyy_zavod_budet_pererabatyvat_poltory_tysyachi_tonn_svekly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96782"/>
            <a:ext cx="2724919" cy="17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на самоподготовку: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§ </a:t>
            </a:r>
            <a:r>
              <a:rPr lang="ru-RU" dirty="0" smtClean="0"/>
              <a:t>33 прочитать,</a:t>
            </a:r>
          </a:p>
          <a:p>
            <a:r>
              <a:rPr lang="ru-RU" dirty="0"/>
              <a:t>§ </a:t>
            </a:r>
            <a:r>
              <a:rPr lang="ru-RU" smtClean="0"/>
              <a:t>29-32 повторить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Машиностроение.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692696"/>
            <a:ext cx="7772400" cy="4572000"/>
          </a:xfrm>
        </p:spPr>
        <p:txBody>
          <a:bodyPr/>
          <a:lstStyle/>
          <a:p>
            <a:pPr algn="ctr"/>
            <a:r>
              <a:rPr lang="ru-RU" b="1" dirty="0" smtClean="0"/>
              <a:t>Москва (ЗИЛ):</a:t>
            </a:r>
            <a:r>
              <a:rPr lang="ru-RU" dirty="0" smtClean="0"/>
              <a:t> филиалы в Ярославле, Ярцево (Смоленская обл.), </a:t>
            </a:r>
            <a:r>
              <a:rPr lang="ru-RU" dirty="0"/>
              <a:t>М</a:t>
            </a:r>
            <a:r>
              <a:rPr lang="ru-RU" dirty="0" smtClean="0"/>
              <a:t>ценске (Орловская обл..)</a:t>
            </a:r>
            <a:endParaRPr lang="ru-RU" dirty="0"/>
          </a:p>
        </p:txBody>
      </p:sp>
      <p:pic>
        <p:nvPicPr>
          <p:cNvPr id="1026" name="Picture 2" descr="http://www.automotonews.ru/wp-content/uploads/2011/09/z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7" y="1706782"/>
            <a:ext cx="8739522" cy="50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0527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Машиностроение.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84976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Продукция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Аварийно-ремонтные машины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Автобусы                                    Бортовые платформы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Автоподъемники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МАВР 4841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20" y="1340768"/>
            <a:ext cx="279831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ИЛ-3250A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97661"/>
            <a:ext cx="256299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81201 (ПСС-121.22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14" y="4653136"/>
            <a:ext cx="241946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301B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93" y="3933056"/>
            <a:ext cx="28639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0527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Машиностроение.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84976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Продукция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Авто топливозаправщики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Автофургоны                            Автоцистерны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Легковые автомобили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Пожарные автомобили </a:t>
            </a:r>
            <a:endParaRPr lang="ru-RU" dirty="0"/>
          </a:p>
        </p:txBody>
      </p:sp>
      <p:pic>
        <p:nvPicPr>
          <p:cNvPr id="6146" name="Picture 2" descr="АТЗ 7-433362/АТЗ 7-4329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23165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Ф4741Т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1736636" cy="112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46245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5329"/>
            <a:ext cx="207679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ЗИЛ-4104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24" y="3356992"/>
            <a:ext cx="187785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автоцистерна пожарна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72" y="5013176"/>
            <a:ext cx="2895720" cy="15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0527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Машиностроение.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836712"/>
            <a:ext cx="7772400" cy="4572000"/>
          </a:xfrm>
        </p:spPr>
        <p:txBody>
          <a:bodyPr/>
          <a:lstStyle/>
          <a:p>
            <a:pPr algn="ctr"/>
            <a:r>
              <a:rPr lang="ru-RU" b="1" dirty="0" smtClean="0"/>
              <a:t>Москва (АЗЛК)</a:t>
            </a:r>
            <a:endParaRPr lang="ru-RU" b="1" dirty="0"/>
          </a:p>
        </p:txBody>
      </p:sp>
      <p:pic>
        <p:nvPicPr>
          <p:cNvPr id="5122" name="Picture 2" descr="http://www.fresher.ru/images3/zabroshennyj-zavod-legenda-azlk/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0363"/>
            <a:ext cx="9203806" cy="5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0527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Машиностроение.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424936" cy="52565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Москва (АЗЛК)</a:t>
            </a:r>
          </a:p>
          <a:p>
            <a:r>
              <a:rPr lang="ru-RU" b="1" dirty="0"/>
              <a:t>АЗЛК (Автомобильный Завод имени Ленинского Комсомола)</a:t>
            </a:r>
          </a:p>
          <a:p>
            <a:r>
              <a:rPr lang="ru-RU" dirty="0"/>
              <a:t>Свою деятельность завод начал в ноябре 1930 года, приступив к сборке легковых и грузовых машин </a:t>
            </a:r>
            <a:r>
              <a:rPr lang="ru-RU" dirty="0" err="1"/>
              <a:t>Ford</a:t>
            </a:r>
            <a:r>
              <a:rPr lang="ru-RU" dirty="0"/>
              <a:t>. </a:t>
            </a:r>
            <a:r>
              <a:rPr lang="ru-RU" dirty="0" smtClean="0"/>
              <a:t>С </a:t>
            </a:r>
            <a:r>
              <a:rPr lang="ru-RU" dirty="0"/>
              <a:t>началом Великой Отечественной войны завод был переориентирован на выпуск военной продукции. По окончанию Великой Отечественной войны и вплоть до 1968 года существовал как Московский завод малолитражных автомобилей </a:t>
            </a:r>
            <a:r>
              <a:rPr lang="ru-RU" dirty="0" smtClean="0"/>
              <a:t>. Автомобильным </a:t>
            </a:r>
            <a:r>
              <a:rPr lang="ru-RU" dirty="0"/>
              <a:t>заводом имени Ленинского Комсомола (АЗЛК) завод назывался с 1968 по 1992 год, пока не был переименован в ОАО «Москвич». Фактически завод прекратил выпуск автомобилей в 2001 году, но формально ликвидирован только в 2010. </a:t>
            </a:r>
          </a:p>
        </p:txBody>
      </p:sp>
    </p:spTree>
    <p:extLst>
      <p:ext uri="{BB962C8B-B14F-4D97-AF65-F5344CB8AC3E}">
        <p14:creationId xmlns:p14="http://schemas.microsoft.com/office/powerpoint/2010/main" val="20291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0527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Машиностроение.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Нижний Новгород (ГАЗ)</a:t>
            </a:r>
          </a:p>
        </p:txBody>
      </p:sp>
      <p:pic>
        <p:nvPicPr>
          <p:cNvPr id="3082" name="Picture 10" descr="http://www.mroteh.ru/upload/medialibrary/990/Zavod_GA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77" y="1484784"/>
            <a:ext cx="7216588" cy="538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0527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Машиностроение.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76456" cy="5832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Продукция</a:t>
            </a:r>
          </a:p>
          <a:p>
            <a:pPr marL="0" indent="0">
              <a:buNone/>
            </a:pPr>
            <a:r>
              <a:rPr lang="ru-RU" dirty="0"/>
              <a:t>Самые популярные автомобильные бренды завода –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«Газель»                                        </a:t>
            </a:r>
            <a:r>
              <a:rPr lang="ru-RU" dirty="0"/>
              <a:t>«Соболь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smtClean="0"/>
              <a:t>Валдай»                                      «Садко»</a:t>
            </a:r>
            <a:endParaRPr lang="ru-RU" dirty="0"/>
          </a:p>
        </p:txBody>
      </p:sp>
      <p:pic>
        <p:nvPicPr>
          <p:cNvPr id="9218" name="Picture 2" descr="http://www.gazgroup.ru/data/news-anounce-im/2007/4290.9.Sobol-drop-side-tru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94" y="2204864"/>
            <a:ext cx="2664296" cy="11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Щелкните, чтобы увеличить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204864"/>
            <a:ext cx="228596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Щелкните, чтобы увеличить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36814"/>
            <a:ext cx="2232248" cy="15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Щелкните, чтобы увеличить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36814"/>
            <a:ext cx="2541426" cy="16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197</TotalTime>
  <Words>595</Words>
  <Application>Microsoft Office PowerPoint</Application>
  <PresentationFormat>Экран (4:3)</PresentationFormat>
  <Paragraphs>158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Хозяйство  Центральной России</vt:lpstr>
      <vt:lpstr>Машиностроение</vt:lpstr>
      <vt:lpstr>Машиностроение.</vt:lpstr>
      <vt:lpstr>Машиностроение.</vt:lpstr>
      <vt:lpstr>Машиностроение.</vt:lpstr>
      <vt:lpstr>Машиностроение.</vt:lpstr>
      <vt:lpstr>Машиностроение.</vt:lpstr>
      <vt:lpstr>Машиностроение.</vt:lpstr>
      <vt:lpstr>Машиностроение.</vt:lpstr>
      <vt:lpstr>Машиностроение.</vt:lpstr>
      <vt:lpstr>Машиностроение.</vt:lpstr>
      <vt:lpstr>Машиностроение.</vt:lpstr>
      <vt:lpstr>Черная металлургия</vt:lpstr>
      <vt:lpstr>Черная металлургия</vt:lpstr>
      <vt:lpstr>Черная металлургия</vt:lpstr>
      <vt:lpstr>Черная металлургия</vt:lpstr>
      <vt:lpstr>Черная металлургия</vt:lpstr>
      <vt:lpstr>Черная металлургия</vt:lpstr>
      <vt:lpstr>Химическая промышленность</vt:lpstr>
      <vt:lpstr>Химическая промышленность</vt:lpstr>
      <vt:lpstr>Лесная и деревообрабатывающая промышленность</vt:lpstr>
      <vt:lpstr>Лесная и деревообрабатывающая промышленность</vt:lpstr>
      <vt:lpstr>Легкая промышленность</vt:lpstr>
      <vt:lpstr>Агропромышленный комплекс</vt:lpstr>
      <vt:lpstr>Задание на самоподготовку: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Хозяйство  Центральной России</dc:title>
  <dc:creator>alex</dc:creator>
  <cp:lastModifiedBy>alex</cp:lastModifiedBy>
  <cp:revision>96</cp:revision>
  <dcterms:created xsi:type="dcterms:W3CDTF">2013-01-04T11:16:07Z</dcterms:created>
  <dcterms:modified xsi:type="dcterms:W3CDTF">2013-01-09T14:17:33Z</dcterms:modified>
</cp:coreProperties>
</file>