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0A51BE9-B02B-45C8-B02D-89F962F802FA}" type="datetimeFigureOut">
              <a:rPr lang="ru-RU" smtClean="0"/>
              <a:pPr/>
              <a:t>15.05.2010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CB133BE-2FD3-4CDB-B134-589A97D900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0%D1%81%D0%BA%D0%B5%D1%82%D0%B1%D0%BE%D0%BB%D1%8C%D0%BD%D0%B0%D1%8F_%D0%BF%D0%BB%D0%BE%D1%89%D0%B0%D0%B4%D0%BA%D0%B0" TargetMode="External"/><Relationship Id="rId2" Type="http://schemas.openxmlformats.org/officeDocument/2006/relationships/hyperlink" Target="http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7%D0%B5%D0%BC%D0%BF%D0%B8%D0%BE%D0%BD%D0%B0%D1%82_%D0%95%D0%B2%D1%80%D0%BE%D0%BF%D1%8B_%D0%BF%D0%BE_%D0%B1%D0%B0%D1%81%D0%BA%D0%B5%D1%82%D0%B1%D0%BE%D0%BB%D1%83" TargetMode="External"/><Relationship Id="rId13" Type="http://schemas.openxmlformats.org/officeDocument/2006/relationships/hyperlink" Target="http://ru.wikipedia.org/wiki/%D0%9D%D0%B0%D1%86%D0%B8%D0%BE%D0%BD%D0%B0%D0%BB%D1%8C%D0%BD%D0%B0%D1%8F_%D0%B1%D0%B0%D1%81%D0%BA%D0%B5%D1%82%D0%B1%D0%BE%D0%BB%D1%8C%D0%BD%D0%B0%D1%8F_%D0%B0%D1%81%D1%81%D0%BE%D1%86%D0%B8%D0%B0%D1%86%D0%B8%D1%8F" TargetMode="External"/><Relationship Id="rId3" Type="http://schemas.openxmlformats.org/officeDocument/2006/relationships/hyperlink" Target="http://ru.wikipedia.org/wiki/%D0%9B%D0%B5%D1%82%D0%BD%D0%B8%D0%B5_%D0%9E%D0%BB%D0%B8%D0%BC%D0%BF%D0%B8%D0%B9%D1%81%D0%BA%D0%B8%D0%B5_%D0%B8%D0%B3%D1%80%D1%8B_1936" TargetMode="External"/><Relationship Id="rId7" Type="http://schemas.openxmlformats.org/officeDocument/2006/relationships/hyperlink" Target="http://ru.wikipedia.org/wiki/1953_%D0%B3%D0%BE%D0%B4" TargetMode="External"/><Relationship Id="rId12" Type="http://schemas.openxmlformats.org/officeDocument/2006/relationships/hyperlink" Target="http://ru.wikipedia.org/wiki/%D0%9A%D1%83%D0%B1%D0%BE%D0%BA_%D0%92%D1%8B%D0%B7%D0%BE%D0%B2%D0%B0_%D0%A4%D0%98%D0%91%D0%90" TargetMode="External"/><Relationship Id="rId2" Type="http://schemas.openxmlformats.org/officeDocument/2006/relationships/hyperlink" Target="http://ru.wikipedia.org/wiki/%D0%91%D0%B0%D1%81%D0%BA%D0%B5%D1%82%D0%B1%D0%BE%D0%BB_%D0%BD%D0%B0_%D0%9E%D0%BB%D0%B8%D0%BC%D0%BF%D0%B8%D0%B9%D1%81%D0%BA%D0%B8%D1%85_%D0%B8%D0%B3%D1%80%D0%B0%D1%8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1950_%D0%B3%D0%BE%D0%B4" TargetMode="External"/><Relationship Id="rId11" Type="http://schemas.openxmlformats.org/officeDocument/2006/relationships/hyperlink" Target="http://ru.wikipedia.org/wiki/%D0%9A%D1%83%D0%B1%D0%BE%D0%BA_%D0%95%D0%B2%D1%80%D0%BE%D0%BF%D1%8B_%D0%A3%D0%9B%D0%95%D0%91" TargetMode="External"/><Relationship Id="rId5" Type="http://schemas.openxmlformats.org/officeDocument/2006/relationships/hyperlink" Target="http://ru.wikipedia.org/wiki/%D0%A7%D0%B5%D0%BC%D0%BF%D0%B8%D0%BE%D0%BD%D0%B0%D1%82_%D0%BC%D0%B8%D1%80%D0%B0_%D0%BF%D0%BE_%D0%B1%D0%B0%D1%81%D0%BA%D0%B5%D1%82%D0%B1%D0%BE%D0%BB%D1%83" TargetMode="External"/><Relationship Id="rId10" Type="http://schemas.openxmlformats.org/officeDocument/2006/relationships/hyperlink" Target="http://ru.wikipedia.org/wiki/%D0%95%D0%B2%D1%80%D0%BE%D0%BB%D0%B8%D0%B3%D0%B0_ULEB" TargetMode="External"/><Relationship Id="rId4" Type="http://schemas.openxmlformats.org/officeDocument/2006/relationships/hyperlink" Target="http://ru.wikipedia.org/wiki/%D0%94%D0%B6%D0%B5%D0%B9%D0%BC%D1%81_%D0%9D%D0%B5%D0%B9%D1%81%D0%BC%D0%B8%D1%82" TargetMode="External"/><Relationship Id="rId9" Type="http://schemas.openxmlformats.org/officeDocument/2006/relationships/hyperlink" Target="http://ru.wikipedia.org/wiki/1935_%D0%B3%D0%BE%D0%B4" TargetMode="External"/><Relationship Id="rId1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D%D0%B5%D0%B9%D1%81%D0%BC%D0%B8%D1%82,_%D0%94%D0%B6%D0%B5%D0%B9%D0%BC%D1%8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ru.wikipedia.org/wiki/%D0%9D%D0%91%D0%9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3357562"/>
            <a:ext cx="6480048" cy="2301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33050" y="428604"/>
            <a:ext cx="6480048" cy="157163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Баскетбол</a:t>
            </a:r>
            <a:endParaRPr lang="ru-RU" sz="4000" dirty="0"/>
          </a:p>
        </p:txBody>
      </p:sp>
      <p:pic>
        <p:nvPicPr>
          <p:cNvPr id="6" name="Рисунок 5" descr="imagesCAJAY73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8512" y="2505074"/>
            <a:ext cx="2876562" cy="32099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		</a:t>
            </a:r>
            <a:r>
              <a:rPr lang="ru-RU" sz="3100" b="1" dirty="0" smtClean="0"/>
              <a:t>Нарушения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sz="3400" dirty="0" smtClean="0"/>
              <a:t>аут — мяч уходит за пределы игровой площадки;</a:t>
            </a:r>
          </a:p>
          <a:p>
            <a:pPr lvl="0"/>
            <a:r>
              <a:rPr lang="ru-RU" sz="3400" dirty="0" smtClean="0"/>
              <a:t>пробежка — игрок, контролирующий «живой» мяч совершает перемещение ног сверх ограничений, установленного правилами</a:t>
            </a:r>
          </a:p>
          <a:p>
            <a:pPr lvl="0"/>
            <a:r>
              <a:rPr lang="ru-RU" sz="3400" dirty="0" smtClean="0"/>
              <a:t>нарушение ведения мяча, включающее в себя пронос мяча, двойное ведение;</a:t>
            </a:r>
          </a:p>
          <a:p>
            <a:pPr lvl="0"/>
            <a:r>
              <a:rPr lang="ru-RU" sz="3400" dirty="0" smtClean="0"/>
              <a:t>три секунды — игрок нападения находится в зоне штрафного броска более трех секунд в то время, когда его команда владеет мячом в зоне нападения;</a:t>
            </a:r>
          </a:p>
          <a:p>
            <a:pPr lvl="0"/>
            <a:r>
              <a:rPr lang="ru-RU" sz="3400" dirty="0" smtClean="0"/>
              <a:t>восемь секунд — команда, владеющая мячом из зоны защиты не вывела его в зону нападения за восемь секунд;</a:t>
            </a:r>
          </a:p>
          <a:p>
            <a:pPr lvl="0"/>
            <a:r>
              <a:rPr lang="ru-RU" sz="3400" dirty="0" smtClean="0"/>
              <a:t>24 секунды — команда владела мячом более 24 секунд и не произвела точного броска по кольцу. Команда получает право на новое 24 секундное владение, если мяч, брошенный по кольцу коснулся дужки кольца либо щита, а также в случае получения фола защищающейся командой.</a:t>
            </a:r>
          </a:p>
          <a:p>
            <a:pPr lvl="0"/>
            <a:r>
              <a:rPr lang="ru-RU" sz="3400" dirty="0" err="1" smtClean="0"/>
              <a:t>плотноопекаемый</a:t>
            </a:r>
            <a:r>
              <a:rPr lang="ru-RU" sz="3400" dirty="0" smtClean="0"/>
              <a:t> игрок — </a:t>
            </a:r>
            <a:r>
              <a:rPr lang="ru-RU" sz="3400" dirty="0" err="1" smtClean="0"/>
              <a:t>игрок</a:t>
            </a:r>
            <a:r>
              <a:rPr lang="ru-RU" sz="3400" dirty="0" smtClean="0"/>
              <a:t> держит мяч более пяти секунд, в то время как соперник его плотно опекает;</a:t>
            </a:r>
          </a:p>
          <a:p>
            <a:pPr lvl="0"/>
            <a:r>
              <a:rPr lang="ru-RU" sz="3400" dirty="0" smtClean="0"/>
              <a:t>нарушения возвращения мяча в зону защиты — команда, владеющая мячом в зоне нападения перевела его в зону защиты.</a:t>
            </a:r>
          </a:p>
          <a:p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Нарушения</a:t>
            </a:r>
            <a:endParaRPr lang="ru-RU" dirty="0"/>
          </a:p>
        </p:txBody>
      </p:sp>
      <p:pic>
        <p:nvPicPr>
          <p:cNvPr id="4" name="Содержимое 3" descr="1259398731_b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2071678"/>
            <a:ext cx="5786478" cy="40719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                 Фолы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7200" dirty="0" smtClean="0"/>
              <a:t>Фол — это несоблюдение правил, вызванное персональным контактом или неспортивным поведением. Виды фолов:</a:t>
            </a:r>
          </a:p>
          <a:p>
            <a:pPr lvl="0"/>
            <a:r>
              <a:rPr lang="ru-RU" sz="7200" dirty="0" smtClean="0"/>
              <a:t>персональный;</a:t>
            </a:r>
          </a:p>
          <a:p>
            <a:pPr lvl="0"/>
            <a:r>
              <a:rPr lang="ru-RU" sz="7200" dirty="0" smtClean="0"/>
              <a:t>технический;</a:t>
            </a:r>
          </a:p>
          <a:p>
            <a:pPr lvl="0"/>
            <a:r>
              <a:rPr lang="ru-RU" sz="7200" dirty="0" smtClean="0"/>
              <a:t>неспортивный;</a:t>
            </a:r>
          </a:p>
          <a:p>
            <a:pPr lvl="0"/>
            <a:r>
              <a:rPr lang="ru-RU" sz="7200" dirty="0" smtClean="0"/>
              <a:t>дисквалифицирующий.</a:t>
            </a:r>
          </a:p>
          <a:p>
            <a:r>
              <a:rPr lang="ru-RU" sz="7200" dirty="0" smtClean="0"/>
              <a:t>Игрок, получивший 5 фолов (6 фолов в НБА) в матче должен покинуть игровую площадку и не может принимать участие в матче (но при этом ему разрешается остаться на скамейке запасных). Игрок, получивший дисквалифицирующий фол должен покинуть место проведения матча (игроку не разрешается остаться на скамейке запасных).</a:t>
            </a:r>
          </a:p>
          <a:p>
            <a:r>
              <a:rPr lang="ru-RU" sz="7200" dirty="0" smtClean="0"/>
              <a:t>Тренер дисквалифицируется, если:</a:t>
            </a:r>
          </a:p>
          <a:p>
            <a:pPr lvl="0"/>
            <a:r>
              <a:rPr lang="ru-RU" sz="7200" dirty="0" smtClean="0"/>
              <a:t>он совершит 2 технических фола;</a:t>
            </a:r>
          </a:p>
          <a:p>
            <a:pPr lvl="0"/>
            <a:r>
              <a:rPr lang="ru-RU" sz="7200" dirty="0" smtClean="0"/>
              <a:t>официальное лицо команды или запасной игрок совершат 3 технических фола;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6565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14512" y="1962944"/>
            <a:ext cx="4752975" cy="3800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Фолы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7200" dirty="0" smtClean="0"/>
              <a:t>тренер совершит 1 технический фол и официальное лицо команды или запасной игрок совершат 2 технических фола.</a:t>
            </a:r>
          </a:p>
          <a:p>
            <a:r>
              <a:rPr lang="ru-RU" sz="7200" dirty="0" smtClean="0"/>
              <a:t>Каждый фол идет в счет командных фолов, за исключением технического фола, полученного тренером, официальным лицом команды или игроком на скамейке запасных.</a:t>
            </a:r>
          </a:p>
          <a:p>
            <a:r>
              <a:rPr lang="ru-RU" sz="7200" dirty="0" smtClean="0"/>
              <a:t>Персональный фол — </a:t>
            </a:r>
            <a:r>
              <a:rPr lang="ru-RU" sz="7200" dirty="0" err="1" smtClean="0"/>
              <a:t>фол</a:t>
            </a:r>
            <a:r>
              <a:rPr lang="ru-RU" sz="7200" dirty="0" smtClean="0"/>
              <a:t>, вследствие персонального контакта.</a:t>
            </a:r>
          </a:p>
          <a:p>
            <a:r>
              <a:rPr lang="ru-RU" sz="7200" i="1" dirty="0" smtClean="0"/>
              <a:t>Наказание:</a:t>
            </a:r>
            <a:endParaRPr lang="ru-RU" sz="7200" dirty="0" smtClean="0"/>
          </a:p>
          <a:p>
            <a:r>
              <a:rPr lang="ru-RU" sz="7200" dirty="0" smtClean="0"/>
              <a:t>Если фол совершен на игроке, не находящемся в стадии броска, то:</a:t>
            </a:r>
          </a:p>
          <a:p>
            <a:pPr lvl="0"/>
            <a:r>
              <a:rPr lang="ru-RU" sz="7200" dirty="0" smtClean="0"/>
              <a:t>если команда не набрала 5 командных фолов или фол совершен игроком, команда которого владела мячом, то пострадавшая команда производит вбрасывание;</a:t>
            </a:r>
          </a:p>
          <a:p>
            <a:pPr lvl="0"/>
            <a:r>
              <a:rPr lang="ru-RU" sz="7200" dirty="0" smtClean="0"/>
              <a:t>в противном случае пострадавший игрок выполняет 2 штрафных;</a:t>
            </a:r>
          </a:p>
          <a:p>
            <a:r>
              <a:rPr lang="ru-RU" sz="7200" dirty="0" smtClean="0"/>
              <a:t>Если фол совершен на игроке, находящемся в стадии броска, то: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Фолы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если бросок был удачным, он засчитывается, и пострадавший игрок выполняет 1 штрафной;</a:t>
            </a:r>
          </a:p>
          <a:p>
            <a:pPr lvl="0"/>
            <a:r>
              <a:rPr lang="ru-RU" dirty="0" smtClean="0"/>
              <a:t>если бросок был неудачным, то пострадавший игрок выполняет такое количество штрафных бросков, сколько очков заработала бы команда будь бросок удачным.</a:t>
            </a:r>
          </a:p>
          <a:p>
            <a:r>
              <a:rPr lang="ru-RU" dirty="0" smtClean="0"/>
              <a:t>Неспортивный фол — </a:t>
            </a:r>
            <a:r>
              <a:rPr lang="ru-RU" dirty="0" err="1" smtClean="0"/>
              <a:t>фол</a:t>
            </a:r>
            <a:r>
              <a:rPr lang="ru-RU" dirty="0" smtClean="0"/>
              <a:t>, совершенный вследствие контакта, при котором игрок не пытался сыграть мячом в рамках правил.</a:t>
            </a:r>
          </a:p>
          <a:p>
            <a:r>
              <a:rPr lang="ru-RU" i="1" dirty="0" smtClean="0"/>
              <a:t>Наказание:</a:t>
            </a:r>
            <a:endParaRPr lang="ru-RU" dirty="0" smtClean="0"/>
          </a:p>
          <a:p>
            <a:r>
              <a:rPr lang="ru-RU" dirty="0" smtClean="0"/>
              <a:t>Если фол совершен на игроке, находящемся в стадии броска, то поступают так же, как и в случае персонального фола. Если фол совершен на игроке, не находящемся в стадии броска, то пострадавший игрок выполняет 2 броска. После выполнения штрафных бросков мяч вбрасывает пострадавшая команда из-за пределов площадки на продолжении центральной линии. Исключение составляют фолы, совершенные до начала первого периода. В этом случае после штрафных бросков проводится розыгрыш спорного броска (как и в случае нормального начала игры). Если игрок в течение одного матча совершает 2 неспортивных фола, он должен быть дисквалифицирован.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                Фолы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Дисквалифицирующий фол — это фол, вследствие вопиющего неспортивного поведения. Дисквалифицирующий фол может получить игрок, запасной, тренер или официальное лицо команды.</a:t>
            </a:r>
          </a:p>
          <a:p>
            <a:r>
              <a:rPr lang="ru-RU" sz="2600" i="1" dirty="0" smtClean="0"/>
              <a:t>Наказание:</a:t>
            </a:r>
            <a:endParaRPr lang="ru-RU" sz="2600" dirty="0" smtClean="0"/>
          </a:p>
          <a:p>
            <a:r>
              <a:rPr lang="ru-RU" sz="2600" dirty="0" smtClean="0"/>
              <a:t>Количество штрафных и вбрасывание после них назначаются аналогично неспортивному фолу.</a:t>
            </a:r>
          </a:p>
          <a:p>
            <a:r>
              <a:rPr lang="ru-RU" sz="2600" dirty="0" smtClean="0"/>
              <a:t>Технический фол — </a:t>
            </a:r>
            <a:r>
              <a:rPr lang="ru-RU" sz="2600" dirty="0" err="1" smtClean="0"/>
              <a:t>фол</a:t>
            </a:r>
            <a:r>
              <a:rPr lang="ru-RU" sz="2600" dirty="0" smtClean="0"/>
              <a:t>, не вызванный контактом с соперником. Это может быть неуважение к судьям, сопернику, задержка игры, нарушения процедурного характера.</a:t>
            </a:r>
          </a:p>
          <a:p>
            <a:r>
              <a:rPr lang="ru-RU" sz="2600" i="1" dirty="0" smtClean="0"/>
              <a:t>Наказание:</a:t>
            </a:r>
            <a:endParaRPr lang="ru-RU" sz="2600" dirty="0" smtClean="0"/>
          </a:p>
          <a:p>
            <a:r>
              <a:rPr lang="ru-RU" sz="2600" dirty="0" smtClean="0"/>
              <a:t>Любой игрок команды, не нарушившей правила, пробивает 2 штрафных броска. После выполнения бросков сбрасывание производится аналогично неспортивному фолу.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Баскетбол</a:t>
            </a:r>
            <a:r>
              <a:rPr lang="ru-RU" dirty="0" smtClean="0"/>
              <a:t> (</a:t>
            </a:r>
            <a:r>
              <a:rPr lang="ru-RU" dirty="0" smtClean="0">
                <a:hlinkClick r:id="rId2" tooltip="Английский язык"/>
              </a:rPr>
              <a:t>англ.</a:t>
            </a:r>
            <a:r>
              <a:rPr lang="ru-RU" dirty="0" smtClean="0"/>
              <a:t> </a:t>
            </a:r>
            <a:r>
              <a:rPr lang="ru-RU" i="1" dirty="0" err="1" smtClean="0"/>
              <a:t>basket</a:t>
            </a:r>
            <a:r>
              <a:rPr lang="ru-RU" dirty="0" smtClean="0"/>
              <a:t> — корзина, </a:t>
            </a:r>
            <a:r>
              <a:rPr lang="ru-RU" i="1" dirty="0" err="1" smtClean="0"/>
              <a:t>ball</a:t>
            </a:r>
            <a:r>
              <a:rPr lang="ru-RU" dirty="0" smtClean="0"/>
              <a:t> — мяч) спортивная командная игра с мячом.</a:t>
            </a:r>
            <a:r>
              <a:rPr lang="en-US" dirty="0" smtClean="0"/>
              <a:t> </a:t>
            </a:r>
            <a:r>
              <a:rPr lang="ru-RU" dirty="0" smtClean="0"/>
              <a:t>В баскетбол играют две команды, каждая из которых состоит из пяти игроков. Цель каждой команды – забросить руками мяч в кольцо с сеткой (корзину) соперника и помешать другой команде овладеть мячом и забросить его в свою корзину.</a:t>
            </a:r>
            <a:r>
              <a:rPr lang="en-US" dirty="0" smtClean="0"/>
              <a:t> </a:t>
            </a:r>
            <a:r>
              <a:rPr lang="ru-RU" baseline="30000" dirty="0" smtClean="0"/>
              <a:t> </a:t>
            </a:r>
            <a:r>
              <a:rPr lang="ru-RU" dirty="0" err="1" smtClean="0"/>
              <a:t>Kорзина</a:t>
            </a:r>
            <a:r>
              <a:rPr lang="ru-RU" dirty="0" smtClean="0"/>
              <a:t> (кольцо с сеткой) находится на высоте 3</a:t>
            </a:r>
            <a:r>
              <a:rPr lang="ru-RU" u="sng" dirty="0" smtClean="0"/>
              <a:t>метра</a:t>
            </a:r>
            <a:r>
              <a:rPr lang="ru-RU" dirty="0" smtClean="0"/>
              <a:t> от пола (10 футов). От каждой команды на площадке находится по 5 человек, всего в команде 12 человек, замены не ограничены. За мяч, заброшенный с ближней и средней дистанции, засчитывается 2 очка, с дальней (из-за </a:t>
            </a:r>
            <a:r>
              <a:rPr lang="ru-RU" dirty="0" err="1" smtClean="0"/>
              <a:t>трехочковой</a:t>
            </a:r>
            <a:r>
              <a:rPr lang="ru-RU" dirty="0" smtClean="0"/>
              <a:t> линии) — 3 очка. Штрафной бросок оценивается в одно очко. Стандартный размер </a:t>
            </a:r>
            <a:r>
              <a:rPr lang="ru-RU" dirty="0" smtClean="0">
                <a:hlinkClick r:id="rId3" tooltip="Баскетбольная площадка"/>
              </a:rPr>
              <a:t>баскетбольной площадки</a:t>
            </a:r>
            <a:r>
              <a:rPr lang="ru-RU" dirty="0" smtClean="0"/>
              <a:t> 28 метров в длину и 15 метров в ширину. Баскетбол один из самых популярных видов спорта в мире</a:t>
            </a:r>
            <a:r>
              <a:rPr lang="ru-RU" baseline="30000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Баскетбол входит в программу </a:t>
            </a:r>
            <a:r>
              <a:rPr lang="ru-RU" sz="1900" dirty="0" smtClean="0">
                <a:hlinkClick r:id="rId2" tooltip="Баскетбол на Олимпийских играх"/>
              </a:rPr>
              <a:t>Олимпийских игр</a:t>
            </a:r>
            <a:r>
              <a:rPr lang="ru-RU" sz="1900" dirty="0" smtClean="0"/>
              <a:t> с </a:t>
            </a:r>
            <a:r>
              <a:rPr lang="ru-RU" sz="1900" dirty="0" smtClean="0">
                <a:hlinkClick r:id="rId3" tooltip="Летние Олимпийские игры 1936"/>
              </a:rPr>
              <a:t>1936 года</a:t>
            </a:r>
            <a:r>
              <a:rPr lang="ru-RU" sz="1900" dirty="0" smtClean="0"/>
              <a:t>. </a:t>
            </a:r>
            <a:r>
              <a:rPr lang="ru-RU" sz="1900" dirty="0" smtClean="0">
                <a:hlinkClick r:id="rId4" tooltip="Джеймс Нейсмит"/>
              </a:rPr>
              <a:t>Джеймс Нейсмит</a:t>
            </a:r>
            <a:r>
              <a:rPr lang="ru-RU" sz="1900" dirty="0" smtClean="0"/>
              <a:t> был там в качестве гостя. Регулярные </a:t>
            </a:r>
            <a:r>
              <a:rPr lang="ru-RU" sz="1900" dirty="0" smtClean="0">
                <a:hlinkClick r:id="rId5" tooltip="Чемпионат мира по баскетболу"/>
              </a:rPr>
              <a:t>чемпионаты мира по баскетболу</a:t>
            </a:r>
            <a:r>
              <a:rPr lang="ru-RU" sz="1900" dirty="0" smtClean="0"/>
              <a:t> среди мужчин проводятся с </a:t>
            </a:r>
            <a:r>
              <a:rPr lang="ru-RU" sz="1900" dirty="0" smtClean="0">
                <a:hlinkClick r:id="rId6" tooltip="1950 год"/>
              </a:rPr>
              <a:t>1950 года</a:t>
            </a:r>
            <a:r>
              <a:rPr lang="ru-RU" sz="1900" dirty="0" smtClean="0"/>
              <a:t>, среди женщин — с </a:t>
            </a:r>
            <a:r>
              <a:rPr lang="ru-RU" sz="1900" dirty="0" smtClean="0">
                <a:hlinkClick r:id="rId7" tooltip="1953 год"/>
              </a:rPr>
              <a:t>1953 года</a:t>
            </a:r>
            <a:r>
              <a:rPr lang="ru-RU" sz="1900" dirty="0" smtClean="0"/>
              <a:t>, а </a:t>
            </a:r>
            <a:r>
              <a:rPr lang="ru-RU" sz="1900" dirty="0" smtClean="0">
                <a:hlinkClick r:id="rId8" tooltip="Чемпионат Европы по баскетболу"/>
              </a:rPr>
              <a:t>чемпионаты Европы</a:t>
            </a:r>
            <a:r>
              <a:rPr lang="ru-RU" sz="1900" dirty="0" smtClean="0"/>
              <a:t> — с </a:t>
            </a:r>
            <a:r>
              <a:rPr lang="ru-RU" sz="1900" dirty="0" smtClean="0">
                <a:hlinkClick r:id="rId9" tooltip="1935 год"/>
              </a:rPr>
              <a:t>1935 года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В Европе проводятся международные клубные соревнования </a:t>
            </a:r>
            <a:r>
              <a:rPr lang="ru-RU" sz="1900" dirty="0" smtClean="0">
                <a:hlinkClick r:id="rId10" tooltip="Евролига ULEB"/>
              </a:rPr>
              <a:t>Евролига ULEB</a:t>
            </a:r>
            <a:r>
              <a:rPr lang="ru-RU" sz="1900" dirty="0" smtClean="0"/>
              <a:t>, </a:t>
            </a:r>
            <a:r>
              <a:rPr lang="ru-RU" sz="1900" dirty="0" smtClean="0">
                <a:hlinkClick r:id="rId11" tooltip="Кубок Европы УЛЕБ"/>
              </a:rPr>
              <a:t>Кубок Европы УЛЕБ</a:t>
            </a:r>
            <a:r>
              <a:rPr lang="ru-RU" sz="1900" dirty="0" smtClean="0"/>
              <a:t>, </a:t>
            </a:r>
            <a:r>
              <a:rPr lang="ru-RU" sz="1900" dirty="0" smtClean="0">
                <a:hlinkClick r:id="rId12" tooltip="Кубок Вызова ФИБА"/>
              </a:rPr>
              <a:t>Кубок Вызова</a:t>
            </a:r>
            <a:r>
              <a:rPr lang="ru-RU" sz="1900" dirty="0" smtClean="0"/>
              <a:t>.</a:t>
            </a:r>
          </a:p>
          <a:p>
            <a:pPr>
              <a:buNone/>
            </a:pPr>
            <a:r>
              <a:rPr lang="ru-RU" sz="1900" dirty="0" smtClean="0"/>
              <a:t>Наибольшего развития игра достигла в США,</a:t>
            </a:r>
          </a:p>
          <a:p>
            <a:pPr>
              <a:buNone/>
            </a:pPr>
            <a:r>
              <a:rPr lang="ru-RU" sz="1900" dirty="0" smtClean="0"/>
              <a:t> где был организован один из сильнейших</a:t>
            </a:r>
          </a:p>
          <a:p>
            <a:pPr>
              <a:buNone/>
            </a:pPr>
            <a:r>
              <a:rPr lang="ru-RU" sz="1900" dirty="0" smtClean="0"/>
              <a:t> баскетбольных чемпионатов — чемпионат</a:t>
            </a:r>
          </a:p>
          <a:p>
            <a:pPr>
              <a:buNone/>
            </a:pPr>
            <a:r>
              <a:rPr lang="ru-RU" sz="1900" dirty="0" smtClean="0"/>
              <a:t> </a:t>
            </a:r>
            <a:r>
              <a:rPr lang="ru-RU" sz="1900" u="sng" dirty="0" smtClean="0">
                <a:hlinkClick r:id="rId13" tooltip="Национальная баскетбольная ассоциация"/>
              </a:rPr>
              <a:t>Национальной баскетбольной ассоциации</a:t>
            </a:r>
            <a:r>
              <a:rPr lang="ru-RU" sz="1900" dirty="0" smtClean="0"/>
              <a:t> </a:t>
            </a:r>
          </a:p>
          <a:p>
            <a:pPr>
              <a:buNone/>
            </a:pPr>
            <a:r>
              <a:rPr lang="ru-RU" sz="1900" dirty="0" smtClean="0"/>
              <a:t>(НБА).</a:t>
            </a:r>
          </a:p>
          <a:p>
            <a:endParaRPr lang="ru-RU" dirty="0"/>
          </a:p>
        </p:txBody>
      </p:sp>
      <p:pic>
        <p:nvPicPr>
          <p:cNvPr id="4" name="Рисунок 3" descr="1208108562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15008" y="3929066"/>
            <a:ext cx="2071702" cy="2428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Изначально правила игры в баскетбол были сформулированы американцем </a:t>
            </a:r>
            <a:r>
              <a:rPr lang="ru-RU" sz="1800" dirty="0" smtClean="0">
                <a:hlinkClick r:id="rId2" tooltip="Нейсмит, Джеймс"/>
              </a:rPr>
              <a:t>Джеймсом </a:t>
            </a:r>
            <a:r>
              <a:rPr lang="ru-RU" sz="1800" dirty="0" err="1" smtClean="0">
                <a:hlinkClick r:id="rId2" tooltip="Нейсмит, Джеймс"/>
              </a:rPr>
              <a:t>Нейсмитом</a:t>
            </a:r>
            <a:r>
              <a:rPr lang="ru-RU" sz="1800" dirty="0" smtClean="0"/>
              <a:t> и состояли лишь из 13 пунктов.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200" b="1" dirty="0" smtClean="0"/>
              <a:t>13 правил баскетбола (сформулированные Джеймсом </a:t>
            </a:r>
            <a:r>
              <a:rPr lang="ru-RU" sz="4200" b="1" dirty="0" err="1" smtClean="0"/>
              <a:t>Нэйсмитом</a:t>
            </a:r>
            <a:r>
              <a:rPr lang="ru-RU" sz="1600" b="1" dirty="0" smtClean="0"/>
              <a:t>)</a:t>
            </a:r>
          </a:p>
          <a:p>
            <a:r>
              <a:rPr lang="ru-RU" sz="3300" dirty="0" smtClean="0"/>
              <a:t>Мяч может быть брошен в любом направлении одной или двумя руками.</a:t>
            </a:r>
          </a:p>
          <a:p>
            <a:r>
              <a:rPr lang="ru-RU" sz="3300" dirty="0" smtClean="0"/>
              <a:t>По мячу можно бить одной или двумя руками в любом направлении, но ни в коем случае кулаком.</a:t>
            </a:r>
          </a:p>
          <a:p>
            <a:r>
              <a:rPr lang="ru-RU" sz="3300" dirty="0" smtClean="0"/>
              <a:t>Игрок не может бегать за мячом. Игрок должен отдать пас или бросить мяч в корзину с той точки, в которой он его поймал, исключение делается для игрока бегущего на большой скорости.</a:t>
            </a:r>
          </a:p>
          <a:p>
            <a:r>
              <a:rPr lang="ru-RU" sz="3300" dirty="0" smtClean="0"/>
              <a:t>Мяч должен удерживаться одной или двумя руками. Нельзя использовать для удержания мяча предплечья и тело.</a:t>
            </a:r>
          </a:p>
          <a:p>
            <a:r>
              <a:rPr lang="ru-RU" sz="3300" dirty="0" smtClean="0"/>
              <a:t>В любом случае не допускаются удары, захваты, удержание и толкание противника. Первое нарушение этого правила любым игроком, должно фиксироваться как фол; второй фол дисквалифицирует его, пока не будет забит следующий мяч, и если имелось очевидное намерение травмировать игрока - то </a:t>
            </a:r>
            <a:r>
              <a:rPr lang="ru-RU" sz="3300" dirty="0" err="1" smtClean="0"/>
              <a:t>дискавалификация</a:t>
            </a:r>
            <a:r>
              <a:rPr lang="ru-RU" sz="3300" dirty="0" smtClean="0"/>
              <a:t> на всю игру. При этом не позволяется заменять дисквалифицированного игрока.</a:t>
            </a:r>
          </a:p>
          <a:p>
            <a:r>
              <a:rPr lang="ru-RU" sz="3300" dirty="0" smtClean="0"/>
              <a:t>Удар по мячу кулаком - нарушение пунктов правил 2 и 4, наказание описано в пункте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		13 правил баскетбола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900" dirty="0" smtClean="0"/>
              <a:t>Если любая из сторон совершает три фола подряд, то фиксируется гол для ее противника (это значит, что за это время противник не должен совершить ни одного фола).</a:t>
            </a:r>
          </a:p>
          <a:p>
            <a:r>
              <a:rPr lang="ru-RU" sz="4900" dirty="0" smtClean="0"/>
              <a:t>Гол засчитывается, если брошенный или отскочивший от пола мяч попадает в корзину и остаётся там. Защищающимся игрокам не позволяется касаться мяча или корзины в момент броска. Если мяч касается края и противники перемещают корзину, то засчитывается гол.</a:t>
            </a:r>
          </a:p>
          <a:p>
            <a:r>
              <a:rPr lang="ru-RU" sz="4900" dirty="0" smtClean="0"/>
              <a:t>Если мяч уходит за пределы площадки, то он должен быть выброшен в поле и первым коснувшимся его игроком. В случае спора выбросить мяч в поле, должен судья. Вбрасывающему игроку позволяется удерживать мяч пять секунд. Если он удерживает его дольше, то мяч отдаётся противнику. Если любая из сторон пытается затягивать время, судья должен дать им фол.</a:t>
            </a:r>
          </a:p>
          <a:p>
            <a:r>
              <a:rPr lang="ru-RU" sz="4900" dirty="0" smtClean="0"/>
              <a:t>Судья должен следить за действиями игроков и за фолами, а также уведомлять рефери, о трёх, совершённых подряд фолах. Он наделяется властью дисквалифицировать игроков согласно правилу 5.</a:t>
            </a:r>
          </a:p>
          <a:p>
            <a:r>
              <a:rPr lang="ru-RU" sz="4900" dirty="0" smtClean="0"/>
              <a:t>Рефери должен следить за мячом и определять, когда мяч находится в игре (в пределах площадки) и когда уходит в аут (за пределы площадки), какая из сторон должна владеть мячом, а также выполнять любые другие действия, которые обычно выполняют рефери.</a:t>
            </a:r>
          </a:p>
          <a:p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		13 правил баскетбола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Игра состоит из двух половин по 15 минут каждая с перерывом в 5 минут между ними.</a:t>
            </a:r>
          </a:p>
          <a:p>
            <a:r>
              <a:rPr lang="ru-RU" sz="1600" dirty="0" smtClean="0"/>
              <a:t>Сторона, забросившая больше мячей за этот период времени является победителем.</a:t>
            </a:r>
          </a:p>
          <a:p>
            <a:endParaRPr lang="ru-RU" dirty="0"/>
          </a:p>
        </p:txBody>
      </p:sp>
      <p:pic>
        <p:nvPicPr>
          <p:cNvPr id="4" name="Рисунок 3" descr="1253436120_gaz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2786058"/>
            <a:ext cx="3895725" cy="3028950"/>
          </a:xfrm>
          <a:prstGeom prst="rect">
            <a:avLst/>
          </a:prstGeom>
        </p:spPr>
      </p:pic>
      <p:pic>
        <p:nvPicPr>
          <p:cNvPr id="6" name="Рисунок 5" descr="d03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2762250"/>
            <a:ext cx="2762250" cy="4095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 smtClean="0"/>
              <a:t>В баскетбол играют две команды, обычно по двенадцать человек, от каждой из которых на площадке одновременно присутствует пять игроков. Цель каждой команды в баскетболе — забросить мяч в корзину соперника и помешать другой команде овладеть мячом и забросить его в корзину своей команды.</a:t>
            </a:r>
          </a:p>
          <a:p>
            <a:endParaRPr lang="ru-RU" dirty="0"/>
          </a:p>
        </p:txBody>
      </p:sp>
      <p:pic>
        <p:nvPicPr>
          <p:cNvPr id="4" name="Рисунок 3" descr="6005758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3071810"/>
            <a:ext cx="4762500" cy="3571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900" dirty="0" smtClean="0"/>
              <a:t>Победителем в баскетболе становится команда, которая по окончании игрового времени набрала большее количество очков. При равном счёте по окончании основного времени матча назначается </a:t>
            </a:r>
            <a:r>
              <a:rPr lang="ru-RU" sz="1900" dirty="0" err="1" smtClean="0"/>
              <a:t>овертайм</a:t>
            </a:r>
            <a:r>
              <a:rPr lang="ru-RU" sz="1900" dirty="0" smtClean="0"/>
              <a:t> (обычно пять минут дополнительного времени), в случае, если и по его окончании счёт будет равен, назначается второй, третий и т. д. </a:t>
            </a:r>
            <a:r>
              <a:rPr lang="ru-RU" sz="1900" dirty="0" err="1" smtClean="0"/>
              <a:t>овертайм</a:t>
            </a:r>
            <a:r>
              <a:rPr lang="ru-RU" sz="1900" dirty="0" smtClean="0"/>
              <a:t>, до тех пор пока не будет выявлен победитель матча.</a:t>
            </a:r>
          </a:p>
          <a:p>
            <a:endParaRPr lang="ru-RU" dirty="0"/>
          </a:p>
        </p:txBody>
      </p:sp>
      <p:pic>
        <p:nvPicPr>
          <p:cNvPr id="4" name="Рисунок 3" descr="e6b14ed5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3786190"/>
            <a:ext cx="2543174" cy="30718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/>
              <a:t>	За одно попадание мяча в кольцо может быть 	засчитано разное количество очков: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900" dirty="0" smtClean="0"/>
              <a:t>1 очко — за каждый точный бросок со штрафной линии</a:t>
            </a:r>
          </a:p>
          <a:p>
            <a:pPr lvl="0"/>
            <a:r>
              <a:rPr lang="ru-RU" sz="1900" dirty="0" smtClean="0"/>
              <a:t>2 очка — бросок со средней или близкой дистанции (ближе </a:t>
            </a:r>
            <a:r>
              <a:rPr lang="ru-RU" sz="1900" dirty="0" err="1" smtClean="0"/>
              <a:t>трёхочковой</a:t>
            </a:r>
            <a:r>
              <a:rPr lang="ru-RU" sz="1900" dirty="0" smtClean="0"/>
              <a:t> линии)</a:t>
            </a:r>
          </a:p>
          <a:p>
            <a:pPr lvl="0"/>
            <a:r>
              <a:rPr lang="ru-RU" sz="1900" dirty="0" smtClean="0"/>
              <a:t>3 очка — бросок из-за </a:t>
            </a:r>
            <a:r>
              <a:rPr lang="ru-RU" sz="1900" dirty="0" err="1" smtClean="0"/>
              <a:t>трёхочковой</a:t>
            </a:r>
            <a:r>
              <a:rPr lang="ru-RU" sz="1900" dirty="0" smtClean="0"/>
              <a:t> линии на расстоянии 6м 25см (7 метров в </a:t>
            </a:r>
            <a:r>
              <a:rPr lang="ru-RU" sz="1900" dirty="0" smtClean="0">
                <a:hlinkClick r:id="rId2" tooltip="НБА"/>
              </a:rPr>
              <a:t>Национальной баскетбольной ассоциации</a:t>
            </a:r>
            <a:r>
              <a:rPr lang="ru-RU" sz="1900" dirty="0" smtClean="0"/>
              <a:t>)</a:t>
            </a:r>
          </a:p>
          <a:p>
            <a:endParaRPr lang="ru-RU" dirty="0"/>
          </a:p>
        </p:txBody>
      </p:sp>
      <p:pic>
        <p:nvPicPr>
          <p:cNvPr id="5" name="Рисунок 4" descr="jordanrodman1395kk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3214686"/>
            <a:ext cx="3651865" cy="32147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</TotalTime>
  <Words>645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Техническая</vt:lpstr>
      <vt:lpstr>Слайд 1</vt:lpstr>
      <vt:lpstr>Слайд 2</vt:lpstr>
      <vt:lpstr>Слайд 3</vt:lpstr>
      <vt:lpstr>Изначально правила игры в баскетбол были сформулированы американцем Джеймсом Нейсмитом и состояли лишь из 13 пунктов.</vt:lpstr>
      <vt:lpstr>  13 правил баскетбола  </vt:lpstr>
      <vt:lpstr>  13 правил баскетбола</vt:lpstr>
      <vt:lpstr>Слайд 7</vt:lpstr>
      <vt:lpstr>Слайд 8</vt:lpstr>
      <vt:lpstr> За одно попадание мяча в кольцо может быть  засчитано разное количество очков: </vt:lpstr>
      <vt:lpstr>  Нарушения </vt:lpstr>
      <vt:lpstr>         Нарушения</vt:lpstr>
      <vt:lpstr>                  Фолы  </vt:lpstr>
      <vt:lpstr>Слайд 13</vt:lpstr>
      <vt:lpstr>              Фолы</vt:lpstr>
      <vt:lpstr>              Фолы</vt:lpstr>
      <vt:lpstr>                    Фолы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Баскетбол</dc:title>
  <dc:creator>Admin</dc:creator>
  <cp:lastModifiedBy>Admin</cp:lastModifiedBy>
  <cp:revision>6</cp:revision>
  <dcterms:created xsi:type="dcterms:W3CDTF">2010-05-15T09:53:02Z</dcterms:created>
  <dcterms:modified xsi:type="dcterms:W3CDTF">2010-05-15T11:03:01Z</dcterms:modified>
</cp:coreProperties>
</file>