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4" r:id="rId7"/>
    <p:sldId id="262" r:id="rId8"/>
    <p:sldId id="268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hyperlink" Target="http://nsportal.ru/furzanova-nadezhda-vladimirovna" TargetMode="External"/><Relationship Id="rId7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11" Type="http://schemas.openxmlformats.org/officeDocument/2006/relationships/image" Target="../media/image28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13" Type="http://schemas.openxmlformats.org/officeDocument/2006/relationships/image" Target="../media/image40.jpeg"/><Relationship Id="rId18" Type="http://schemas.openxmlformats.org/officeDocument/2006/relationships/image" Target="../media/image4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12" Type="http://schemas.openxmlformats.org/officeDocument/2006/relationships/image" Target="../media/image39.jpeg"/><Relationship Id="rId17" Type="http://schemas.openxmlformats.org/officeDocument/2006/relationships/image" Target="../media/image44.jpeg"/><Relationship Id="rId2" Type="http://schemas.openxmlformats.org/officeDocument/2006/relationships/image" Target="../media/image29.jpeg"/><Relationship Id="rId16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11" Type="http://schemas.openxmlformats.org/officeDocument/2006/relationships/image" Target="../media/image38.jpeg"/><Relationship Id="rId5" Type="http://schemas.openxmlformats.org/officeDocument/2006/relationships/image" Target="../media/image32.jpeg"/><Relationship Id="rId15" Type="http://schemas.openxmlformats.org/officeDocument/2006/relationships/image" Target="../media/image42.jpeg"/><Relationship Id="rId10" Type="http://schemas.openxmlformats.org/officeDocument/2006/relationships/image" Target="../media/image37.jpeg"/><Relationship Id="rId4" Type="http://schemas.openxmlformats.org/officeDocument/2006/relationships/image" Target="../media/image31.jpeg"/><Relationship Id="rId9" Type="http://schemas.openxmlformats.org/officeDocument/2006/relationships/image" Target="../media/image36.jpeg"/><Relationship Id="rId14" Type="http://schemas.openxmlformats.org/officeDocument/2006/relationships/image" Target="../media/image4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Конкурс крылья творчество\506792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4"/>
            <a:ext cx="9144000" cy="68580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214291"/>
            <a:ext cx="4672018" cy="228601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Портфолио</a:t>
            </a:r>
            <a:endParaRPr lang="ru-RU" sz="80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2285992"/>
            <a:ext cx="3200400" cy="335280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Преподавателя МОУ ДОД «РДШИ»</a:t>
            </a:r>
          </a:p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Фурзановой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Надежды Владимировны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8" name="Picture 4" descr="C:\Documents and Settings\Администратор\Рабочий стол\Конкурс крылья творчество\IMG_20140902_000144_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1214422"/>
            <a:ext cx="3124200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Администратор\Рабочий стол\Конкурс крылья творчество\506792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4"/>
            <a:ext cx="9144000" cy="68580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274638"/>
            <a:ext cx="5357818" cy="6297634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Фурзанова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Надежда Владимировна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преподаватель декоративно – прикладного искусства, композиции Муниципального образовательного учреждения  дополнительного образования детей «Районная детская школа искусств».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Окончила Иркутский государственный технический университет, 2006 г., присвоена квалификация художник декоративно-прикладного искусства по специальности                «Декоративно - прикладное искусство и народные промыслы».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Имею первую квалификационную категорию.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Стаж работы 8 лет.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Повысила уровень квалификации: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-2011г., (ноябрь) ИРСОТ «Развитие дополнительного образования детей на основе межведомственного взаимодействия и координации работы организаций образования, науки, культуры, институтов гражданского общества,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частно-государственного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партнерства и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бизнес-сообщества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, 72 часа; 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-2012 г. (февраль) НОУ ДПО «Центр сертифицированного обучения и консалтинга», «Пользователь персонального компьютера», 72 часа;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-2012 г. (март) ФГБОУ ВПО, «Информационные технологии в управлении образовательным процессом», 72 часа;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-2012 г. (дистанционно с сентября по май) ОУ ПУ «Первое сентября», «Методическая разработка открытого урока по теме «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Архетипические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образы искусства», 72 часа;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-2013 г. (июнь) ФГБОУ ВСГАО, «Современные технологии развития творческих способностей личности», 72 часа.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C:\Documents and Settings\Администратор\Рабочий стол\кпк\КПК\Сертификат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785926"/>
            <a:ext cx="1458913" cy="2047875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Рабочий стол\кпк\КПК\сканирование000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5286388"/>
            <a:ext cx="2047875" cy="1427163"/>
          </a:xfrm>
          <a:prstGeom prst="rect">
            <a:avLst/>
          </a:prstGeom>
          <a:noFill/>
        </p:spPr>
      </p:pic>
      <p:pic>
        <p:nvPicPr>
          <p:cNvPr id="3076" name="Picture 4" descr="C:\Documents and Settings\Администратор\Рабочий стол\кпк\КПК\Удостоверение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85918" y="1785926"/>
            <a:ext cx="2047875" cy="1490663"/>
          </a:xfrm>
          <a:prstGeom prst="rect">
            <a:avLst/>
          </a:prstGeom>
          <a:noFill/>
        </p:spPr>
      </p:pic>
      <p:pic>
        <p:nvPicPr>
          <p:cNvPr id="3077" name="Picture 5" descr="C:\Documents and Settings\Администратор\Рабочий стол\кпк\КПК\Удостоверение о КПК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5720" y="3857628"/>
            <a:ext cx="2047875" cy="1485900"/>
          </a:xfrm>
          <a:prstGeom prst="rect">
            <a:avLst/>
          </a:prstGeom>
          <a:noFill/>
        </p:spPr>
      </p:pic>
      <p:pic>
        <p:nvPicPr>
          <p:cNvPr id="3078" name="Picture 6" descr="C:\Documents and Settings\Администратор\Рабочий стол\кпк\КПК\Удостоверение Педагогический университет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4282" y="142852"/>
            <a:ext cx="2047875" cy="1490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Администратор\Рабочий стол\Конкурс крылья творчество\506792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4"/>
            <a:ext cx="9144000" cy="68580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00420" cy="601188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Повышала уровень квалификации через участие в работе семинара-практикума: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- для преподавателей ДХШ, художественных отделений школ искусств и школ народных ремесел регионального методического объединения северных территорий Иркутской области в г. Усть-Илимске;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-  для преподавателей школы искусств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Усть-Илимского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района по теме: «Повышение социального статуса МОУДОД «РДШИ» через внеклассную и просветительскую деятельность;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-  педагогические чтения «Мониторинг личностного роста участников образовательного процесса, как фактор повышения качества дополнительного образования».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 Участвовала в мастер-классах: «Изготовление сувениров в технике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лозоплетения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»,  «Войлочный цветок», «Линогравюра»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 descr="C:\Documents and Settings\Администратор\Рабочий стол\кпк\Фурзанова00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2285992"/>
            <a:ext cx="2047875" cy="1422400"/>
          </a:xfrm>
          <a:prstGeom prst="rect">
            <a:avLst/>
          </a:prstGeom>
          <a:noFill/>
        </p:spPr>
      </p:pic>
      <p:pic>
        <p:nvPicPr>
          <p:cNvPr id="2052" name="Picture 4" descr="C:\Documents and Settings\Администратор\Рабочий стол\кпк\Фурзанова2001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86578" y="4357694"/>
            <a:ext cx="2047875" cy="1458913"/>
          </a:xfrm>
          <a:prstGeom prst="rect">
            <a:avLst/>
          </a:prstGeom>
          <a:noFill/>
        </p:spPr>
      </p:pic>
      <p:pic>
        <p:nvPicPr>
          <p:cNvPr id="2054" name="Picture 6" descr="C:\Documents and Settings\Администратор\Рабочий стол\кпк\Фурзанова 4002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15140" y="571480"/>
            <a:ext cx="2047875" cy="144462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000496" y="285728"/>
            <a:ext cx="28575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Провела мастер-классы: «Роспись по стеклу», «Новогодний сувенир», «Мягкая игрушка», «Дорисуй город».  Разрабатывать методические и наглядные пособия для обучающихся и методические разработки для преподавателей: методические рекомендации по проведению уроков по теме: «Валяная игрушка» учебного курса «Декоративно-прикладное искусство»,  Методическая разработка открытого урока по теме «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Архетипические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образы искусства».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дминистратор\Рабочий стол\Конкурс крылья творчество\506792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4"/>
            <a:ext cx="9144000" cy="68580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64" cy="6297634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 Принимала участие в дистанционных творческих конкурсах:</a:t>
            </a:r>
            <a:br>
              <a:rPr lang="ru-RU" sz="1600" dirty="0" smtClean="0"/>
            </a:br>
            <a:r>
              <a:rPr lang="ru-RU" sz="1600" dirty="0" smtClean="0"/>
              <a:t>- Международная педагогическая олимпиада. Декоративно-прикладное искусство «Пасхальное яйцо» 2012 г.,  диплом участника;                                                                                                                                   </a:t>
            </a:r>
            <a:br>
              <a:rPr lang="ru-RU" sz="1600" dirty="0" smtClean="0"/>
            </a:br>
            <a:r>
              <a:rPr lang="ru-RU" sz="1600" dirty="0" smtClean="0"/>
              <a:t>- Межвузовский творческий конкурс, посвященный Дню Святой Татьяны «Рождественский подарок» 25.01. 2012 г., диплом </a:t>
            </a:r>
            <a:r>
              <a:rPr lang="en-US" sz="1600" dirty="0" smtClean="0"/>
              <a:t>I</a:t>
            </a:r>
            <a:r>
              <a:rPr lang="ru-RU" sz="1600" dirty="0" smtClean="0"/>
              <a:t> степени;</a:t>
            </a:r>
            <a:br>
              <a:rPr lang="ru-RU" sz="1600" dirty="0" smtClean="0"/>
            </a:br>
            <a:r>
              <a:rPr lang="ru-RU" sz="1600" dirty="0" smtClean="0"/>
              <a:t>- Муниципальное бюджетное учреждение культуры «Центральная библиотечная система» Библиотека искусств 2012 г. Участие в городской выставке «Игрушки нашего детства»;</a:t>
            </a:r>
            <a:br>
              <a:rPr lang="ru-RU" sz="1600" dirty="0" smtClean="0"/>
            </a:br>
            <a:r>
              <a:rPr lang="ru-RU" sz="1600" dirty="0" smtClean="0"/>
              <a:t>- Районный конкурс педагогического мастерства «Траектория успеха» номинация «</a:t>
            </a:r>
            <a:r>
              <a:rPr lang="ru-RU" sz="1600" dirty="0" err="1" smtClean="0"/>
              <a:t>Портфолио</a:t>
            </a:r>
            <a:r>
              <a:rPr lang="ru-RU" sz="1600" dirty="0" smtClean="0"/>
              <a:t> преподавателя». 2012 г., благодарственное письмо;</a:t>
            </a:r>
            <a:br>
              <a:rPr lang="ru-RU" sz="1600" dirty="0" smtClean="0"/>
            </a:br>
            <a:r>
              <a:rPr lang="ru-RU" sz="1600" dirty="0" smtClean="0"/>
              <a:t>- Всероссийский интернет-конкурс педагогического творчества в номинации «Педагогические идеи и технологии» 2012г., диплом участника;</a:t>
            </a:r>
            <a:br>
              <a:rPr lang="ru-RU" sz="1600" dirty="0" smtClean="0"/>
            </a:br>
            <a:r>
              <a:rPr lang="ru-RU" sz="1600" dirty="0" smtClean="0"/>
              <a:t> -Интернет конкурс «Лучшая работа по валянию 2012 г., диплом  </a:t>
            </a:r>
            <a:r>
              <a:rPr lang="en-US" sz="1600" dirty="0" smtClean="0"/>
              <a:t>III </a:t>
            </a:r>
            <a:r>
              <a:rPr lang="ru-RU" sz="1600" dirty="0" smtClean="0"/>
              <a:t>степени;</a:t>
            </a:r>
            <a:br>
              <a:rPr lang="ru-RU" sz="1600" dirty="0" smtClean="0"/>
            </a:br>
            <a:r>
              <a:rPr lang="ru-RU" sz="1600" dirty="0" smtClean="0"/>
              <a:t> -</a:t>
            </a:r>
            <a:r>
              <a:rPr lang="en-US" sz="1600" dirty="0" smtClean="0"/>
              <a:t>III</a:t>
            </a:r>
            <a:r>
              <a:rPr lang="ru-RU" sz="1600" dirty="0" smtClean="0"/>
              <a:t>  открытый всероссийский конкурс декоративно-прикладного творчества  2012г., лауреат </a:t>
            </a:r>
            <a:r>
              <a:rPr lang="en-US" sz="1600" dirty="0" smtClean="0"/>
              <a:t>II</a:t>
            </a:r>
            <a:r>
              <a:rPr lang="ru-RU" sz="1600" dirty="0" smtClean="0"/>
              <a:t> степени;</a:t>
            </a:r>
            <a:br>
              <a:rPr lang="ru-RU" sz="1600" dirty="0" smtClean="0"/>
            </a:br>
            <a:r>
              <a:rPr lang="ru-RU" sz="1600" dirty="0" smtClean="0"/>
              <a:t>-Всероссийский конкурс декоративно-прикладного творчества «Семья – ковчег спасения» 2013г., диплом номинанта;</a:t>
            </a:r>
            <a:br>
              <a:rPr lang="ru-RU" sz="1600" dirty="0" smtClean="0"/>
            </a:br>
            <a:r>
              <a:rPr lang="ru-RU" sz="1600" dirty="0" smtClean="0"/>
              <a:t>-</a:t>
            </a:r>
            <a:r>
              <a:rPr lang="en-US" sz="1600" dirty="0" smtClean="0"/>
              <a:t>IV</a:t>
            </a:r>
            <a:r>
              <a:rPr lang="ru-RU" sz="1600" dirty="0" smtClean="0"/>
              <a:t> конкурс компьютерной графики, изобразительного искусства и декоративно-прикладного творчества  с международным участием «Чудо-дерево лесной календарь»  2013г., диплом </a:t>
            </a:r>
            <a:r>
              <a:rPr lang="en-US" sz="1600" dirty="0" smtClean="0"/>
              <a:t>I</a:t>
            </a:r>
            <a:r>
              <a:rPr lang="ru-RU" sz="1600" dirty="0" smtClean="0"/>
              <a:t> степени; </a:t>
            </a:r>
            <a:br>
              <a:rPr lang="ru-RU" sz="1600" dirty="0" smtClean="0"/>
            </a:br>
            <a:r>
              <a:rPr lang="ru-RU" sz="1600" dirty="0" smtClean="0"/>
              <a:t>- Районный конкурс педагогического мастерства «Траектория успеха» номинация «</a:t>
            </a:r>
            <a:r>
              <a:rPr lang="ru-RU" sz="1600" dirty="0" err="1" smtClean="0"/>
              <a:t>Портфолио</a:t>
            </a:r>
            <a:r>
              <a:rPr lang="ru-RU" sz="1600" dirty="0" smtClean="0"/>
              <a:t> преподавателя». 2013 г., диплом лауреата.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6146" name="Picture 2" descr="C:\Documents and Settings\Администратор\Рабочий стол\Конкурс крылья творчество\Диплом 2 сиепени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16" y="142852"/>
            <a:ext cx="1578271" cy="2214578"/>
          </a:xfrm>
          <a:prstGeom prst="rect">
            <a:avLst/>
          </a:prstGeom>
          <a:noFill/>
        </p:spPr>
      </p:pic>
      <p:pic>
        <p:nvPicPr>
          <p:cNvPr id="6147" name="Picture 3" descr="C:\Documents and Settings\Администратор\Рабочий стол\Конкурс крылья творчество\Фурзанова Н.В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29454" y="4876678"/>
            <a:ext cx="1399309" cy="1981322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\Рабочий стол\Конкурс крылья творчество\оплата за конкурс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58016" y="2500306"/>
            <a:ext cx="1507020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Администратор\Рабочий стол\Конкурс крылья творчество\506792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4"/>
            <a:ext cx="9144000" cy="6858048"/>
          </a:xfrm>
          <a:prstGeom prst="rect">
            <a:avLst/>
          </a:prstGeom>
          <a:noFill/>
        </p:spPr>
      </p:pic>
      <p:pic>
        <p:nvPicPr>
          <p:cNvPr id="3074" name="Picture 2" descr="C:\Documents and Settings\Администратор\Рабочий стол\кпк\Изображение 0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57422" y="500042"/>
            <a:ext cx="2052637" cy="2925763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Рабочий стол\кпк\Изображение 05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3500438"/>
            <a:ext cx="2125663" cy="2925763"/>
          </a:xfrm>
          <a:prstGeom prst="rect">
            <a:avLst/>
          </a:prstGeom>
          <a:noFill/>
        </p:spPr>
      </p:pic>
      <p:pic>
        <p:nvPicPr>
          <p:cNvPr id="3076" name="Picture 4" descr="C:\Documents and Settings\Администратор\Рабочий стол\кпк\Изображение 05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285728"/>
            <a:ext cx="2047875" cy="2925763"/>
          </a:xfrm>
          <a:prstGeom prst="rect">
            <a:avLst/>
          </a:prstGeom>
          <a:noFill/>
        </p:spPr>
      </p:pic>
      <p:pic>
        <p:nvPicPr>
          <p:cNvPr id="3078" name="Picture 6" descr="C:\Documents and Settings\Администратор\Рабочий стол\кпк\21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14612" y="3857628"/>
            <a:ext cx="2925763" cy="2035175"/>
          </a:xfrm>
          <a:prstGeom prst="rect">
            <a:avLst/>
          </a:prstGeom>
          <a:noFill/>
        </p:spPr>
      </p:pic>
      <p:pic>
        <p:nvPicPr>
          <p:cNvPr id="3080" name="Picture 8" descr="C:\Documents and Settings\Администратор\Рабочий стол\кпк\Изображение 05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786578" y="500042"/>
            <a:ext cx="2071687" cy="2925763"/>
          </a:xfrm>
          <a:prstGeom prst="rect">
            <a:avLst/>
          </a:prstGeom>
          <a:noFill/>
        </p:spPr>
      </p:pic>
      <p:pic>
        <p:nvPicPr>
          <p:cNvPr id="3081" name="Picture 9" descr="C:\Documents and Settings\Администратор\Рабочий стол\кпк\Изображение 051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72000" y="214290"/>
            <a:ext cx="2125663" cy="2925763"/>
          </a:xfrm>
          <a:prstGeom prst="rect">
            <a:avLst/>
          </a:prstGeom>
          <a:noFill/>
        </p:spPr>
      </p:pic>
      <p:pic>
        <p:nvPicPr>
          <p:cNvPr id="3082" name="Picture 10" descr="C:\Documents and Settings\Администратор\Рабочий стол\еще кпк\Новая папка\Поздравляем победителя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786446" y="3929066"/>
            <a:ext cx="2889250" cy="219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Администратор\Рабочий стол\Конкурс крылья творчество\506792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4"/>
            <a:ext cx="9144000" cy="68580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301148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Преподаватель имеет свой сайт педагога дополнительного образования </a:t>
            </a:r>
            <a:r>
              <a:rPr lang="en-US" sz="2400" u="sng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</a:t>
            </a:r>
            <a:r>
              <a:rPr lang="ru-RU" sz="2400" u="sng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://</a:t>
            </a:r>
            <a:r>
              <a:rPr lang="en-US" sz="2400" u="sng" dirty="0" err="1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nsportal</a:t>
            </a:r>
            <a:r>
              <a:rPr lang="ru-RU" sz="2400" u="sng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.</a:t>
            </a:r>
            <a:r>
              <a:rPr lang="en-US" sz="2400" u="sng" dirty="0" err="1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ru</a:t>
            </a:r>
            <a:r>
              <a:rPr lang="ru-RU" sz="2400" u="sng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/</a:t>
            </a:r>
            <a:r>
              <a:rPr lang="en-US" sz="2400" u="sng" dirty="0" err="1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furzanova</a:t>
            </a:r>
            <a:r>
              <a:rPr lang="ru-RU" sz="2400" u="sng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-</a:t>
            </a:r>
            <a:r>
              <a:rPr lang="en-US" sz="2400" u="sng" dirty="0" err="1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nadezhda</a:t>
            </a:r>
            <a:r>
              <a:rPr lang="ru-RU" sz="2400" u="sng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-</a:t>
            </a:r>
            <a:r>
              <a:rPr lang="en-US" sz="2400" u="sng" dirty="0" err="1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vladimirovna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Надежда Владимировна  окончила дистанционные курсы по народным ремеслам Русского Севера: «Наследие кукол севера»,  «Жили-были дед да Баба». Модульные курсы - «Навыки  личной эффективности», «Тайм-менеджмент, или как эффективно организовать свое время», 6 часов.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C:\Documents and Settings\Администратор\Рабочий стол\кпк\Изображение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88" y="3071810"/>
            <a:ext cx="2020887" cy="2925763"/>
          </a:xfrm>
          <a:prstGeom prst="rect">
            <a:avLst/>
          </a:prstGeom>
          <a:noFill/>
        </p:spPr>
      </p:pic>
      <p:pic>
        <p:nvPicPr>
          <p:cNvPr id="4099" name="Picture 3" descr="C:\Documents and Settings\Администратор\Рабочий стол\кпк\Изображение 00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96125" y="3071810"/>
            <a:ext cx="2047875" cy="2925763"/>
          </a:xfrm>
          <a:prstGeom prst="rect">
            <a:avLst/>
          </a:prstGeom>
          <a:noFill/>
        </p:spPr>
      </p:pic>
      <p:pic>
        <p:nvPicPr>
          <p:cNvPr id="4100" name="Picture 4" descr="C:\Documents and Settings\Администратор\Рабочий стол\кпк\Изображение 06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628" y="3000372"/>
            <a:ext cx="2103437" cy="2925763"/>
          </a:xfrm>
          <a:prstGeom prst="rect">
            <a:avLst/>
          </a:prstGeom>
          <a:noFill/>
        </p:spPr>
      </p:pic>
      <p:pic>
        <p:nvPicPr>
          <p:cNvPr id="4101" name="Picture 5" descr="C:\Documents and Settings\Администратор\Рабочий стол\еще кпк\Новая папка\Первое сентября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7158" y="2500306"/>
            <a:ext cx="2925763" cy="1847850"/>
          </a:xfrm>
          <a:prstGeom prst="rect">
            <a:avLst/>
          </a:prstGeom>
          <a:noFill/>
        </p:spPr>
      </p:pic>
      <p:pic>
        <p:nvPicPr>
          <p:cNvPr id="4102" name="Picture 6" descr="C:\Documents and Settings\Администратор\Рабочий стол\еще кпк\Новая папка\Свидетельство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7158" y="4500570"/>
            <a:ext cx="2925763" cy="1901825"/>
          </a:xfrm>
          <a:prstGeom prst="rect">
            <a:avLst/>
          </a:prstGeom>
          <a:noFill/>
        </p:spPr>
      </p:pic>
      <p:pic>
        <p:nvPicPr>
          <p:cNvPr id="9" name="Picture 11" descr="C:\Documents and Settings\Администратор\Рабочий стол\еще кпк\Новая папка\Сертификат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572264" y="5143512"/>
            <a:ext cx="1071570" cy="1507560"/>
          </a:xfrm>
          <a:prstGeom prst="rect">
            <a:avLst/>
          </a:prstGeom>
          <a:noFill/>
        </p:spPr>
      </p:pic>
      <p:pic>
        <p:nvPicPr>
          <p:cNvPr id="11" name="Picture 16" descr="C:\Documents and Settings\Администратор\Рабочий стол\еще кпк\Новая папка\Сертификат, курсы 1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429124" y="5072074"/>
            <a:ext cx="1053059" cy="1494062"/>
          </a:xfrm>
          <a:prstGeom prst="rect">
            <a:avLst/>
          </a:prstGeom>
          <a:noFill/>
        </p:spPr>
      </p:pic>
      <p:pic>
        <p:nvPicPr>
          <p:cNvPr id="12" name="Picture 14" descr="C:\Documents and Settings\Администратор\Рабочий стол\еще кпк\Новая папка\Сертификат тайм-менеджмент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85720" y="785794"/>
            <a:ext cx="1112851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Администратор\Рабочий стол\Конкурс крылья творчество\506792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4"/>
            <a:ext cx="9144000" cy="68580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286544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Эффективность профессиональной деятельности отмечена грамотами, дипломами и благодарственными письмами различного уровня: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-Благодарственное письмо отдела по культуре, физической культуре, спорту и работе с молодежью администрации муниципального образования «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Усть-Илимский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район» 2011 г.;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Благодарственное письмо - министерство культуры и архивов Иркутской области, Учебно-методический центр «Байкал» 2011 г.;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МБОУ Дополнительного образования детей «Школа искусств №2» благодарит за подготовку учащихся и активное участие в первом туре Областного конкурса детских художественных работ «Осенние перезвоны» 2011 г.;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-Благодарственное письмо мэра муниципального образования «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Усть-Илимский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район» 2012 г.;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-Благодарственное письмо администрации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Тайшетского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района, управления культуры, спорта и молодежной политики, за помощь в проведении конкурса и подготовку лауреатов и участников 2012 г.;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-Благодарственное письмо администрации МБУК «ДК им.И. И. 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Наймушина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за подготовку лауреатов конкурса «Мир, в котором я живу» 2012 г.;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-Благодарственное письмо - отдел по культуре, физической культуре, спорту и работе с молодежью администрации муниципального образования «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Усть-Илимский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район» за активное участие, проведение мастер-класса в работе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творческой школы для обучающихся художественного отделения МОУДОД «РДШИ» 2012 г.;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-Благодарственное письмо - отдел по культуре, физической культуре, спорту и работе с молодежью администрации муниципального образования «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Усть-Илимский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район» за подготовку обучающихся в районном конкурсе детского художественного творчества «Рисуем вместе». В рамках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творческой школы художественного отделения МОУДОД «РДШИ» 2012 г.;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-Грамота - министерство культуры и архивов Иркутской области за высокие профессиональные достижения в изобразительном искусстве, подготовку лауреатов и участников Регионального конкурса детского художественного конкурса «Сибирь моя, душа моя…» 2013 г.;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-Благодарственное письмо-оргкомитет по проведению международного конкурса детского рисунка «А.С. Пушкин - глазами детей» 2013 г.;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-Благодарственное письмо - государственный природный заповедник «Байкало-Ленский» за подготовку призера детского всероссийского конкурса рисунков «Мир заповедной природы» 2013 г.;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-Благодарственное письмо - отдел по культуре, физической культуре, спорту и работе с молодежью администрации муниципального образования «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Усть-Илимский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район» за активное участие, проведение мастер-класса в работе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творческой школы для обучающихся художественного отделения МОУДОД «РДШИ» 2013 г.;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-Благодарственное письмо-проект «Мобильная галерея студия» Центр развития творчества детей и юношества за активное участие в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IV 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конкурсе компьютерной графики, изобразительного и декоративного творчества детей с международным участием «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Чудо-дерево-лесной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календарь» 2013 г.;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Диплом за подготовку победителей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Всероссийского конкурса по рисунку и живописи «Мастер-2013» 2013г.   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Администратор\Рабочий стол\розов-е розы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7715"/>
            <a:ext cx="9144000" cy="6875715"/>
          </a:xfrm>
          <a:prstGeom prst="rect">
            <a:avLst/>
          </a:prstGeom>
          <a:noFill/>
        </p:spPr>
      </p:pic>
      <p:pic>
        <p:nvPicPr>
          <p:cNvPr id="7" name="Picture 3" descr="C:\Documents and Settings\Администратор\Рабочий стол\Конкурс крылья творчество\еще\Изображение 0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48" y="285728"/>
            <a:ext cx="1594457" cy="2286016"/>
          </a:xfrm>
          <a:prstGeom prst="rect">
            <a:avLst/>
          </a:prstGeom>
          <a:noFill/>
        </p:spPr>
      </p:pic>
      <p:pic>
        <p:nvPicPr>
          <p:cNvPr id="4" name="Picture 3" descr="C:\Documents and Settings\Администратор\Рабочий стол\Конкурс крылья творчество\ло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88" y="2500306"/>
            <a:ext cx="1299625" cy="1943112"/>
          </a:xfrm>
          <a:prstGeom prst="rect">
            <a:avLst/>
          </a:prstGeom>
          <a:noFill/>
        </p:spPr>
      </p:pic>
      <p:pic>
        <p:nvPicPr>
          <p:cNvPr id="5" name="Picture 2" descr="C:\Documents and Settings\Администратор\Рабочий стол\Конкурс крылья творчество\Изображение 00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13" y="214290"/>
            <a:ext cx="1527359" cy="2143140"/>
          </a:xfrm>
          <a:prstGeom prst="rect">
            <a:avLst/>
          </a:prstGeom>
          <a:noFill/>
        </p:spPr>
      </p:pic>
      <p:pic>
        <p:nvPicPr>
          <p:cNvPr id="6" name="Picture 4" descr="C:\Documents and Settings\Администратор\Рабочий стол\Конкурс крылья творчество\герасимова яна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28926" y="428604"/>
            <a:ext cx="1247188" cy="1714512"/>
          </a:xfrm>
          <a:prstGeom prst="rect">
            <a:avLst/>
          </a:prstGeom>
          <a:noFill/>
        </p:spPr>
      </p:pic>
      <p:pic>
        <p:nvPicPr>
          <p:cNvPr id="3" name="Picture 8" descr="C:\Documents and Settings\Администратор\Рабочий стол\Конкурс крылья творчество\2 00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42910" y="2357430"/>
            <a:ext cx="1694438" cy="2357478"/>
          </a:xfrm>
          <a:prstGeom prst="rect">
            <a:avLst/>
          </a:prstGeom>
          <a:noFill/>
        </p:spPr>
      </p:pic>
      <p:pic>
        <p:nvPicPr>
          <p:cNvPr id="10" name="Picture 6" descr="C:\Documents and Settings\Администратор\Рабочий стол\Конкурс крылья творчество\ание0077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500694" y="2000240"/>
            <a:ext cx="1090049" cy="1571636"/>
          </a:xfrm>
          <a:prstGeom prst="rect">
            <a:avLst/>
          </a:prstGeom>
          <a:noFill/>
        </p:spPr>
      </p:pic>
      <p:pic>
        <p:nvPicPr>
          <p:cNvPr id="12" name="Picture 3" descr="C:\Documents and Settings\Администратор\Рабочий стол\Конкурс крылья творчество\диплом ейникова валя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57950" y="214290"/>
            <a:ext cx="2143108" cy="2946134"/>
          </a:xfrm>
          <a:prstGeom prst="rect">
            <a:avLst/>
          </a:prstGeom>
          <a:noFill/>
        </p:spPr>
      </p:pic>
      <p:pic>
        <p:nvPicPr>
          <p:cNvPr id="15" name="Picture 3" descr="C:\Documents and Settings\Администратор\Рабочий стол\Конкурс крылья творчество\качуренко ира конкурс спокойной ночи малыши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57158" y="4857760"/>
            <a:ext cx="1000132" cy="1374883"/>
          </a:xfrm>
          <a:prstGeom prst="rect">
            <a:avLst/>
          </a:prstGeom>
          <a:noFill/>
        </p:spPr>
      </p:pic>
      <p:pic>
        <p:nvPicPr>
          <p:cNvPr id="16" name="Picture 3" descr="C:\Documents and Settings\Администратор\Рабочий стол\Конкурс крылья творчество\6 002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143240" y="4929198"/>
            <a:ext cx="1214414" cy="1728233"/>
          </a:xfrm>
          <a:prstGeom prst="rect">
            <a:avLst/>
          </a:prstGeom>
          <a:noFill/>
        </p:spPr>
      </p:pic>
      <p:pic>
        <p:nvPicPr>
          <p:cNvPr id="17" name="Picture 2" descr="C:\Documents and Settings\Администратор\Рабочий стол\Конкурс крылья творчество\сканирование0040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500562" y="5072074"/>
            <a:ext cx="2132299" cy="1500198"/>
          </a:xfrm>
          <a:prstGeom prst="rect">
            <a:avLst/>
          </a:prstGeom>
          <a:noFill/>
        </p:spPr>
      </p:pic>
      <p:pic>
        <p:nvPicPr>
          <p:cNvPr id="18" name="Picture 4" descr="C:\Documents and Settings\Администратор\Рабочий стол\Конкурс крылья творчество\6 оо001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000892" y="4429132"/>
            <a:ext cx="1295479" cy="1857364"/>
          </a:xfrm>
          <a:prstGeom prst="rect">
            <a:avLst/>
          </a:prstGeom>
          <a:noFill/>
        </p:spPr>
      </p:pic>
      <p:pic>
        <p:nvPicPr>
          <p:cNvPr id="14" name="Picture 2" descr="C:\Documents and Settings\Администратор\Рабочий стол\Конкурс крылья творчество\еще\ган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357166"/>
            <a:ext cx="1265792" cy="1785950"/>
          </a:xfrm>
          <a:prstGeom prst="rect">
            <a:avLst/>
          </a:prstGeom>
          <a:noFill/>
        </p:spPr>
      </p:pic>
      <p:pic>
        <p:nvPicPr>
          <p:cNvPr id="19" name="Picture 4" descr="C:\Documents and Settings\Администратор\Рабочий стол\Конкурс крылья творчество\еще\Изображение.jp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1928826" y="357166"/>
            <a:ext cx="1309200" cy="1857388"/>
          </a:xfrm>
          <a:prstGeom prst="rect">
            <a:avLst/>
          </a:prstGeom>
          <a:noFill/>
        </p:spPr>
      </p:pic>
      <p:pic>
        <p:nvPicPr>
          <p:cNvPr id="23" name="Picture 4" descr="C:\Documents and Settings\Администратор\Рабочий стол\Конкурс крылья творчество\еще\сибирь.jp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7143768" y="2428868"/>
            <a:ext cx="1195843" cy="1714512"/>
          </a:xfrm>
          <a:prstGeom prst="rect">
            <a:avLst/>
          </a:prstGeom>
          <a:noFill/>
        </p:spPr>
      </p:pic>
      <p:pic>
        <p:nvPicPr>
          <p:cNvPr id="25" name="Picture 5" descr="C:\Documents and Settings\Администратор\Рабочий стол\Конкурс крылья творчество\Москвина Надя дмплом победителя.jpg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4214842" y="3357562"/>
            <a:ext cx="2119244" cy="1500198"/>
          </a:xfrm>
          <a:prstGeom prst="rect">
            <a:avLst/>
          </a:prstGeom>
          <a:noFill/>
        </p:spPr>
      </p:pic>
      <p:pic>
        <p:nvPicPr>
          <p:cNvPr id="27" name="Picture 4" descr="C:\Documents and Settings\Администратор\Рабочий стол\Конкурс крылья творчество\еще\0123.jpg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571604" y="4786322"/>
            <a:ext cx="1363213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Администратор\Рабочий стол\bouquets_of_flowers_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УСПЕХОВ В ТВОРЧЕСТВЕ!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128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Портфолио</vt:lpstr>
      <vt:lpstr>Фурзанова Надежда Владимировна преподаватель декоративно – прикладного искусства, композиции Муниципального образовательного учреждения  дополнительного образования детей «Районная детская школа искусств». Окончила Иркутский государственный технический университет, 2006 г., присвоена квалификация художник декоративно-прикладного искусства по специальности                «Декоративно - прикладное искусство и народные промыслы». Имею первую квалификационную категорию. Стаж работы 8 лет.  Повысила уровень квалификации: -2011г., (ноябрь) ИРСОТ «Развитие дополнительного образования детей на основе межведомственного взаимодействия и координации работы организаций образования, науки, культуры, институтов гражданского общества, частно-государственного партнерства и бизнес-сообщества, 72 часа;  -2012 г. (февраль) НОУ ДПО «Центр сертифицированного обучения и консалтинга», «Пользователь персонального компьютера», 72 часа;  -2012 г. (март) ФГБОУ ВПО, «Информационные технологии в управлении образовательным процессом», 72 часа; -2012 г. (дистанционно с сентября по май) ОУ ПУ «Первое сентября», «Методическая разработка открытого урока по теме «Архетипические образы искусства», 72 часа; -2013 г. (июнь) ФГБОУ ВСГАО, «Современные технологии развития творческих способностей личности», 72 часа. </vt:lpstr>
      <vt:lpstr>Повышала уровень квалификации через участие в работе семинара-практикума: - для преподавателей ДХШ, художественных отделений школ искусств и школ народных ремесел регионального методического объединения северных территорий Иркутской области в г. Усть-Илимске; -  для преподавателей школы искусств Усть-Илимского района по теме: «Повышение социального статуса МОУДОД «РДШИ» через внеклассную и просветительскую деятельность; -  педагогические чтения «Мониторинг личностного роста участников образовательного процесса, как фактор повышения качества дополнительного образования».   Участвовала в мастер-классах: «Изготовление сувениров в технике лозоплетения»,  «Войлочный цветок», «Линогравюра»</vt:lpstr>
      <vt:lpstr> Принимала участие в дистанционных творческих конкурсах: - Международная педагогическая олимпиада. Декоративно-прикладное искусство «Пасхальное яйцо» 2012 г.,  диплом участника;                                                                                                                                    - Межвузовский творческий конкурс, посвященный Дню Святой Татьяны «Рождественский подарок» 25.01. 2012 г., диплом I степени; - Муниципальное бюджетное учреждение культуры «Центральная библиотечная система» Библиотека искусств 2012 г. Участие в городской выставке «Игрушки нашего детства»; - Районный конкурс педагогического мастерства «Траектория успеха» номинация «Портфолио преподавателя». 2012 г., благодарственное письмо; - Всероссийский интернет-конкурс педагогического творчества в номинации «Педагогические идеи и технологии» 2012г., диплом участника;  -Интернет конкурс «Лучшая работа по валянию 2012 г., диплом  III степени;  -III  открытый всероссийский конкурс декоративно-прикладного творчества  2012г., лауреат II степени; -Всероссийский конкурс декоративно-прикладного творчества «Семья – ковчег спасения» 2013г., диплом номинанта; -IV конкурс компьютерной графики, изобразительного искусства и декоративно-прикладного творчества  с международным участием «Чудо-дерево лесной календарь»  2013г., диплом I степени;  - Районный конкурс педагогического мастерства «Траектория успеха» номинация «Портфолио преподавателя». 2013 г., диплом лауреата. </vt:lpstr>
      <vt:lpstr>Слайд 5</vt:lpstr>
      <vt:lpstr>Преподаватель имеет свой сайт педагога дополнительного образования http://nsportal.ru/furzanova-nadezhda-vladimirovna. Надежда Владимировна  окончила дистанционные курсы по народным ремеслам Русского Севера: «Наследие кукол севера»,  «Жили-были дед да Баба». Модульные курсы - «Навыки  личной эффективности», «Тайм-менеджмент, или как эффективно организовать свое время», 6 часов. </vt:lpstr>
      <vt:lpstr>Эффективность профессиональной деятельности отмечена грамотами, дипломами и благодарственными письмами различного уровня: -Благодарственное письмо отдела по культуре, физической культуре, спорту и работе с молодежью администрации муниципального образования «Усть-Илимский район» 2011 г.; - Благодарственное письмо - министерство культуры и архивов Иркутской области, Учебно-методический центр «Байкал» 2011 г.; - МБОУ Дополнительного образования детей «Школа искусств №2» благодарит за подготовку учащихся и активное участие в первом туре Областного конкурса детских художественных работ «Осенние перезвоны» 2011 г.; -Благодарственное письмо мэра муниципального образования «Усть-Илимский район» 2012 г.; -Благодарственное письмо администрации Тайшетского района, управления культуры, спорта и молодежной политики, за помощь в проведении конкурса и подготовку лауреатов и участников 2012 г.; -Благодарственное письмо администрации МБУК «ДК им.И. И.  Наймушина» за подготовку лауреатов конкурса «Мир, в котором я живу» 2012 г.; -Благодарственное письмо - отдел по культуре, физической культуре, спорту и работе с молодежью администрации муниципального образования «Усть-Илимский район» за активное участие, проведение мастер-класса в работе V творческой школы для обучающихся художественного отделения МОУДОД «РДШИ» 2012 г.; -Благодарственное письмо - отдел по культуре, физической культуре, спорту и работе с молодежью администрации муниципального образования «Усть-Илимский район» за подготовку обучающихся в районном конкурсе детского художественного творчества «Рисуем вместе». В рамках V творческой школы художественного отделения МОУДОД «РДШИ» 2012 г.; -Грамота - министерство культуры и архивов Иркутской области за высокие профессиональные достижения в изобразительном искусстве, подготовку лауреатов и участников Регионального конкурса детского художественного конкурса «Сибирь моя, душа моя…» 2013 г.; -Благодарственное письмо-оргкомитет по проведению международного конкурса детского рисунка «А.С. Пушкин - глазами детей» 2013 г.; -Благодарственное письмо - государственный природный заповедник «Байкало-Ленский» за подготовку призера детского всероссийского конкурса рисунков «Мир заповедной природы» 2013 г.; -Благодарственное письмо - отдел по культуре, физической культуре, спорту и работе с молодежью администрации муниципального образования «Усть-Илимский район» за активное участие, проведение мастер-класса в работе VI творческой школы для обучающихся художественного отделения МОУДОД «РДШИ» 2013 г.; -Благодарственное письмо-проект «Мобильная галерея студия» Центр развития творчества детей и юношества за активное участие в IV конкурсе компьютерной графики, изобразительного и декоративного творчества детей с международным участием «Чудо-дерево-лесной календарь» 2013 г.; - Диплом за подготовку победителей V Всероссийского конкурса по рисунку и живописи «Мастер-2013» 2013г.    </vt:lpstr>
      <vt:lpstr>Слайд 8</vt:lpstr>
      <vt:lpstr>СПАСИБО ЗА ВНИМАНИЕ! УСПЕХОВ В ТВОРЧЕСТВЕ!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Acer</cp:lastModifiedBy>
  <cp:revision>68</cp:revision>
  <dcterms:modified xsi:type="dcterms:W3CDTF">2014-11-11T15:27:19Z</dcterms:modified>
</cp:coreProperties>
</file>