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57" r:id="rId4"/>
    <p:sldId id="260" r:id="rId5"/>
    <p:sldId id="272" r:id="rId6"/>
    <p:sldId id="263" r:id="rId7"/>
    <p:sldId id="259" r:id="rId8"/>
    <p:sldId id="269" r:id="rId9"/>
    <p:sldId id="264" r:id="rId10"/>
    <p:sldId id="261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93404" autoAdjust="0"/>
  </p:normalViewPr>
  <p:slideViewPr>
    <p:cSldViewPr>
      <p:cViewPr>
        <p:scale>
          <a:sx n="100" d="100"/>
          <a:sy n="10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A1F-8AB8-4C81-8D61-C6E57EDB2E95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E1B8-2CFD-4DA3-82E8-73DFC91D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E1B8-2CFD-4DA3-82E8-73DFC91D55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E1B8-2CFD-4DA3-82E8-73DFC91D55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E1B8-2CFD-4DA3-82E8-73DFC91D55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2AEC-2FDB-4020-9D84-4A32EF0D90A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95E2-40FB-4D09-9D4A-C3D13CA91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gi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3%D0%BB%D0%B0%D0%B2%D0%BD%D0%B0%D1%8F_%D1%81%D1%82%D1%80%D0%B0%D0%BD%D0%B8%D1%86%D0%B0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://www.stihi.ru/2008/10/16/2009" TargetMode="External"/><Relationship Id="rId4" Type="http://schemas.openxmlformats.org/officeDocument/2006/relationships/hyperlink" Target="http://files.school-collection.edu.ru/dlrstore/92c6077d-f555-f05f-5dbc-84d04becc704/00144676068531936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&#1076;&#1080;&#1092;&#1088;4.wmv" TargetMode="External"/><Relationship Id="rId6" Type="http://schemas.openxmlformats.org/officeDocument/2006/relationships/image" Target="../media/image4.gif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8/10/16/200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hyperlink" Target="http://files.school-collection.edu.ru/dlrstore/92c6077d-f555-f05f-5dbc-84d04becc704/00144676068531936.htm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93%D0%BB%D0%BE%D1%80%D0%B8%D1%8F_(%D0%BE%D0%BF%D1%82%D0%B8%D1%87%D0%B5%D1%81%D0%BA%D0%BE%D0%B5_%D1%8F%D0%B2%D0%BB%D0%B5%D0%BD%D0%B8%D0%B5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hyperlink" Target="http://ru.wikipedia.org/wiki/%D0%94%D0%B8%D1%84%D1%80%D0%B0%D0%BA%D1%86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  <a:alpha val="64000"/>
              </a:schemeClr>
            </a:gs>
            <a:gs pos="85000">
              <a:schemeClr val="accent6">
                <a:lumMod val="50000"/>
                <a:alpha val="68000"/>
              </a:schemeClr>
            </a:gs>
            <a:gs pos="100000">
              <a:schemeClr val="accent6">
                <a:lumMod val="50000"/>
                <a:alpha val="5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2893247" y="3393257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1714488"/>
            <a:ext cx="7572428" cy="182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Дифракция </a:t>
            </a:r>
          </a:p>
          <a:p>
            <a:pPr>
              <a:lnSpc>
                <a:spcPct val="85000"/>
              </a:lnSpc>
            </a:pPr>
            <a:r>
              <a:rPr lang="ru-RU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для школьников</a:t>
            </a:r>
            <a:endParaRPr lang="ru-RU" sz="6600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4071942"/>
            <a:ext cx="3214694" cy="166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презентации:</a:t>
            </a:r>
          </a:p>
          <a:p>
            <a:pPr>
              <a:lnSpc>
                <a:spcPct val="85000"/>
              </a:lnSpc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</a:t>
            </a:r>
          </a:p>
          <a:p>
            <a:pPr>
              <a:lnSpc>
                <a:spcPct val="85000"/>
              </a:lnSpc>
            </a:pP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Рыбицкий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В.Л.,</a:t>
            </a:r>
          </a:p>
          <a:p>
            <a:pPr>
              <a:lnSpc>
                <a:spcPct val="85000"/>
              </a:lnSpc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 124»,</a:t>
            </a:r>
          </a:p>
          <a:p>
            <a:pPr>
              <a:lnSpc>
                <a:spcPct val="85000"/>
              </a:lnSpc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Барнаул, 2013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-32" y="1571612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85852" y="214290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конкурс  «Профессиональный успех -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Современный урок.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 Современный урок в средней школе.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857232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00034" y="1000108"/>
            <a:ext cx="8286808" cy="4643470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00100" y="3286124"/>
            <a:ext cx="7384284" cy="22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упрощенной теории каждую прозрачную часть можно считать точечным источником света, который излучает вторичные волны по всем направлениям.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хода между волнами от ближайших источников зависит от выбранного направления.</a:t>
            </a:r>
          </a:p>
          <a:p>
            <a:pPr algn="l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больше угол отклонения, тем больше разность хода. </a:t>
            </a:r>
          </a:p>
        </p:txBody>
      </p:sp>
      <p:pic>
        <p:nvPicPr>
          <p:cNvPr id="6" name="Picture 9" descr="C:\Физика\презентации по физике и астр\готовые презентации\11 класс\Волн_оптика\дифракция2\razn2_0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4" y="107154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C:\Физика\презентации по физике и астр\готовые презентации\11 класс\Волн_оптика\дифракция2\dif_resh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7305" y="1071546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действия дифракционной решетки</a:t>
            </a: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4214810" y="6000768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5143504" y="6000768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4714876" y="6000768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142844" y="857232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42910" y="1071546"/>
            <a:ext cx="8215370" cy="4643470"/>
          </a:xfrm>
          <a:prstGeom prst="roundRect">
            <a:avLst>
              <a:gd name="adj" fmla="val 392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00430" y="1214422"/>
            <a:ext cx="5000660" cy="22145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Величина, равная сумме ширины прозрачной и непрозрачной части, называется 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постоянной  дифракционной решетки (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d).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прямоугольного треугольника: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 descr="C:\Физика\презентации по физике и астр\готовые презентации\11 класс\Волн_оптика\дифракция2\разн_треуг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1214423"/>
            <a:ext cx="2571768" cy="23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571604" y="3711363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некоторых углов разность хода кратна длине волны, следовательно, для этих углов выполняется условие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2857496"/>
          <a:ext cx="1785950" cy="460661"/>
        </p:xfrm>
        <a:graphic>
          <a:graphicData uri="http://schemas.openxmlformats.org/presentationml/2006/ole">
            <p:oleObj spid="_x0000_s1027" name="Формула" r:id="rId5" imgW="787320" imgH="20304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действия дифракционной решетки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3214678" y="4572008"/>
            <a:ext cx="2500330" cy="785818"/>
            <a:chOff x="3214678" y="4572008"/>
            <a:chExt cx="2500330" cy="785818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214678" y="4643446"/>
            <a:ext cx="2428892" cy="580236"/>
          </p:xfrm>
          <a:graphic>
            <a:graphicData uri="http://schemas.openxmlformats.org/presentationml/2006/ole">
              <p:oleObj spid="_x0000_s1026" name="Формула" r:id="rId6" imgW="761760" imgH="203040" progId="Equation.3">
                <p:embed/>
              </p:oleObj>
            </a:graphicData>
          </a:graphic>
        </p:graphicFrame>
        <p:sp>
          <p:nvSpPr>
            <p:cNvPr id="11" name="Скругленный прямоугольник 10"/>
            <p:cNvSpPr/>
            <p:nvPr/>
          </p:nvSpPr>
          <p:spPr>
            <a:xfrm>
              <a:off x="3214678" y="4572008"/>
              <a:ext cx="2500330" cy="7858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4214810" y="6000768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5143504" y="6000768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4714876" y="6000768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Hover r:id="" action="ppaction://noaction" highlightClick="1"/>
          </p:cNvPr>
          <p:cNvSpPr/>
          <p:nvPr/>
        </p:nvSpPr>
        <p:spPr>
          <a:xfrm>
            <a:off x="6072198" y="6000768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785794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42910" y="1000108"/>
            <a:ext cx="8072494" cy="4714908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Физика\презентации по физике и астр\готовые презентации\11 класс\Волн_оптика\дифракция2\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2891108" cy="1474465"/>
          </a:xfrm>
          <a:prstGeom prst="rect">
            <a:avLst/>
          </a:prstGeom>
          <a:noFill/>
        </p:spPr>
      </p:pic>
      <p:pic>
        <p:nvPicPr>
          <p:cNvPr id="11" name="Picture 3" descr="C:\Физика\презентации по физике и астр\готовые презентации\11 класс\Волн_оптика\дифракция2\l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40485"/>
            <a:ext cx="2891108" cy="1474465"/>
          </a:xfrm>
          <a:prstGeom prst="rect">
            <a:avLst/>
          </a:prstGeom>
          <a:noFill/>
        </p:spPr>
      </p:pic>
      <p:pic>
        <p:nvPicPr>
          <p:cNvPr id="12" name="Picture 4" descr="C:\Физика\презентации по физике и астр\готовые презентации\11 класс\Волн_оптика\дифракция2\l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40485"/>
            <a:ext cx="2891108" cy="147446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500562" y="1643050"/>
            <a:ext cx="4099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Тонкий луч света создает </a:t>
            </a:r>
          </a:p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четкую </a:t>
            </a:r>
          </a:p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интерференционную картину.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3791554"/>
            <a:ext cx="3653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падении на решетку широкого луча максимумы на экране  пересекаются. </a:t>
            </a:r>
            <a:endParaRPr lang="ru-RU" sz="20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820073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Линза, поставленная за решеткой,  создает четкую интерференционную картину в фокальной плоскости. </a:t>
            </a:r>
            <a:endParaRPr lang="ru-RU" sz="2000" i="1" dirty="0"/>
          </a:p>
        </p:txBody>
      </p:sp>
      <p:pic>
        <p:nvPicPr>
          <p:cNvPr id="23" name="Picture 3" descr="C:\Физика\презентации по физике и астр\готовые презентации\11 класс\Волн_оптика\дифракция2\др221221.png"/>
          <p:cNvPicPr>
            <a:picLocks noChangeAspect="1" noChangeArrowheads="1"/>
          </p:cNvPicPr>
          <p:nvPr/>
        </p:nvPicPr>
        <p:blipFill>
          <a:blip r:embed="rId6" cstate="print"/>
          <a:srcRect l="22497"/>
          <a:stretch>
            <a:fillRect/>
          </a:stretch>
        </p:blipFill>
        <p:spPr bwMode="auto">
          <a:xfrm>
            <a:off x="1205141" y="785798"/>
            <a:ext cx="2635432" cy="254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C:\Физика\презентации по физике и астр\готовые презентации\11 класс\Волн_оптика\дифракция2\др343343.png"/>
          <p:cNvPicPr>
            <a:picLocks noChangeAspect="1" noChangeArrowheads="1"/>
          </p:cNvPicPr>
          <p:nvPr/>
        </p:nvPicPr>
        <p:blipFill>
          <a:blip r:embed="rId7" cstate="print"/>
          <a:srcRect l="22338"/>
          <a:stretch>
            <a:fillRect/>
          </a:stretch>
        </p:blipFill>
        <p:spPr bwMode="auto">
          <a:xfrm>
            <a:off x="1197919" y="3169598"/>
            <a:ext cx="2659701" cy="254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действия дифракционной решетки</a:t>
            </a:r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4214810" y="6000768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5143504" y="6000768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4714876" y="6000768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Hover r:id="" action="ppaction://noaction" highlightClick="1"/>
          </p:cNvPr>
          <p:cNvSpPr/>
          <p:nvPr/>
        </p:nvSpPr>
        <p:spPr>
          <a:xfrm>
            <a:off x="6072198" y="6000768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1714489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14348" y="2000240"/>
            <a:ext cx="8143932" cy="3571900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1" name="Picture 3" descr="C:\Documents and Settings\я\Мои документы\Мои видеозаписи\spektr1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2405074"/>
            <a:ext cx="24288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C:\Documents and Settings\я\Мои документы\Мои видеозаписи\spektr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643198"/>
            <a:ext cx="4000500" cy="2286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488" y="142852"/>
            <a:ext cx="5857916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«0»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белый, а остальные раскладываются в спектр?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14810" y="2593485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рисунка видно: чем больше  длина волны, тем больше угол отклонения лучей, создающих максимум 1 порядка.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72066" y="2571744"/>
            <a:ext cx="35677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«0» максимуме складываются все длины волн, а в максимумах больших порядков разные цвета не суммируются.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C:\Documents and Settings\я\Мои документы\Мои рисунки\сп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290"/>
            <a:ext cx="2714644" cy="125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4214810" y="6000768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143504" y="6000768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714876" y="6000768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Hover r:id="" action="ppaction://noaction" highlightClick="1"/>
          </p:cNvPr>
          <p:cNvSpPr/>
          <p:nvPr/>
        </p:nvSpPr>
        <p:spPr>
          <a:xfrm>
            <a:off x="6072198" y="6000768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5000628" y="928670"/>
            <a:ext cx="3929090" cy="5143536"/>
          </a:xfrm>
          <a:prstGeom prst="roundRect">
            <a:avLst>
              <a:gd name="adj" fmla="val 392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928670"/>
            <a:ext cx="3929090" cy="5143536"/>
          </a:xfrm>
          <a:prstGeom prst="roundRect">
            <a:avLst>
              <a:gd name="adj" fmla="val 392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714357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решетки не создают спектры любого порядка?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296842" y="2535567"/>
          <a:ext cx="1674673" cy="434543"/>
        </p:xfrm>
        <a:graphic>
          <a:graphicData uri="http://schemas.openxmlformats.org/presentationml/2006/ole">
            <p:oleObj spid="_x0000_s2050" name="Формула" r:id="rId4" imgW="787320" imgH="2030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369654" y="2974270"/>
          <a:ext cx="1684552" cy="804285"/>
        </p:xfrm>
        <a:graphic>
          <a:graphicData uri="http://schemas.openxmlformats.org/presentationml/2006/ole">
            <p:oleObj spid="_x0000_s2051" name="Формула" r:id="rId5" imgW="761760" imgH="393480" progId="Equation.3">
              <p:embed/>
            </p:oleObj>
          </a:graphicData>
        </a:graphic>
      </p:graphicFrame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14348" y="1496032"/>
            <a:ext cx="3567779" cy="10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формулы дифракционной решетки выражаем  порядок спектра: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14348" y="3880863"/>
            <a:ext cx="3567779" cy="40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932783" y="1000108"/>
            <a:ext cx="3567779" cy="40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Аналитическое решение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я\Мои документы\Мои видеозаписи\max_spekt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4468" y="1357298"/>
            <a:ext cx="1652462" cy="1814468"/>
          </a:xfrm>
          <a:prstGeom prst="rect">
            <a:avLst/>
          </a:prstGeom>
          <a:noFill/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072066" y="3143248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Из рисунка видно, что максимальная разность хода не превышает период решетки  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≤ d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57884" y="1000108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Графическое решение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1785918" y="4429132"/>
            <a:ext cx="1071570" cy="1000132"/>
            <a:chOff x="1785918" y="4572008"/>
            <a:chExt cx="1000132" cy="928694"/>
          </a:xfrm>
        </p:grpSpPr>
        <p:graphicFrame>
          <p:nvGraphicFramePr>
            <p:cNvPr id="22543" name="Object 15"/>
            <p:cNvGraphicFramePr>
              <a:graphicFrameLocks noChangeAspect="1"/>
            </p:cNvGraphicFramePr>
            <p:nvPr/>
          </p:nvGraphicFramePr>
          <p:xfrm>
            <a:off x="1834038" y="4579487"/>
            <a:ext cx="919040" cy="849777"/>
          </p:xfrm>
          <a:graphic>
            <a:graphicData uri="http://schemas.openxmlformats.org/presentationml/2006/ole">
              <p:oleObj spid="_x0000_s2052" name="Формула" r:id="rId7" imgW="393480" imgH="393480" progId="Equation.3">
                <p:embed/>
              </p:oleObj>
            </a:graphicData>
          </a:graphic>
        </p:graphicFrame>
        <p:sp>
          <p:nvSpPr>
            <p:cNvPr id="40" name="Скругленный прямоугольник 39"/>
            <p:cNvSpPr/>
            <p:nvPr/>
          </p:nvSpPr>
          <p:spPr>
            <a:xfrm>
              <a:off x="1785918" y="4572008"/>
              <a:ext cx="1000132" cy="92869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072066" y="435769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Применяя условие максимума 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получаем: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43"/>
          <p:cNvGrpSpPr/>
          <p:nvPr/>
        </p:nvGrpSpPr>
        <p:grpSpPr>
          <a:xfrm>
            <a:off x="6215074" y="5000636"/>
            <a:ext cx="1071570" cy="1000132"/>
            <a:chOff x="1785918" y="4572008"/>
            <a:chExt cx="1000132" cy="928694"/>
          </a:xfrm>
        </p:grpSpPr>
        <p:graphicFrame>
          <p:nvGraphicFramePr>
            <p:cNvPr id="45" name="Object 15"/>
            <p:cNvGraphicFramePr>
              <a:graphicFrameLocks noChangeAspect="1"/>
            </p:cNvGraphicFramePr>
            <p:nvPr/>
          </p:nvGraphicFramePr>
          <p:xfrm>
            <a:off x="1834038" y="4579487"/>
            <a:ext cx="919040" cy="849777"/>
          </p:xfrm>
          <a:graphic>
            <a:graphicData uri="http://schemas.openxmlformats.org/presentationml/2006/ole">
              <p:oleObj spid="_x0000_s2053" name="Формула" r:id="rId8" imgW="393480" imgH="393480" progId="Equation.3">
                <p:embed/>
              </p:oleObj>
            </a:graphicData>
          </a:graphic>
        </p:graphicFrame>
        <p:sp>
          <p:nvSpPr>
            <p:cNvPr id="46" name="Скругленный прямоугольник 45"/>
            <p:cNvSpPr/>
            <p:nvPr/>
          </p:nvSpPr>
          <p:spPr>
            <a:xfrm>
              <a:off x="1785918" y="4572008"/>
              <a:ext cx="1000132" cy="92869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Управляющая кнопка: домой 30">
            <a:hlinkClick r:id="rId9" action="ppaction://hlinksldjump" highlightClick="1"/>
          </p:cNvPr>
          <p:cNvSpPr/>
          <p:nvPr/>
        </p:nvSpPr>
        <p:spPr>
          <a:xfrm>
            <a:off x="4214810" y="6215082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5143504" y="6215082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зад 36">
            <a:hlinkClick r:id="" action="ppaction://hlinkshowjump?jump=previousslide" highlightClick="1"/>
          </p:cNvPr>
          <p:cNvSpPr/>
          <p:nvPr/>
        </p:nvSpPr>
        <p:spPr>
          <a:xfrm>
            <a:off x="4714876" y="6215082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Hover r:id="" action="ppaction://noaction" highlightClick="1"/>
          </p:cNvPr>
          <p:cNvSpPr/>
          <p:nvPr/>
        </p:nvSpPr>
        <p:spPr>
          <a:xfrm>
            <a:off x="6072198" y="6215082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3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alpha val="81000"/>
              </a:schemeClr>
            </a:gs>
            <a:gs pos="64999">
              <a:schemeClr val="tx1">
                <a:lumMod val="85000"/>
                <a:lumOff val="15000"/>
                <a:alpha val="80000"/>
              </a:schemeClr>
            </a:gs>
            <a:gs pos="100000">
              <a:schemeClr val="bg2">
                <a:lumMod val="50000"/>
                <a:alpha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я\Мои документы\Мои рисунки\сп5.png"/>
          <p:cNvPicPr>
            <a:picLocks noChangeAspect="1" noChangeArrowheads="1"/>
          </p:cNvPicPr>
          <p:nvPr/>
        </p:nvPicPr>
        <p:blipFill>
          <a:blip r:embed="rId2" cstate="print"/>
          <a:srcRect l="34459"/>
          <a:stretch>
            <a:fillRect/>
          </a:stretch>
        </p:blipFill>
        <p:spPr bwMode="auto">
          <a:xfrm>
            <a:off x="571472" y="1785926"/>
            <a:ext cx="8358246" cy="392909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10800000">
            <a:off x="32" y="998519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00100" y="71414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Источники: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429999"/>
            <a:ext cx="5214974" cy="1856125"/>
          </a:xfrm>
          <a:prstGeom prst="roundRect">
            <a:avLst>
              <a:gd name="adj" fmla="val 964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Викепедия</a:t>
            </a:r>
            <a:endParaRPr lang="ru-RU" sz="360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Открытая физика</a:t>
            </a:r>
            <a:endParaRPr lang="ru-RU" sz="360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В. Репин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4214810" y="6072206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endshow" highlightClick="1"/>
          </p:cNvPr>
          <p:cNvSpPr/>
          <p:nvPr/>
        </p:nvSpPr>
        <p:spPr>
          <a:xfrm>
            <a:off x="5143504" y="6072206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4714876" y="6072206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я\Мои документы\Мои рисунки\лаб_диф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437962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1142984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00364" y="214290"/>
            <a:ext cx="5429288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48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1285860"/>
            <a:ext cx="41434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волн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Наблюдение дифракции волн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Объяснение дифракции волн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Дифракция волн в природе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Наблюдение дифракции света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Зоны Френеля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Дифракция света в природе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Дифракционная решетка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Рисунки в задачах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Почему «0»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max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белый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Максимальный порядок спектра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28596" y="2857496"/>
            <a:ext cx="8501122" cy="3000396"/>
          </a:xfrm>
          <a:prstGeom prst="roundRect">
            <a:avLst>
              <a:gd name="adj" fmla="val 3923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2643182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42910" y="4143380"/>
            <a:ext cx="350046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отклонения волн от размеров отверстия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857628"/>
            <a:ext cx="723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857628"/>
            <a:ext cx="1905000" cy="176212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4657" y="3857628"/>
            <a:ext cx="733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uzk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3857628"/>
            <a:ext cx="1905000" cy="17621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1472" y="292893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Волн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явление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огибания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волнами препятствий и проникновение их в область геометрической тени.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 descr="C:\Documents and Settings\я\Мои документы\Мои рисунки\в-ванна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714356"/>
            <a:ext cx="387670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дифр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5748366" y="214290"/>
            <a:ext cx="2895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85720" y="142852"/>
            <a:ext cx="539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дифракции волн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Управляющая кнопка: домой 27">
            <a:hlinkClick r:id="rId11" action="ppaction://hlinksldjump" highlightClick="1"/>
          </p:cNvPr>
          <p:cNvSpPr/>
          <p:nvPr/>
        </p:nvSpPr>
        <p:spPr>
          <a:xfrm>
            <a:off x="4214810" y="614364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143504" y="614364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4714876" y="614364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Hover r:id="" action="ppaction://noaction" highlightClick="1"/>
          </p:cNvPr>
          <p:cNvSpPr/>
          <p:nvPr/>
        </p:nvSpPr>
        <p:spPr>
          <a:xfrm>
            <a:off x="6072198" y="6143644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929190" y="1142984"/>
            <a:ext cx="3857652" cy="4643470"/>
          </a:xfrm>
          <a:prstGeom prst="roundRect">
            <a:avLst>
              <a:gd name="adj" fmla="val 9744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1142984"/>
            <a:ext cx="3857652" cy="4643470"/>
          </a:xfrm>
          <a:prstGeom prst="roundRect">
            <a:avLst>
              <a:gd name="adj" fmla="val 9744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928670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8572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Качественное объяснение дифракции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57224" y="3657431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 огибают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скалу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  постепенно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исчезает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143504" y="3704586"/>
            <a:ext cx="3714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принципу Гюйгенса-Френеля огибающая вторичных волн  на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краях препятствия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заходит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область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я\Мои документы\Мои рисунки\диф волны\wave00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1081088"/>
            <a:ext cx="32385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 descr="C:\Физика\презентации по физике и астр\готовые презентации\11 класс\Волн_оптика\дифракция2\wave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1081088"/>
            <a:ext cx="32385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:\Documents and Settings\я\Мои документы\Мои видеозаписи\ogib6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385888"/>
            <a:ext cx="23812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4214810" y="614364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5143504" y="614364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4714876" y="614364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Hover r:id="" action="ppaction://noaction" highlightClick="1"/>
          </p:cNvPr>
          <p:cNvSpPr/>
          <p:nvPr/>
        </p:nvSpPr>
        <p:spPr>
          <a:xfrm>
            <a:off x="6072198" y="6143644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-32" y="785795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929190" y="857232"/>
            <a:ext cx="4071966" cy="4857784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в природе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1031790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Дифракции понятье нелегко,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недоступна суть сего явленья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Уму простому среднего студента,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более – сознанью школяра.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не помогут хитрые картинки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формулы учебников для ВУЗов.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вот однажды с сайта «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ГУГЛ-карты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Попалась мне картинка на глаза: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Прибоя волны в бухту Лиепаи,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Проникнуть тщась сквозь узкие проходы,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Расходятся потом от них кругами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теорией в согласье волновой; ...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В. Репин.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я\Мои документы\бухта лиепа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9" y="1000108"/>
            <a:ext cx="442912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4214810" y="614364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143504" y="614364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714876" y="614364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71472" y="1571612"/>
            <a:ext cx="8358246" cy="4714908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0" y="1428737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357158" y="142852"/>
            <a:ext cx="4214842" cy="1357322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дифракции света</a:t>
            </a:r>
            <a:endParaRPr lang="ru-RU" sz="48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857224" y="1690694"/>
            <a:ext cx="7410485" cy="4310074"/>
            <a:chOff x="857224" y="1690694"/>
            <a:chExt cx="7410485" cy="4310074"/>
          </a:xfrm>
        </p:grpSpPr>
        <p:pic>
          <p:nvPicPr>
            <p:cNvPr id="6149" name="Picture 5" descr="IMG_045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3262330"/>
              <a:ext cx="2714644" cy="27384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150" name="Picture 6" descr="IMG_046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00364" y="1833570"/>
              <a:ext cx="4260840" cy="13208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151" name="Picture 7" descr="IMG_046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57884" y="3262330"/>
              <a:ext cx="2409825" cy="2714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152" name="Picture 8" descr="IMG_043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57422" y="1690694"/>
              <a:ext cx="857256" cy="10877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147" name="Picture 3" descr="IMG_043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57224" y="3262330"/>
              <a:ext cx="885823" cy="13275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146" name="Picture 2" descr="IMG_043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214942" y="3262330"/>
              <a:ext cx="898085" cy="12858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121" name="Picture 1" descr="C:\Documents and Settings\я\Мои документы\Мои рисунки\диф_опы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-142900"/>
            <a:ext cx="2857520" cy="1593131"/>
          </a:xfrm>
          <a:prstGeom prst="rect">
            <a:avLst/>
          </a:prstGeom>
          <a:noFill/>
        </p:spPr>
      </p:pic>
      <p:sp>
        <p:nvSpPr>
          <p:cNvPr id="20" name="Управляющая кнопка: домой 19">
            <a:hlinkClick r:id="rId10" action="ppaction://hlinksldjump" highlightClick="1"/>
          </p:cNvPr>
          <p:cNvSpPr/>
          <p:nvPr/>
        </p:nvSpPr>
        <p:spPr>
          <a:xfrm>
            <a:off x="4214810" y="650083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143504" y="650083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4714876" y="650083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28596" y="928670"/>
            <a:ext cx="8501122" cy="4857784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>
              <a:lnSpc>
                <a:spcPct val="80000"/>
              </a:lnSpc>
              <a:defRPr/>
            </a:pPr>
            <a:endParaRPr lang="ru-R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785794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57126" y="142852"/>
            <a:ext cx="8786874" cy="64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Качественное объяснение дифракции света</a:t>
            </a: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785786" y="1071546"/>
            <a:ext cx="5286412" cy="1658369"/>
            <a:chOff x="1500166" y="714356"/>
            <a:chExt cx="5286412" cy="1658369"/>
          </a:xfrm>
        </p:grpSpPr>
        <p:pic>
          <p:nvPicPr>
            <p:cNvPr id="5124" name="Picture 4" descr="C:\Documents and Settings\я\Мои документы\Мои рисунки\модель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714356"/>
              <a:ext cx="2571768" cy="1653745"/>
            </a:xfrm>
            <a:prstGeom prst="rect">
              <a:avLst/>
            </a:prstGeom>
            <a:noFill/>
          </p:spPr>
        </p:pic>
        <p:pic>
          <p:nvPicPr>
            <p:cNvPr id="5125" name="Picture 5" descr="C:\Documents and Settings\я\Мои документы\Мои рисунки\модель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714356"/>
              <a:ext cx="2571768" cy="1658369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>
            <a:hlinkClick r:id="rId5"/>
          </p:cNvPr>
          <p:cNvSpPr/>
          <p:nvPr/>
        </p:nvSpPr>
        <p:spPr>
          <a:xfrm>
            <a:off x="6786578" y="1142984"/>
            <a:ext cx="1785950" cy="9286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дифракции</a:t>
            </a:r>
          </a:p>
          <a:p>
            <a:pPr algn="ctr">
              <a:lnSpc>
                <a:spcPct val="80000"/>
              </a:lnSpc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</a:t>
            </a:r>
            <a:endParaRPr lang="ru-RU" sz="8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я\Мои документы\Мои видеозаписи\zonu1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7105" y="3214686"/>
            <a:ext cx="2273259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214678" y="3325371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Огюстен Жан Френель в 1818 году предложил разбить волновую поверхность на отдельные зоны так, чтобы волны от ближайших зон шли в противофазе. При трех открытых зонах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в центре экрана светлое пятно, т.к. для 1 и 2 зоны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выполняется условие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третья создает светлое пятно.</a:t>
            </a:r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4214810" y="614364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143504" y="614364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714876" y="614364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Hover r:id="" action="ppaction://noaction" highlightClick="1"/>
          </p:cNvPr>
          <p:cNvSpPr/>
          <p:nvPr/>
        </p:nvSpPr>
        <p:spPr>
          <a:xfrm>
            <a:off x="6072198" y="6143644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-32" y="785795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00034" y="3643314"/>
            <a:ext cx="8429684" cy="2643206"/>
          </a:xfrm>
          <a:prstGeom prst="roundRect">
            <a:avLst>
              <a:gd name="adj" fmla="val 39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в природе</a:t>
            </a:r>
          </a:p>
        </p:txBody>
      </p:sp>
      <p:pic>
        <p:nvPicPr>
          <p:cNvPr id="25611" name="Picture 11" descr="C:\Documents and Settings\я\Мои документы\800px-Brocken_Spectre_at_Peak_Korzhenev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404" y="928670"/>
            <a:ext cx="3456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2910" y="371475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Гло́рия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la-Lat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украшение; ореол) — оптическое явление в облаках.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Наблюдается на облаках, расположенных прямо напротив источника света. Наблюдатель должен находиться на горе или на самолёте, а источник света (Солнце или Луна) — за его спиной. Глория объясняется дифракцией света, ранее уже отражённого в капельках облака так, что он возвращается от облака в том же направлении, по которому падал, то есть к наблюдателю.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000504"/>
            <a:ext cx="8215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Китае глорию называют «светом Будды». Первые письменные свидетельства о наблюдении явления с горы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Эмэйшань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датируются 63 г. н. э. Цветное гало всегда окружает тень наблюдателя, что часто толковалось как степень его просветления (приближённости к Будде и другим божествам).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Википедия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25614" name="Picture 14" descr="C:\Documents and Settings\я\Мои документы\800px-Glory,_spect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2" y="928670"/>
            <a:ext cx="345854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4214810" y="6500834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143504" y="6500834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4714876" y="6500834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Hover r:id="" action="ppaction://noaction" highlightClick="1"/>
          </p:cNvPr>
          <p:cNvSpPr/>
          <p:nvPr/>
        </p:nvSpPr>
        <p:spPr>
          <a:xfrm>
            <a:off x="6072198" y="6500834"/>
            <a:ext cx="1000132" cy="21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a/Diffraction_grating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322276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2571744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3108355" y="3393281"/>
            <a:ext cx="6787356" cy="794"/>
          </a:xfrm>
          <a:prstGeom prst="line">
            <a:avLst/>
          </a:prstGeom>
          <a:ln w="444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1400000" scaled="0"/>
            </a:gradFill>
          </a:ln>
          <a:effectLst>
            <a:outerShdw blurRad="63500" dist="38100" dir="7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71472" y="2786058"/>
            <a:ext cx="7929618" cy="3214710"/>
          </a:xfrm>
          <a:prstGeom prst="roundRect">
            <a:avLst>
              <a:gd name="adj" fmla="val 392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85786" y="2857496"/>
            <a:ext cx="7572428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4000" lvl="0"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оптический прибор, работающий по принципу дифракции света, представляет собой совокупность большого числа регулярно расположенных штрихов, нанесенных на поверхность. </a:t>
            </a:r>
          </a:p>
          <a:p>
            <a:pPr marL="144000" lvl="0">
              <a:defRPr/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000" lvl="0"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описание явления сделал Джеймс Грегори, который использовал в качестве решетки птичьи перья. </a:t>
            </a:r>
          </a:p>
          <a:p>
            <a:pPr marL="144000" lvl="0"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современных решетках наносят до 1000 штрихов на 1 мм. </a:t>
            </a:r>
          </a:p>
          <a:p>
            <a:pPr marL="144000" lvl="0">
              <a:defRPr/>
            </a:pP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Википедия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4" descr="2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290"/>
            <a:ext cx="2357454" cy="215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4214810" y="6286520"/>
            <a:ext cx="500066" cy="21431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143504" y="6286520"/>
            <a:ext cx="428628" cy="21431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4714876" y="6286520"/>
            <a:ext cx="428628" cy="214314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496</Words>
  <Application>Microsoft Office PowerPoint</Application>
  <PresentationFormat>On-screen Show (4:3)</PresentationFormat>
  <Paragraphs>92</Paragraphs>
  <Slides>15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Slide 1</vt:lpstr>
      <vt:lpstr>Slide 2</vt:lpstr>
      <vt:lpstr>Slide 3</vt:lpstr>
      <vt:lpstr>Качественное объяснение дифракции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дифракция для школьников</dc:title>
  <dc:creator>Рыбицкий</dc:creator>
  <cp:lastModifiedBy>Rybitsky</cp:lastModifiedBy>
  <cp:revision>140</cp:revision>
  <dcterms:created xsi:type="dcterms:W3CDTF">2013-02-10T06:32:02Z</dcterms:created>
  <dcterms:modified xsi:type="dcterms:W3CDTF">2013-02-17T14:16:02Z</dcterms:modified>
</cp:coreProperties>
</file>