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5" r:id="rId6"/>
    <p:sldId id="259" r:id="rId7"/>
    <p:sldId id="260" r:id="rId8"/>
    <p:sldId id="261" r:id="rId9"/>
    <p:sldId id="262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660"/>
  </p:normalViewPr>
  <p:slideViewPr>
    <p:cSldViewPr>
      <p:cViewPr varScale="1">
        <p:scale>
          <a:sx n="85" d="100"/>
          <a:sy n="85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66492F0-9C94-4049-9339-F68B5DC78447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C35C8B-27B8-4DEE-8145-90B4D38D95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d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Экологическая беседа: «Зелёные карусели природы»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20557187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III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цех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67544" y="1772816"/>
            <a:ext cx="3456384" cy="352839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Органические вещества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076056" y="1772816"/>
            <a:ext cx="3456384" cy="3528392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Неорганические соединения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3" idx="6"/>
          </p:cNvCxnSpPr>
          <p:nvPr/>
        </p:nvCxnSpPr>
        <p:spPr>
          <a:xfrm flipV="1">
            <a:off x="3923928" y="3501008"/>
            <a:ext cx="1080120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III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цех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1600" y="1916832"/>
            <a:ext cx="2520280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Организмы-разрушители (</a:t>
            </a:r>
            <a:r>
              <a:rPr lang="ru-RU" dirty="0" err="1" smtClean="0"/>
              <a:t>редуценты</a:t>
            </a:r>
            <a:r>
              <a:rPr lang="ru-RU" dirty="0" smtClean="0"/>
              <a:t>)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707904" y="2564904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5004048" y="1988840"/>
            <a:ext cx="2520280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Органические остатки растений и животных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259632" y="3356992"/>
            <a:ext cx="432048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843808" y="3356992"/>
            <a:ext cx="36004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Равнобедренный треугольник 10"/>
          <p:cNvSpPr/>
          <p:nvPr/>
        </p:nvSpPr>
        <p:spPr>
          <a:xfrm>
            <a:off x="539552" y="4293096"/>
            <a:ext cx="1512168" cy="1512168"/>
          </a:xfrm>
          <a:prstGeom prst="triangl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грибы</a:t>
            </a:r>
            <a:endParaRPr lang="ru-RU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483768" y="4365104"/>
            <a:ext cx="1584176" cy="1440160"/>
          </a:xfrm>
          <a:prstGeom prst="triangl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бактерии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6372200" y="3356992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5220072" y="4437112"/>
            <a:ext cx="2304256" cy="1224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 </a:t>
            </a:r>
            <a:r>
              <a:rPr lang="ru-RU" sz="2400" dirty="0" smtClean="0"/>
              <a:t>цех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1" grpId="0" animBg="1"/>
      <p:bldP spid="12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В большинстве экосистем есть все 3 цеха, но существуют и без 1 цеха.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563888" y="1628800"/>
            <a:ext cx="2016224" cy="136815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95736" y="2996952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«Экосистемы-попрошайки»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3645024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(сообщества организмов на темном  дне океанских глубоководий, которые живут за счет «питательного дождя» мертвых органических остатков, опускающихся из освещенных слоев океана)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051720" y="5301208"/>
            <a:ext cx="5933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Большая зелёная карусель, которую </a:t>
            </a:r>
          </a:p>
          <a:p>
            <a:pPr algn="ctr"/>
            <a:r>
              <a:rPr lang="ru-RU" sz="2400" dirty="0" smtClean="0"/>
              <a:t>крутит своими лучами солнце. </a:t>
            </a:r>
            <a:endParaRPr lang="ru-RU" sz="2400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22" y="172599"/>
            <a:ext cx="1942826" cy="1982490"/>
          </a:xfrm>
          <a:prstGeom prst="rect">
            <a:avLst/>
          </a:prstGeom>
        </p:spPr>
      </p:pic>
      <p:cxnSp>
        <p:nvCxnSpPr>
          <p:cNvPr id="22" name="Прямая со стрелкой 21"/>
          <p:cNvCxnSpPr/>
          <p:nvPr/>
        </p:nvCxnSpPr>
        <p:spPr>
          <a:xfrm>
            <a:off x="1907704" y="105273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6444208" y="3068960"/>
            <a:ext cx="2088232" cy="136815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Растения</a:t>
            </a:r>
            <a:endParaRPr lang="ru-RU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5148064" y="105273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2843808" y="332656"/>
            <a:ext cx="2088232" cy="14401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Органические вещества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076056" y="1484784"/>
            <a:ext cx="16561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Вода</a:t>
            </a:r>
          </a:p>
          <a:p>
            <a:r>
              <a:rPr lang="ru-RU" dirty="0" smtClean="0"/>
              <a:t>Углекислый газ</a:t>
            </a:r>
          </a:p>
          <a:p>
            <a:r>
              <a:rPr lang="ru-RU" dirty="0" smtClean="0"/>
              <a:t>Элементы питания из почвы</a:t>
            </a:r>
            <a:endParaRPr lang="ru-RU" dirty="0"/>
          </a:p>
        </p:txBody>
      </p:sp>
      <p:sp>
        <p:nvSpPr>
          <p:cNvPr id="40" name="Овал 39"/>
          <p:cNvSpPr/>
          <p:nvPr/>
        </p:nvSpPr>
        <p:spPr>
          <a:xfrm>
            <a:off x="3347864" y="3140968"/>
            <a:ext cx="2088232" cy="14401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Животные, грибы, бактерии</a:t>
            </a:r>
            <a:endParaRPr lang="ru-RU" dirty="0"/>
          </a:p>
        </p:txBody>
      </p:sp>
      <p:sp>
        <p:nvSpPr>
          <p:cNvPr id="42" name="Выгнутая вправо стрелка 41"/>
          <p:cNvSpPr/>
          <p:nvPr/>
        </p:nvSpPr>
        <p:spPr>
          <a:xfrm>
            <a:off x="8460432" y="1124744"/>
            <a:ext cx="395536" cy="216024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96336" y="206084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Питание</a:t>
            </a:r>
            <a:endParaRPr lang="ru-RU" dirty="0"/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5508104" y="378904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6228184" y="332656"/>
            <a:ext cx="2232248" cy="151216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Распад на </a:t>
            </a:r>
            <a:r>
              <a:rPr lang="ru-RU" dirty="0" err="1" smtClean="0"/>
              <a:t>угл</a:t>
            </a:r>
            <a:r>
              <a:rPr lang="ru-RU" dirty="0" smtClean="0"/>
              <a:t>. газ, кислород, воду, мин. элементы</a:t>
            </a:r>
            <a:endParaRPr lang="ru-RU" dirty="0"/>
          </a:p>
        </p:txBody>
      </p:sp>
      <p:cxnSp>
        <p:nvCxnSpPr>
          <p:cNvPr id="50" name="Прямая со стрелкой 49"/>
          <p:cNvCxnSpPr/>
          <p:nvPr/>
        </p:nvCxnSpPr>
        <p:spPr>
          <a:xfrm flipH="1">
            <a:off x="2483768" y="393305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436096" y="32849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Смерть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251520" y="3140968"/>
            <a:ext cx="2160240" cy="151216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Окружающая среда</a:t>
            </a:r>
            <a:endParaRPr lang="ru-RU" dirty="0"/>
          </a:p>
        </p:txBody>
      </p:sp>
      <p:cxnSp>
        <p:nvCxnSpPr>
          <p:cNvPr id="54" name="Прямая со стрелкой 53"/>
          <p:cNvCxnSpPr/>
          <p:nvPr/>
        </p:nvCxnSpPr>
        <p:spPr>
          <a:xfrm flipV="1">
            <a:off x="1547664" y="1916832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6978059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4" grpId="0" animBg="1"/>
      <p:bldP spid="28" grpId="0" animBg="1"/>
      <p:bldP spid="29" grpId="0"/>
      <p:bldP spid="40" grpId="0" animBg="1"/>
      <p:bldP spid="42" grpId="0" animBg="1"/>
      <p:bldP spid="45" grpId="0"/>
      <p:bldP spid="49" grpId="0" animBg="1"/>
      <p:bldP spid="51" grpId="0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260648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Экосистема экологии – обитающая совместная группа живых организмов и условия среды, в которой они живут</a:t>
            </a:r>
            <a:r>
              <a:rPr lang="ru-RU" dirty="0" smtClean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268760"/>
            <a:ext cx="5976663" cy="41570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5657671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Например, </a:t>
            </a:r>
            <a:r>
              <a:rPr lang="ru-RU" dirty="0"/>
              <a:t>небольшое временное озеро, образовавшееся после весеннего речного паводка, в котором развелись зелёные водоросли, микроскопические рачки – циклопы и лягушачьи дети – головастики. </a:t>
            </a:r>
          </a:p>
        </p:txBody>
      </p:sp>
    </p:spTree>
    <p:extLst>
      <p:ext uri="{BB962C8B-B14F-4D97-AF65-F5344CB8AC3E}">
        <p14:creationId xmlns="" xmlns:p14="http://schemas.microsoft.com/office/powerpoint/2010/main" val="782720781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620688"/>
            <a:ext cx="3240360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Экосистемы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Естественные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848" y="1556792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Антропогенные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378904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Афтотрофные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1672" y="155679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Гетеротрофные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060848"/>
            <a:ext cx="2520280" cy="120032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формируются </a:t>
            </a:r>
          </a:p>
          <a:p>
            <a:pPr algn="ctr"/>
            <a:r>
              <a:rPr lang="ru-RU" dirty="0" smtClean="0"/>
              <a:t>под влиянием природных факторов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2060848"/>
            <a:ext cx="2790056" cy="1477328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создаются </a:t>
            </a:r>
          </a:p>
          <a:p>
            <a:pPr algn="ctr"/>
            <a:r>
              <a:rPr lang="ru-RU" dirty="0" smtClean="0"/>
              <a:t>человеком в процессе хозяйственной деятельности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2132856"/>
            <a:ext cx="2627784" cy="92333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используют химическую энергию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47864" y="4221088"/>
            <a:ext cx="2880320" cy="92333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 </a:t>
            </a:r>
            <a:r>
              <a:rPr lang="ru-RU" dirty="0" smtClean="0"/>
              <a:t>находятся на энергетическом </a:t>
            </a:r>
            <a:r>
              <a:rPr lang="ru-RU" dirty="0" err="1" smtClean="0"/>
              <a:t>самообеспечении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36510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Экосистема</a:t>
            </a:r>
            <a:endParaRPr lang="ru-RU" sz="2400" dirty="0"/>
          </a:p>
        </p:txBody>
      </p:sp>
      <p:pic>
        <p:nvPicPr>
          <p:cNvPr id="1026" name="Picture 2" descr="http://s1.iconbird.com/ico/2013/10/466/w128h1281381163331factory128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3528" y="1124744"/>
            <a:ext cx="3024336" cy="3024339"/>
          </a:xfrm>
          <a:prstGeom prst="rect">
            <a:avLst/>
          </a:prstGeom>
          <a:noFill/>
        </p:spPr>
      </p:pic>
      <p:sp>
        <p:nvSpPr>
          <p:cNvPr id="4" name="Стрелка вправо 3"/>
          <p:cNvSpPr/>
          <p:nvPr/>
        </p:nvSpPr>
        <p:spPr>
          <a:xfrm>
            <a:off x="4788024" y="980728"/>
            <a:ext cx="1512168" cy="1008112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716016" y="2708920"/>
            <a:ext cx="1512168" cy="108012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716016" y="4725144"/>
            <a:ext cx="1584176" cy="108012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203848" y="1916832"/>
            <a:ext cx="1368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Производство органических веществ (крахмал, белки, жиры)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588224" y="692696"/>
            <a:ext cx="1584176" cy="144016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</a:t>
            </a:r>
            <a:r>
              <a:rPr lang="ru-RU" dirty="0" smtClean="0"/>
              <a:t>цех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588224" y="2420888"/>
            <a:ext cx="1584176" cy="144016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 </a:t>
            </a:r>
            <a:r>
              <a:rPr lang="ru-RU" dirty="0" smtClean="0"/>
              <a:t>цех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588224" y="4581128"/>
            <a:ext cx="1584176" cy="144016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III</a:t>
            </a:r>
            <a:r>
              <a:rPr lang="ru-RU" dirty="0" smtClean="0"/>
              <a:t> цех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8" grpId="0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цех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95536" y="2060848"/>
            <a:ext cx="3096344" cy="32403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Неорганические вещества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563888" y="3573016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5652120" y="2060848"/>
            <a:ext cx="3096344" cy="331236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Органические вещества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dirty="0" smtClean="0">
                <a:ln/>
                <a:solidFill>
                  <a:schemeClr val="accent3"/>
                </a:solidFill>
              </a:rPr>
              <a:t>I </a:t>
            </a:r>
            <a:r>
              <a:rPr lang="ru-RU" b="1" dirty="0" smtClean="0">
                <a:ln/>
                <a:solidFill>
                  <a:schemeClr val="accent3"/>
                </a:solidFill>
              </a:rPr>
              <a:t>цех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63888" y="1484784"/>
            <a:ext cx="2304256" cy="1008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Работники-продуценты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635896" y="2636912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220072" y="2636912"/>
            <a:ext cx="567680" cy="639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1835696" y="3140968"/>
            <a:ext cx="1728192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Зеленые растения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96136" y="3212976"/>
            <a:ext cx="1728192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Микроорганизмы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732240" y="422108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5868144" y="4869160"/>
            <a:ext cx="1800200" cy="144016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сера, железо и др.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43651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сжигание</a:t>
            </a:r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1942826" cy="1982490"/>
          </a:xfrm>
          <a:prstGeom prst="rect">
            <a:avLst/>
          </a:prstGeom>
        </p:spPr>
      </p:pic>
      <p:cxnSp>
        <p:nvCxnSpPr>
          <p:cNvPr id="18" name="Прямая со стрелкой 17"/>
          <p:cNvCxnSpPr/>
          <p:nvPr/>
        </p:nvCxnSpPr>
        <p:spPr>
          <a:xfrm>
            <a:off x="2411760" y="21328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763688" y="4797152"/>
            <a:ext cx="1800200" cy="144016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кислород</a:t>
            </a:r>
            <a:endParaRPr lang="ru-RU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699792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4" grpId="0" animBg="1"/>
      <p:bldP spid="15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цех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23528" y="1772816"/>
            <a:ext cx="3240360" cy="338437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Вещества из цеха продуцентов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508104" y="1772816"/>
            <a:ext cx="3240360" cy="338437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Другие органические вещества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707904" y="3501008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91880" y="2780928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Переработка животными</a:t>
            </a:r>
            <a:endParaRPr lang="ru-RU" sz="20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цех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907704" y="1412776"/>
            <a:ext cx="2880320" cy="1512168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Животные – </a:t>
            </a:r>
            <a:r>
              <a:rPr lang="ru-RU" dirty="0" err="1" smtClean="0"/>
              <a:t>консументы</a:t>
            </a:r>
            <a:r>
              <a:rPr lang="ru-RU" dirty="0" smtClean="0"/>
              <a:t> (потребители)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275856" y="3140968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2267744" y="4365104"/>
            <a:ext cx="2088232" cy="1152128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Органические вещества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267744" y="357301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23528" y="3068960"/>
            <a:ext cx="1800200" cy="13681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Орг. вещества, из которых состоят тела растений</a:t>
            </a:r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5076056" y="1988840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004048" y="2420888"/>
            <a:ext cx="108012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6804248" y="1484784"/>
            <a:ext cx="1944216" cy="158417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Растительноядные гетеротрофы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6012160" y="3284984"/>
            <a:ext cx="1944216" cy="151216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Хищные гетеротрофы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5076056" y="1412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порядок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283968" y="299695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порядок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6" grpId="0" animBg="1"/>
      <p:bldP spid="25" grpId="0" animBg="1"/>
      <p:bldP spid="26" grpId="0" animBg="1"/>
      <p:bldP spid="27" grpId="0"/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152</TotalTime>
  <Words>255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Экологическая беседа: «Зелёные карусели природы»</vt:lpstr>
      <vt:lpstr>Слайд 2</vt:lpstr>
      <vt:lpstr>Слайд 3</vt:lpstr>
      <vt:lpstr>Слайд 4</vt:lpstr>
      <vt:lpstr>Слайд 5</vt:lpstr>
      <vt:lpstr>I цех</vt:lpstr>
      <vt:lpstr>I цех</vt:lpstr>
      <vt:lpstr>II цех</vt:lpstr>
      <vt:lpstr>II цех</vt:lpstr>
      <vt:lpstr>III цех</vt:lpstr>
      <vt:lpstr>III цех</vt:lpstr>
      <vt:lpstr>В большинстве экосистем есть все 3 цеха, но существуют и без 1 цеха.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Экологическая беседа: «Зелёные карусели природы»</dc:title>
  <dc:creator>Wh1tePr1de</dc:creator>
  <cp:lastModifiedBy>Пользователь</cp:lastModifiedBy>
  <cp:revision>17</cp:revision>
  <dcterms:created xsi:type="dcterms:W3CDTF">2014-11-10T12:38:08Z</dcterms:created>
  <dcterms:modified xsi:type="dcterms:W3CDTF">2014-11-25T13:45:50Z</dcterms:modified>
</cp:coreProperties>
</file>