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7" r:id="rId11"/>
    <p:sldId id="269" r:id="rId12"/>
    <p:sldId id="270" r:id="rId13"/>
    <p:sldId id="271" r:id="rId14"/>
    <p:sldId id="272" r:id="rId15"/>
    <p:sldId id="282" r:id="rId16"/>
    <p:sldId id="277" r:id="rId17"/>
    <p:sldId id="279" r:id="rId18"/>
    <p:sldId id="278" r:id="rId19"/>
    <p:sldId id="281" r:id="rId20"/>
    <p:sldId id="280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>
        <p:scale>
          <a:sx n="66" d="100"/>
          <a:sy n="66" d="100"/>
        </p:scale>
        <p:origin x="-151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BC71C-1DBA-4DD7-A4C5-CD0D085B497A}" type="datetimeFigureOut">
              <a:rPr lang="ru-RU"/>
              <a:pPr>
                <a:defRPr/>
              </a:pPr>
              <a:t>30.10.2014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782F8-302B-44A3-8E7D-D0205B6B02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4ADD4-CC36-4E41-89A1-06C64EDFC8AE}" type="datetimeFigureOut">
              <a:rPr lang="ru-RU"/>
              <a:pPr>
                <a:defRPr/>
              </a:pPr>
              <a:t>30.10.2014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75FBC-07FA-483C-85DE-4F280625FD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E62DC-05B1-4B23-808D-69C3C83962E3}" type="datetimeFigureOut">
              <a:rPr lang="ru-RU"/>
              <a:pPr>
                <a:defRPr/>
              </a:pPr>
              <a:t>30.10.2014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5A037-42D4-4685-A2AE-DB35B1960E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75B86-AD39-421D-B929-A7BC1575A29B}" type="datetimeFigureOut">
              <a:rPr lang="ru-RU"/>
              <a:pPr>
                <a:defRPr/>
              </a:pPr>
              <a:t>30.10.2014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8147E-99DC-461B-8056-3543849831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4909C-6CF0-4107-AD08-8D35293362FC}" type="datetimeFigureOut">
              <a:rPr lang="ru-RU"/>
              <a:pPr>
                <a:defRPr/>
              </a:pPr>
              <a:t>30.10.2014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7286C-EE66-4C43-B32C-6A95A92A80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B8ACE-DFE1-4FAC-B2C6-3613C23CCFF0}" type="datetimeFigureOut">
              <a:rPr lang="ru-RU"/>
              <a:pPr>
                <a:defRPr/>
              </a:pPr>
              <a:t>30.10.2014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D1C8B-86FB-4117-8E79-1AA595B9E5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27002-4114-40F8-A4CB-AB91269429A9}" type="datetimeFigureOut">
              <a:rPr lang="ru-RU"/>
              <a:pPr>
                <a:defRPr/>
              </a:pPr>
              <a:t>30.10.2014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248F3-D7E3-4C16-9C61-009DB5D21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5E1FD-BC18-4FBA-8A21-64ADD3464FF5}" type="datetimeFigureOut">
              <a:rPr lang="ru-RU"/>
              <a:pPr>
                <a:defRPr/>
              </a:pPr>
              <a:t>30.10.2014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F78AE-2994-4642-8CBA-4355E2F24B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F8F15-EEBB-4F80-B032-70F712D1EECD}" type="datetimeFigureOut">
              <a:rPr lang="ru-RU"/>
              <a:pPr>
                <a:defRPr/>
              </a:pPr>
              <a:t>30.10.2014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F7A65-1330-42A1-A834-AACA244B23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83144-4A8A-4D92-A13F-561447512BBD}" type="datetimeFigureOut">
              <a:rPr lang="ru-RU"/>
              <a:pPr>
                <a:defRPr/>
              </a:pPr>
              <a:t>30.10.2014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1E4AD-4061-4434-85DF-DB5836C2C0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A739E-8124-4634-B68F-5AC1D8C40211}" type="datetimeFigureOut">
              <a:rPr lang="ru-RU"/>
              <a:pPr>
                <a:defRPr/>
              </a:pPr>
              <a:t>30.10.2014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21056-5F95-4A9C-B0B7-AD18CA01C4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8362C5C-90D1-4D14-AABB-890006A8448E}" type="datetimeFigureOut">
              <a:rPr lang="ru-RU"/>
              <a:pPr>
                <a:defRPr/>
              </a:pPr>
              <a:t>30.10.2014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AA43E5-0953-41CC-A4B1-3A9550A735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3" r:id="rId4"/>
    <p:sldLayoutId id="2147483807" r:id="rId5"/>
    <p:sldLayoutId id="2147483802" r:id="rId6"/>
    <p:sldLayoutId id="2147483808" r:id="rId7"/>
    <p:sldLayoutId id="2147483809" r:id="rId8"/>
    <p:sldLayoutId id="2147483810" r:id="rId9"/>
    <p:sldLayoutId id="2147483801" r:id="rId10"/>
    <p:sldLayoutId id="214748381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274321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7200" dirty="0" smtClean="0">
                <a:solidFill>
                  <a:srgbClr val="0070C0"/>
                </a:solidFill>
              </a:rPr>
              <a:t>Здоровый образ жизни.</a:t>
            </a:r>
            <a:endParaRPr lang="ru-RU" sz="7200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15063" y="4786313"/>
            <a:ext cx="2571750" cy="1214437"/>
          </a:xfrm>
        </p:spPr>
        <p:txBody>
          <a:bodyPr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Выполнили: </a:t>
            </a:r>
            <a:r>
              <a:rPr lang="ru-RU" sz="2800" dirty="0" err="1" smtClean="0">
                <a:solidFill>
                  <a:schemeClr val="tx1"/>
                </a:solidFill>
              </a:rPr>
              <a:t>Сельницкая</a:t>
            </a:r>
            <a:r>
              <a:rPr lang="ru-RU" sz="2800" dirty="0" smtClean="0">
                <a:solidFill>
                  <a:schemeClr val="tx1"/>
                </a:solidFill>
              </a:rPr>
              <a:t> Оксана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Пенькова Мария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589d9c60315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" y="3714750"/>
            <a:ext cx="4500562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0525" y="158750"/>
            <a:ext cx="4168775" cy="6602413"/>
          </a:xfrm>
        </p:spPr>
      </p:pic>
      <p:pic>
        <p:nvPicPr>
          <p:cNvPr id="4" name="Picture 4" descr="7580369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785813"/>
            <a:ext cx="3887788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u="sng" dirty="0" smtClean="0">
                <a:solidFill>
                  <a:srgbClr val="00B050"/>
                </a:solidFill>
              </a:rPr>
              <a:t>Отказ от вредных привычек.</a:t>
            </a:r>
            <a:endParaRPr lang="ru-RU" u="sng" dirty="0">
              <a:solidFill>
                <a:srgbClr val="00B05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3500438"/>
            <a:ext cx="6900863" cy="2625725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z="2400" smtClean="0"/>
              <a:t>складываться стихийно</a:t>
            </a:r>
          </a:p>
          <a:p>
            <a:pPr>
              <a:buFont typeface="Wingdings" pitchFamily="2" charset="2"/>
              <a:buChar char="ü"/>
            </a:pPr>
            <a:r>
              <a:rPr lang="ru-RU" sz="2400" smtClean="0"/>
              <a:t> быть побочным продуктом направленного воспитания и обучения</a:t>
            </a:r>
          </a:p>
          <a:p>
            <a:pPr>
              <a:buFont typeface="Wingdings" pitchFamily="2" charset="2"/>
              <a:buChar char="ü"/>
            </a:pPr>
            <a:r>
              <a:rPr lang="ru-RU" sz="2400" smtClean="0"/>
              <a:t>перерастать в устойчивые черты характера</a:t>
            </a:r>
          </a:p>
          <a:p>
            <a:pPr>
              <a:buFont typeface="Wingdings" pitchFamily="2" charset="2"/>
              <a:buChar char="ü"/>
            </a:pPr>
            <a:r>
              <a:rPr lang="ru-RU" sz="2400" smtClean="0"/>
              <a:t>Приобретать черты автоматизма</a:t>
            </a:r>
          </a:p>
          <a:p>
            <a:pPr>
              <a:buFont typeface="Wingdings" pitchFamily="2" charset="2"/>
              <a:buChar char="ü"/>
            </a:pPr>
            <a:r>
              <a:rPr lang="ru-RU" sz="2400" smtClean="0"/>
              <a:t>быть социально обусловленными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500063" y="1285875"/>
            <a:ext cx="721518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>
                <a:solidFill>
                  <a:srgbClr val="FF0000"/>
                </a:solidFill>
                <a:latin typeface="Franklin Gothic Book" pitchFamily="34" charset="0"/>
              </a:rPr>
              <a:t>Вредные  привычки</a:t>
            </a:r>
            <a:r>
              <a:rPr lang="ru-RU" sz="2400">
                <a:solidFill>
                  <a:srgbClr val="FF0000"/>
                </a:solidFill>
                <a:latin typeface="Franklin Gothic Book" pitchFamily="34" charset="0"/>
              </a:rPr>
              <a:t> </a:t>
            </a:r>
            <a:r>
              <a:rPr lang="ru-RU" sz="2400">
                <a:latin typeface="Franklin Gothic Book" pitchFamily="34" charset="0"/>
              </a:rPr>
              <a:t>- это  сложившиеся  способы деструктивного (саморазрушающего) поведения, осуществление     которого    в    определённых ситуациях   приобретает   характер   потребности.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14375" y="3071813"/>
            <a:ext cx="4786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u="sng">
                <a:solidFill>
                  <a:srgbClr val="0070C0"/>
                </a:solidFill>
                <a:latin typeface="Franklin Gothic Book" pitchFamily="34" charset="0"/>
              </a:rPr>
              <a:t>Вредные привычки могут: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50019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</a:rPr>
              <a:t>Что   лежит   в   основе   процессов  формирования вредных  привычек?</a:t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285875"/>
            <a:ext cx="8072437" cy="2500313"/>
          </a:xfrm>
        </p:spPr>
        <p:txBody>
          <a:bodyPr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i="1" dirty="0" smtClean="0">
                <a:solidFill>
                  <a:srgbClr val="0070C0"/>
                </a:solidFill>
              </a:rPr>
              <a:t>  Феномен </a:t>
            </a:r>
            <a:r>
              <a:rPr lang="ru-RU" sz="3000" i="1" dirty="0" err="1" smtClean="0">
                <a:solidFill>
                  <a:srgbClr val="0070C0"/>
                </a:solidFill>
              </a:rPr>
              <a:t>адикции</a:t>
            </a:r>
            <a:r>
              <a:rPr lang="ru-RU" sz="3000" dirty="0" smtClean="0">
                <a:solidFill>
                  <a:srgbClr val="0070C0"/>
                </a:solidFill>
              </a:rPr>
              <a:t> </a:t>
            </a:r>
            <a:r>
              <a:rPr lang="ru-RU" sz="3000" dirty="0" smtClean="0"/>
              <a:t>(пагубного пристрастия к чему-либо).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/>
              <a:t>   Человек стремится благодаря использованию тех или иных средств (веществ) заместить естественные для конкретных социальных ситуаций чувства и эмоции, избежать стресса.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3714750"/>
            <a:ext cx="3032125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5" y="3714750"/>
            <a:ext cx="2530475" cy="234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" descr="C:\Documents and Settings\Администратор\Рабочий стол\ИНФОРМАТИКА\документы\город конкурс\самостоятельные\физкультура , СОЧ\БергерПГ\Информационные ресурсы\Картинки\Курящий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38" y="3714750"/>
            <a:ext cx="2571750" cy="240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3"/>
            <a:ext cx="7772400" cy="1071571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B050"/>
                </a:solidFill>
              </a:rPr>
              <a:t>Воздействие табака на организм.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88" y="1643063"/>
            <a:ext cx="6643687" cy="5000625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ru-RU" sz="2800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инсульты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рак губ, полости рта, горла и гортани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повышается риск сердечного приступа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рак  лёгких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рак печени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язва и рак желудка, поджелудочной железы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Бесплодие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гангрена, вызванная закупоркой сосудов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B050"/>
                </a:solidFill>
              </a:rPr>
              <a:t>Действие курения 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на органы дыхания.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543300" cy="4525963"/>
          </a:xfrm>
        </p:spPr>
        <p:txBody>
          <a:bodyPr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/>
              <a:t>При курении табачный дым про</a:t>
            </a:r>
            <a:r>
              <a:rPr lang="en-US" dirty="0" smtClean="0"/>
              <a:t>-</a:t>
            </a:r>
            <a:r>
              <a:rPr lang="ru-RU" dirty="0" err="1" smtClean="0"/>
              <a:t>никает</a:t>
            </a:r>
            <a:r>
              <a:rPr lang="ru-RU" dirty="0" smtClean="0"/>
              <a:t> в ротовую полость, </a:t>
            </a:r>
            <a:r>
              <a:rPr lang="ru-RU" dirty="0" err="1" smtClean="0"/>
              <a:t>дыхатель</a:t>
            </a:r>
            <a:r>
              <a:rPr lang="en-US" dirty="0" smtClean="0"/>
              <a:t>-</a:t>
            </a:r>
            <a:r>
              <a:rPr lang="ru-RU" dirty="0" err="1" smtClean="0"/>
              <a:t>ные</a:t>
            </a:r>
            <a:r>
              <a:rPr lang="ru-RU" dirty="0" smtClean="0"/>
              <a:t> пути, вызывают раздражение </a:t>
            </a:r>
            <a:r>
              <a:rPr lang="ru-RU" dirty="0" err="1" smtClean="0"/>
              <a:t>сли</a:t>
            </a:r>
            <a:r>
              <a:rPr lang="en-US" dirty="0" smtClean="0"/>
              <a:t>-</a:t>
            </a:r>
            <a:r>
              <a:rPr lang="ru-RU" dirty="0" err="1" smtClean="0"/>
              <a:t>зистых</a:t>
            </a:r>
            <a:r>
              <a:rPr lang="ru-RU" dirty="0" smtClean="0"/>
              <a:t> оболочек и оседает на пленке лёгочных пузырьков.</a:t>
            </a:r>
            <a:endParaRPr lang="ru-RU" dirty="0"/>
          </a:p>
        </p:txBody>
      </p:sp>
      <p:pic>
        <p:nvPicPr>
          <p:cNvPr id="4" name="Picture 4" descr="C:\Documents and Settings\User\Рабочий стол\Чихадзинская, Кореева\ресурсы\Легкие здорового и курящего челове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3" y="1571625"/>
            <a:ext cx="3571875" cy="260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Рисунок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8" y="4357688"/>
            <a:ext cx="2428875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" name="Рисунок 3" descr="Рисунок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7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714375" y="785813"/>
            <a:ext cx="68580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6600FF"/>
                </a:solidFill>
                <a:latin typeface="Franklin Gothic Book" pitchFamily="34" charset="0"/>
              </a:rPr>
              <a:t>В</a:t>
            </a:r>
            <a:r>
              <a:rPr lang="ru-RU" sz="3200" b="1">
                <a:solidFill>
                  <a:srgbClr val="6600FF"/>
                </a:solidFill>
                <a:latin typeface="Franklin Gothic Book" pitchFamily="34" charset="0"/>
              </a:rPr>
              <a:t>лияние курения на женский организм</a:t>
            </a:r>
            <a:r>
              <a:rPr lang="ru-RU">
                <a:solidFill>
                  <a:srgbClr val="6600FF"/>
                </a:solidFill>
                <a:latin typeface="Franklin Gothic Book" pitchFamily="34" charset="0"/>
              </a:rPr>
              <a:t>.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50" y="2071688"/>
            <a:ext cx="6072188" cy="35829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800" b="1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Женщинам курение грозит преждевременным старением.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800" b="1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Кожа приобретает жёлтоватый оттенок с характерным запахом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800" b="1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Возникают осложнения при беременности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800" b="1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Учащаются случаи мёртворождения, умственная и физическая  недостаточность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51128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 smtClean="0"/>
              <a:t>Употребление алкоголя – это тоже вредная привычка организма. Недаром говорят: «Потянешься за водкой – будет жизнь короткой»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2143125"/>
            <a:ext cx="6643687" cy="4268788"/>
          </a:xfrm>
        </p:spPr>
        <p:txBody>
          <a:bodyPr>
            <a:normAutofit fontScale="925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Пьянство ведет за собой 6 зол: бедность, раздор, болезнь, потерю репутации, позор и ослабление умственной активности.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Алкоголь требует себе в жертву не только взрослых людей, но и их будущее.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В пьющих семьях 38% детей оказываются недоразвитыми и больными. В 2 раза чаще дети рождаются мертвыми. Алкоголь укорачивает жизнь в среднем на 17 лет.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4" name="Рисунок 3" descr="alku15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75" y="2571750"/>
            <a:ext cx="2333625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243998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НАРКОТИК – от греческого «</a:t>
            </a:r>
            <a:r>
              <a:rPr lang="en-US" dirty="0" err="1" smtClean="0"/>
              <a:t>narkoo</a:t>
            </a:r>
            <a:r>
              <a:rPr lang="ru-RU" dirty="0" smtClean="0"/>
              <a:t>», что означает оцепенеть, сделаться нечувствительным.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6" descr="J021524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25463" y="2736850"/>
            <a:ext cx="2617787" cy="2849563"/>
          </a:xfrm>
        </p:spPr>
      </p:pic>
      <p:pic>
        <p:nvPicPr>
          <p:cNvPr id="5" name="Рисунок 4" descr="60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65550" y="2643188"/>
            <a:ext cx="470058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  <a:cs typeface="Times New Roman" pitchFamily="18" charset="0"/>
              </a:rPr>
              <a:t>Наркомания. Наркотические вещества, их действие на человека.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43375" y="1600200"/>
            <a:ext cx="4286250" cy="4525963"/>
          </a:xfrm>
        </p:spPr>
        <p:txBody>
          <a:bodyPr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dirty="0" err="1" smtClean="0">
                <a:cs typeface="Times New Roman" pitchFamily="18" charset="0"/>
              </a:rPr>
              <a:t>Злоупотpебление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наpкотическими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сpедствами</a:t>
            </a:r>
            <a:r>
              <a:rPr lang="ru-RU" dirty="0" smtClean="0">
                <a:cs typeface="Times New Roman" pitchFamily="18" charset="0"/>
              </a:rPr>
              <a:t> и незаконная </a:t>
            </a:r>
            <a:r>
              <a:rPr lang="ru-RU" dirty="0" err="1" smtClean="0">
                <a:cs typeface="Times New Roman" pitchFamily="18" charset="0"/>
              </a:rPr>
              <a:t>тоpговля</a:t>
            </a:r>
            <a:r>
              <a:rPr lang="ru-RU" dirty="0" smtClean="0">
                <a:cs typeface="Times New Roman" pitchFamily="18" charset="0"/>
              </a:rPr>
              <a:t> ими в последнее </a:t>
            </a:r>
            <a:r>
              <a:rPr lang="ru-RU" dirty="0" err="1" smtClean="0">
                <a:cs typeface="Times New Roman" pitchFamily="18" charset="0"/>
              </a:rPr>
              <a:t>вpемя</a:t>
            </a:r>
            <a:r>
              <a:rPr lang="ru-RU" dirty="0" smtClean="0">
                <a:cs typeface="Times New Roman" pitchFamily="18" charset="0"/>
              </a:rPr>
              <a:t> во многих, особенно </a:t>
            </a:r>
            <a:r>
              <a:rPr lang="ru-RU" dirty="0" err="1" smtClean="0">
                <a:cs typeface="Times New Roman" pitchFamily="18" charset="0"/>
              </a:rPr>
              <a:t>pазвитых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стpанах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миpа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пpиняли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ка</a:t>
            </a:r>
            <a:r>
              <a:rPr lang="ru-RU" dirty="0" smtClean="0">
                <a:cs typeface="Times New Roman" pitchFamily="18" charset="0"/>
              </a:rPr>
              <a:t>- </a:t>
            </a:r>
            <a:r>
              <a:rPr lang="ru-RU" dirty="0" err="1" smtClean="0">
                <a:cs typeface="Times New Roman" pitchFamily="18" charset="0"/>
              </a:rPr>
              <a:t>тастpофические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pазмеpы</a:t>
            </a:r>
            <a:r>
              <a:rPr lang="ru-RU" dirty="0" smtClean="0">
                <a:cs typeface="Times New Roman" pitchFamily="18" charset="0"/>
              </a:rPr>
              <a:t>.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  <p:pic>
        <p:nvPicPr>
          <p:cNvPr id="4" name="Picture 7" descr="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785938"/>
            <a:ext cx="381635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унок3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357313" y="357188"/>
            <a:ext cx="6215062" cy="618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rgbClr val="FFFF00"/>
                </a:solidFill>
                <a:latin typeface="Franklin Gothic Book" pitchFamily="34" charset="0"/>
              </a:rPr>
              <a:t>Человек рождается на свет</a:t>
            </a:r>
            <a:br>
              <a:rPr lang="ru-RU" sz="3600">
                <a:solidFill>
                  <a:srgbClr val="FFFF00"/>
                </a:solidFill>
                <a:latin typeface="Franklin Gothic Book" pitchFamily="34" charset="0"/>
              </a:rPr>
            </a:br>
            <a:r>
              <a:rPr lang="ru-RU" sz="3600">
                <a:solidFill>
                  <a:srgbClr val="FFFF00"/>
                </a:solidFill>
                <a:latin typeface="Franklin Gothic Book" pitchFamily="34" charset="0"/>
              </a:rPr>
              <a:t>	Чтоб творить, дерзать – и не иначе</a:t>
            </a:r>
            <a:br>
              <a:rPr lang="ru-RU" sz="3600">
                <a:solidFill>
                  <a:srgbClr val="FFFF00"/>
                </a:solidFill>
                <a:latin typeface="Franklin Gothic Book" pitchFamily="34" charset="0"/>
              </a:rPr>
            </a:br>
            <a:r>
              <a:rPr lang="ru-RU" sz="3600">
                <a:solidFill>
                  <a:srgbClr val="FFFF00"/>
                </a:solidFill>
                <a:latin typeface="Franklin Gothic Book" pitchFamily="34" charset="0"/>
              </a:rPr>
              <a:t>	Чтоб оставить в жизни добрый след</a:t>
            </a:r>
            <a:br>
              <a:rPr lang="ru-RU" sz="3600">
                <a:solidFill>
                  <a:srgbClr val="FFFF00"/>
                </a:solidFill>
                <a:latin typeface="Franklin Gothic Book" pitchFamily="34" charset="0"/>
              </a:rPr>
            </a:br>
            <a:r>
              <a:rPr lang="ru-RU" sz="3600">
                <a:solidFill>
                  <a:srgbClr val="FFFF00"/>
                </a:solidFill>
                <a:latin typeface="Franklin Gothic Book" pitchFamily="34" charset="0"/>
              </a:rPr>
              <a:t>	И решить все трудные задачи.</a:t>
            </a:r>
            <a:br>
              <a:rPr lang="ru-RU" sz="3600">
                <a:solidFill>
                  <a:srgbClr val="FFFF00"/>
                </a:solidFill>
                <a:latin typeface="Franklin Gothic Book" pitchFamily="34" charset="0"/>
              </a:rPr>
            </a:br>
            <a:r>
              <a:rPr lang="ru-RU" sz="3600">
                <a:solidFill>
                  <a:srgbClr val="FFFF00"/>
                </a:solidFill>
                <a:latin typeface="Franklin Gothic Book" pitchFamily="34" charset="0"/>
              </a:rPr>
              <a:t>	Человек рождается на свет</a:t>
            </a:r>
            <a:br>
              <a:rPr lang="ru-RU" sz="3600">
                <a:solidFill>
                  <a:srgbClr val="FFFF00"/>
                </a:solidFill>
                <a:latin typeface="Franklin Gothic Book" pitchFamily="34" charset="0"/>
              </a:rPr>
            </a:br>
            <a:r>
              <a:rPr lang="ru-RU" sz="3600">
                <a:solidFill>
                  <a:srgbClr val="FFFF00"/>
                </a:solidFill>
                <a:latin typeface="Franklin Gothic Book" pitchFamily="34" charset="0"/>
              </a:rPr>
              <a:t>	Для чего? Ищите свой ответ.</a:t>
            </a:r>
            <a:endParaRPr lang="ru-RU" sz="360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7758138" cy="2000264"/>
          </a:xfrm>
        </p:spPr>
        <p:txBody>
          <a:bodyPr>
            <a:normAutofit fontScale="90000"/>
          </a:bodyPr>
          <a:lstStyle/>
          <a:p>
            <a:pPr marL="360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i="1" dirty="0" smtClean="0">
                <a:solidFill>
                  <a:srgbClr val="FF0000"/>
                </a:solidFill>
              </a:rPr>
              <a:t>Здоровье</a:t>
            </a:r>
            <a:r>
              <a:rPr lang="ru-RU" sz="2400" dirty="0" smtClean="0"/>
              <a:t> - это состояние полного физического, душевного и социального благополучия, сопровождаемое фактическим отсутствием болезней и индивидуально </a:t>
            </a:r>
            <a:r>
              <a:rPr lang="ru-RU" sz="2400" dirty="0" err="1" smtClean="0"/>
              <a:t>фрустирующих</a:t>
            </a:r>
            <a:r>
              <a:rPr lang="ru-RU" sz="2400" dirty="0" smtClean="0"/>
              <a:t> (выводящих из состояния внутреннего спокойствия) недостатков.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88" y="5286375"/>
            <a:ext cx="6400800" cy="76835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2000" i="1" dirty="0" smtClean="0">
                <a:solidFill>
                  <a:srgbClr val="00B050"/>
                </a:solidFill>
              </a:rPr>
              <a:t>Быть здоровым</a:t>
            </a:r>
            <a:r>
              <a:rPr lang="ru-RU" sz="2000" dirty="0" smtClean="0">
                <a:solidFill>
                  <a:srgbClr val="00B050"/>
                </a:solidFill>
              </a:rPr>
              <a:t> - </a:t>
            </a:r>
            <a:r>
              <a:rPr lang="ru-RU" sz="1600" dirty="0" smtClean="0"/>
              <a:t>значит не иметь проблем с самочувствием, быть физически и духовно полноценным человеком. 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sz="1600" dirty="0"/>
          </a:p>
        </p:txBody>
      </p:sp>
      <p:pic>
        <p:nvPicPr>
          <p:cNvPr id="4" name="Picture 9" descr="J023206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2928938"/>
            <a:ext cx="1873250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J01501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88" y="2786063"/>
            <a:ext cx="2849562" cy="213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J034494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38" y="2286000"/>
            <a:ext cx="2132012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" name="Содержимое 3" descr="3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500043"/>
            <a:ext cx="7786742" cy="928694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70C0"/>
                </a:solidFill>
              </a:rPr>
              <a:t>Что способствует сохранению и укреплению здоровья: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75" y="1643063"/>
            <a:ext cx="6858000" cy="4714875"/>
          </a:xfrm>
        </p:spPr>
        <p:txBody>
          <a:bodyPr>
            <a:normAutofit/>
          </a:bodyPr>
          <a:lstStyle/>
          <a:p>
            <a:pPr marL="360000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Правильное питание</a:t>
            </a:r>
          </a:p>
          <a:p>
            <a:pPr marL="360000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Закаливание</a:t>
            </a:r>
          </a:p>
          <a:p>
            <a:pPr marL="360000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Соблюдение режима труда и отдыха</a:t>
            </a:r>
          </a:p>
          <a:p>
            <a:pPr marL="360000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Психическая и эмоциональная устойчивость</a:t>
            </a:r>
          </a:p>
          <a:p>
            <a:pPr marL="360000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Личная гигиена</a:t>
            </a:r>
          </a:p>
          <a:p>
            <a:pPr marL="360000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Оптимальный уровень двигательной активности</a:t>
            </a:r>
          </a:p>
          <a:p>
            <a:pPr marL="360000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Безопасное поведение дома, на улице, на работе</a:t>
            </a:r>
          </a:p>
          <a:p>
            <a:pPr marL="360000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Отказ от </a:t>
            </a:r>
            <a:r>
              <a:rPr lang="ru-RU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саморазрушающего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поведения</a:t>
            </a:r>
          </a:p>
          <a:p>
            <a:pPr marL="360000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Здоровое сексуальное поведение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sz="16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B050"/>
                </a:solidFill>
              </a:rPr>
              <a:t>Правильное питание</a:t>
            </a:r>
            <a:r>
              <a:rPr lang="tt-RU" dirty="0" smtClean="0">
                <a:solidFill>
                  <a:srgbClr val="00B050"/>
                </a:solidFill>
              </a:rPr>
              <a:t>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500188"/>
            <a:ext cx="3500437" cy="128587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Строгое соблюдение ритма приема пищи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4" name="Picture 5" descr="J03455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75" y="1071563"/>
            <a:ext cx="2714625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00063" y="2786063"/>
            <a:ext cx="37147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>
                <a:latin typeface="Franklin Gothic Book" pitchFamily="34" charset="0"/>
              </a:rPr>
              <a:t> Отучаться насыщаться пищей до предела.</a:t>
            </a:r>
          </a:p>
        </p:txBody>
      </p:sp>
      <p:pic>
        <p:nvPicPr>
          <p:cNvPr id="6" name="Picture 9" descr="J034484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5" y="1285875"/>
            <a:ext cx="2513013" cy="293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71500" y="4214813"/>
            <a:ext cx="3714750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>
                <a:latin typeface="Franklin Gothic Book" pitchFamily="34" charset="0"/>
              </a:rPr>
              <a:t> Пищу надо есть с вниманием и удовольствием, не спеша прожевывать и почувствовать вкус.</a:t>
            </a:r>
            <a:r>
              <a:rPr lang="ru-RU">
                <a:latin typeface="Franklin Gothic Book" pitchFamily="34" charset="0"/>
              </a:rPr>
              <a:t/>
            </a:r>
            <a:br>
              <a:rPr lang="ru-RU">
                <a:latin typeface="Franklin Gothic Book" pitchFamily="34" charset="0"/>
              </a:rPr>
            </a:br>
            <a:endParaRPr lang="ru-RU">
              <a:latin typeface="Franklin Gothic Book" pitchFamily="34" charset="0"/>
            </a:endParaRPr>
          </a:p>
        </p:txBody>
      </p:sp>
      <p:pic>
        <p:nvPicPr>
          <p:cNvPr id="8" name="Picture 5" descr="J034484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25" y="3786188"/>
            <a:ext cx="3021013" cy="282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Употреблять в пищу сырые растительные продукты. 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043238" cy="4525963"/>
          </a:xfrm>
        </p:spPr>
        <p:txBody>
          <a:bodyPr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>
                <a:cs typeface="Times New Roman" charset="0"/>
              </a:rPr>
              <a:t>Значение овощей в питании очень велико потому, что они являются ценным источником витаминов, углеводов, органических кислот, минеральных солей, различных вкусовых веществ, без которых пища становится безвкусной и малополезной. 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  <p:pic>
        <p:nvPicPr>
          <p:cNvPr id="4" name="Picture 10" descr="J034488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25" y="4500563"/>
            <a:ext cx="2836863" cy="196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J034487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5" y="1357313"/>
            <a:ext cx="1812925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h1b9pmihhexntbxxpka8mpfbd2ubyyi3_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88" y="1643063"/>
            <a:ext cx="3500437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B050"/>
                </a:solidFill>
              </a:rPr>
              <a:t>Закаливание.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214438"/>
            <a:ext cx="8229600" cy="1328737"/>
          </a:xfrm>
        </p:spPr>
        <p:txBody>
          <a:bodyPr/>
          <a:lstStyle/>
          <a:p>
            <a:r>
              <a:rPr lang="ru-RU" b="1" smtClean="0">
                <a:latin typeface="Comic Sans MS" pitchFamily="66" charset="0"/>
              </a:rPr>
              <a:t>Закаливание –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одна из форм укрепления здоровья человека</a:t>
            </a:r>
            <a:r>
              <a:rPr lang="ru-RU" smtClean="0">
                <a:latin typeface="Comic Sans MS" pitchFamily="66" charset="0"/>
              </a:rPr>
              <a:t>.</a:t>
            </a:r>
            <a:endParaRPr lang="ru-RU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14375" y="2357438"/>
            <a:ext cx="3786188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Franklin Gothic Book" pitchFamily="34" charset="0"/>
              </a:rPr>
              <a:t>1000 лет назад великий врач  Древнего Востока Авиценна писал:</a:t>
            </a:r>
          </a:p>
          <a:p>
            <a:r>
              <a:rPr lang="ru-RU" sz="2000">
                <a:latin typeface="Franklin Gothic Book" pitchFamily="34" charset="0"/>
              </a:rPr>
              <a:t>С гимнастикой дружи,</a:t>
            </a:r>
          </a:p>
          <a:p>
            <a:r>
              <a:rPr lang="ru-RU" sz="2000">
                <a:latin typeface="Franklin Gothic Book" pitchFamily="34" charset="0"/>
              </a:rPr>
              <a:t>Всегда веселым будь,</a:t>
            </a:r>
          </a:p>
          <a:p>
            <a:r>
              <a:rPr lang="ru-RU" sz="2000">
                <a:latin typeface="Franklin Gothic Book" pitchFamily="34" charset="0"/>
              </a:rPr>
              <a:t>И проживешь 100 лет,</a:t>
            </a:r>
          </a:p>
          <a:p>
            <a:r>
              <a:rPr lang="ru-RU" sz="2000">
                <a:latin typeface="Franklin Gothic Book" pitchFamily="34" charset="0"/>
              </a:rPr>
              <a:t>А , может быть, и более.</a:t>
            </a:r>
          </a:p>
          <a:p>
            <a:r>
              <a:rPr lang="ru-RU" sz="2000">
                <a:latin typeface="Franklin Gothic Book" pitchFamily="34" charset="0"/>
              </a:rPr>
              <a:t>Микстуры, порошки –</a:t>
            </a:r>
          </a:p>
          <a:p>
            <a:r>
              <a:rPr lang="ru-RU" sz="2000">
                <a:latin typeface="Franklin Gothic Book" pitchFamily="34" charset="0"/>
              </a:rPr>
              <a:t>К здоровью ложный путь.</a:t>
            </a:r>
          </a:p>
          <a:p>
            <a:r>
              <a:rPr lang="ru-RU" sz="2000">
                <a:latin typeface="Franklin Gothic Book" pitchFamily="34" charset="0"/>
              </a:rPr>
              <a:t>Природою лечись – </a:t>
            </a:r>
          </a:p>
          <a:p>
            <a:r>
              <a:rPr lang="ru-RU" sz="2000">
                <a:latin typeface="Franklin Gothic Book" pitchFamily="34" charset="0"/>
              </a:rPr>
              <a:t>В саду и чистом поле.</a:t>
            </a:r>
          </a:p>
        </p:txBody>
      </p:sp>
      <p:pic>
        <p:nvPicPr>
          <p:cNvPr id="5" name="Picture 8" descr="deti_i_spor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3" y="1785938"/>
            <a:ext cx="4248150" cy="289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58facd6f880763dbcdc09c2f74fac02c-hdx7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5" y="4786313"/>
            <a:ext cx="2433638" cy="162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4429125" y="5072063"/>
            <a:ext cx="2000250" cy="1143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0800000" flipV="1">
            <a:off x="4630738" y="5027613"/>
            <a:ext cx="1727200" cy="11874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</a:rPr>
              <a:t>Способов закаливания много.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75"/>
            <a:ext cx="8229600" cy="1785938"/>
          </a:xfrm>
        </p:spPr>
        <p:txBody>
          <a:bodyPr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dirty="0" smtClean="0">
                <a:latin typeface="Comic Sans MS" pitchFamily="66" charset="0"/>
              </a:rPr>
              <a:t>Очень простой и эффективный способ закаливания – это хождение босиком. Дело в том, что подошвы наших ног – несколько необычный участок кожи нашего тела. Там расположены точки – проекции наших внутренних органов. Нажимая на них, можно снять боль, оказать лечебное воздействие на определенные органы</a:t>
            </a:r>
            <a:endParaRPr lang="ru-RU" dirty="0"/>
          </a:p>
        </p:txBody>
      </p:sp>
      <p:pic>
        <p:nvPicPr>
          <p:cNvPr id="4" name="Picture 9" descr="J034494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135313"/>
            <a:ext cx="3598863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J034965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983711">
            <a:off x="1192213" y="3092450"/>
            <a:ext cx="2057400" cy="314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t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Вводные про</a:t>
            </a:r>
            <a:r>
              <a:rPr lang="ru-RU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цедуры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50"/>
            <a:ext cx="3614738" cy="4697413"/>
          </a:xfrm>
        </p:spPr>
        <p:txBody>
          <a:bodyPr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b="1" dirty="0" smtClean="0">
                <a:latin typeface="Comic Sans MS" pitchFamily="66" charset="0"/>
              </a:rPr>
              <a:t>Много радости приносит купание.</a:t>
            </a:r>
            <a:br>
              <a:rPr lang="ru-RU" b="1" dirty="0" smtClean="0">
                <a:latin typeface="Comic Sans MS" pitchFamily="66" charset="0"/>
              </a:rPr>
            </a:br>
            <a:r>
              <a:rPr lang="ru-RU" dirty="0" smtClean="0">
                <a:latin typeface="Comic Sans MS" pitchFamily="66" charset="0"/>
              </a:rPr>
              <a:t>Через нервные окончания, которые расположены в коже, водные процедуры оказывают влияние на весь организм человека.</a:t>
            </a:r>
            <a:endParaRPr lang="ru-RU" dirty="0"/>
          </a:p>
        </p:txBody>
      </p:sp>
      <p:pic>
        <p:nvPicPr>
          <p:cNvPr id="4" name="Picture 4" descr="J03168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500" y="3714750"/>
            <a:ext cx="3635375" cy="241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C:\Documents and Settings\Администратор\Мои документы\Мои рисунки\-IMAGES-\NICE\LANDS\PG1LD00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3" y="1357313"/>
            <a:ext cx="2928937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B050"/>
                </a:solidFill>
              </a:rPr>
              <a:t>Физическая активность.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71938" y="1285875"/>
            <a:ext cx="4614862" cy="4857750"/>
          </a:xfrm>
        </p:spPr>
        <p:txBody>
          <a:bodyPr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dirty="0" smtClean="0">
                <a:solidFill>
                  <a:srgbClr val="000000"/>
                </a:solidFill>
              </a:rPr>
              <a:t>"Физическая активность - ключевой компонент сохранения здоровья, и нам нужно приложить все усилия, чтобы не высиживать или вылеживать свои болезни, а самостоятельно их предупреждать с помощью приятной зарядки", - утверждает специалист в области исследования рака профессор Кен Фокс.</a:t>
            </a:r>
            <a:endParaRPr lang="ru-RU" dirty="0"/>
          </a:p>
        </p:txBody>
      </p:sp>
      <p:pic>
        <p:nvPicPr>
          <p:cNvPr id="4" name="Picture 5" descr="Фитнес упражнения на тренажерах позволяют нам быть здоровыми и красивым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1285875"/>
            <a:ext cx="2757488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%CB%E5%F2%ED%E8%E9%20%EB%E0%E3%E5%F0%FC%200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3500438"/>
            <a:ext cx="3392487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Бумажная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ppt/theme/themeOverride2.xml><?xml version="1.0" encoding="utf-8"?>
<a:themeOverride xmlns:a="http://schemas.openxmlformats.org/drawingml/2006/main">
  <a:clrScheme name="Бумажная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ppt/theme/themeOverride3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ppt/theme/themeOverride4.xml><?xml version="1.0" encoding="utf-8"?>
<a:themeOverride xmlns:a="http://schemas.openxmlformats.org/drawingml/2006/main">
  <a:clrScheme name="Бумажная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515</TotalTime>
  <Words>677</Words>
  <Application>Microsoft Office PowerPoint</Application>
  <PresentationFormat>Экран (4:3)</PresentationFormat>
  <Paragraphs>75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Трек</vt:lpstr>
      <vt:lpstr>Здоровый образ жизни.</vt:lpstr>
      <vt:lpstr>Здоровье - это состояние полного физического, душевного и социального благополучия, сопровождаемое фактическим отсутствием болезней и индивидуально фрустирующих (выводящих из состояния внутреннего спокойствия) недостатков.</vt:lpstr>
      <vt:lpstr>Что способствует сохранению и укреплению здоровья:</vt:lpstr>
      <vt:lpstr>Правильное питание.</vt:lpstr>
      <vt:lpstr>Употреблять в пищу сырые растительные продукты.   </vt:lpstr>
      <vt:lpstr>Закаливание.</vt:lpstr>
      <vt:lpstr>Способов закаливания много.</vt:lpstr>
      <vt:lpstr>Вводные процедуры. </vt:lpstr>
      <vt:lpstr>Физическая активность.</vt:lpstr>
      <vt:lpstr>Презентация PowerPoint</vt:lpstr>
      <vt:lpstr>Отказ от вредных привычек.</vt:lpstr>
      <vt:lpstr>Что   лежит   в   основе   процессов  формирования вредных  привычек?  </vt:lpstr>
      <vt:lpstr>Воздействие табака на организм.</vt:lpstr>
      <vt:lpstr>Действие курения  на органы дыхания.</vt:lpstr>
      <vt:lpstr>Презентация PowerPoint</vt:lpstr>
      <vt:lpstr>Употребление алкоголя – это тоже вредная привычка организма. Недаром говорят: «Потянешься за водкой – будет жизнь короткой»</vt:lpstr>
      <vt:lpstr>НАРКОТИК – от греческого «narkoo», что означает оцепенеть, сделаться нечувствительным. </vt:lpstr>
      <vt:lpstr>Наркомания. Наркотические вещества, их действие на человека. 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Здоровый образ жизни.</dc:title>
  <dc:creator>XTreme</dc:creator>
  <cp:lastModifiedBy>Wh1tePr1de</cp:lastModifiedBy>
  <cp:revision>52</cp:revision>
  <dcterms:created xsi:type="dcterms:W3CDTF">2011-01-22T20:14:33Z</dcterms:created>
  <dcterms:modified xsi:type="dcterms:W3CDTF">2014-10-30T15:16:14Z</dcterms:modified>
</cp:coreProperties>
</file>