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8" r:id="rId5"/>
    <p:sldId id="258" r:id="rId6"/>
    <p:sldId id="260" r:id="rId7"/>
    <p:sldId id="262" r:id="rId8"/>
    <p:sldId id="267"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71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93" autoAdjust="0"/>
    <p:restoredTop sz="94724"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42" y="484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09.11.2014</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transition spd="med" advTm="7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7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7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09.11.2014</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7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09.11.2014</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transition spd="med" advTm="7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09.11.2014</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transition spd="med" advTm="7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09.11.2014</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advTm="7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09.11.2014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7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09.11.2014</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transition spd="med" advTm="7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09.11.2014</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advTm="7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09.11.2014</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advTm="7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09.11.2014</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Tm="700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si63.ucoz.ru/publ/121-1-0-101" TargetMode="External"/><Relationship Id="rId2" Type="http://schemas.openxmlformats.org/officeDocument/2006/relationships/hyperlink" Target="http://www.livemaster.ru/topic/81703-sovremennaya-zhenschina-i-tvorchestvo" TargetMode="External"/><Relationship Id="rId1" Type="http://schemas.openxmlformats.org/officeDocument/2006/relationships/slideLayout" Target="../slideLayouts/slideLayout6.xml"/><Relationship Id="rId6" Type="http://schemas.openxmlformats.org/officeDocument/2006/relationships/hyperlink" Target="http://www.lenakey.ru/history" TargetMode="External"/><Relationship Id="rId5" Type="http://schemas.openxmlformats.org/officeDocument/2006/relationships/hyperlink" Target="http://womenshome.ru/publ/uvlechenija_i_khobbi/vjazanie/sovremennoe_vjazanie/14-1-0-24" TargetMode="External"/><Relationship Id="rId4" Type="http://schemas.openxmlformats.org/officeDocument/2006/relationships/hyperlink" Target="http://znamus.ru/page/valjanie_sherst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6000" b="1" i="1" dirty="0" smtClean="0">
                <a:solidFill>
                  <a:srgbClr val="F7710D"/>
                </a:solidFill>
              </a:rPr>
              <a:t>«Шерстяное чудо»</a:t>
            </a:r>
            <a:r>
              <a:rPr lang="ru-RU" b="1" i="1" dirty="0" smtClean="0">
                <a:solidFill>
                  <a:srgbClr val="F7710D"/>
                </a:solidFill>
              </a:rPr>
              <a:t> </a:t>
            </a:r>
            <a:br>
              <a:rPr lang="ru-RU" b="1" i="1" dirty="0" smtClean="0">
                <a:solidFill>
                  <a:srgbClr val="F7710D"/>
                </a:solidFill>
              </a:rPr>
            </a:br>
            <a:endParaRPr lang="ru-RU" dirty="0"/>
          </a:p>
        </p:txBody>
      </p:sp>
      <p:sp>
        <p:nvSpPr>
          <p:cNvPr id="3" name="Подзаголовок 2"/>
          <p:cNvSpPr>
            <a:spLocks noGrp="1"/>
          </p:cNvSpPr>
          <p:nvPr>
            <p:ph type="subTitle" idx="1"/>
          </p:nvPr>
        </p:nvSpPr>
        <p:spPr>
          <a:xfrm>
            <a:off x="540544" y="3786190"/>
            <a:ext cx="6960414" cy="2357454"/>
          </a:xfrm>
        </p:spPr>
        <p:txBody>
          <a:bodyPr>
            <a:normAutofit fontScale="77500" lnSpcReduction="20000"/>
          </a:bodyPr>
          <a:lstStyle/>
          <a:p>
            <a:endParaRPr lang="ru-RU" b="1" u="sng" dirty="0" smtClean="0">
              <a:solidFill>
                <a:srgbClr val="FFC000"/>
              </a:solidFill>
            </a:endParaRPr>
          </a:p>
          <a:p>
            <a:endParaRPr lang="ru-RU" b="1" u="sng" dirty="0" smtClean="0">
              <a:solidFill>
                <a:srgbClr val="FFC000"/>
              </a:solidFill>
            </a:endParaRPr>
          </a:p>
          <a:p>
            <a:r>
              <a:rPr lang="ru-RU" b="1" i="1" u="sng" dirty="0" smtClean="0">
                <a:solidFill>
                  <a:srgbClr val="FFC000"/>
                </a:solidFill>
              </a:rPr>
              <a:t>Автор: Кулакова Юля, </a:t>
            </a:r>
            <a:r>
              <a:rPr lang="ru-RU" b="1" i="1" u="sng" dirty="0" smtClean="0">
                <a:solidFill>
                  <a:srgbClr val="FFC000"/>
                </a:solidFill>
              </a:rPr>
              <a:t>ученица 9 класса, </a:t>
            </a:r>
            <a:endParaRPr lang="ru-RU" b="1" i="1" u="sng" dirty="0" smtClean="0">
              <a:solidFill>
                <a:srgbClr val="FFC000"/>
              </a:solidFill>
            </a:endParaRPr>
          </a:p>
          <a:p>
            <a:r>
              <a:rPr lang="ru-RU" b="1" i="1" u="sng" dirty="0" smtClean="0">
                <a:solidFill>
                  <a:srgbClr val="FFC000"/>
                </a:solidFill>
              </a:rPr>
              <a:t> г.Нефтеюганска ХМАО</a:t>
            </a:r>
            <a:r>
              <a:rPr lang="ru-RU" b="1" i="1" u="sng" dirty="0" smtClean="0">
                <a:solidFill>
                  <a:srgbClr val="FFC000"/>
                </a:solidFill>
              </a:rPr>
              <a:t>.</a:t>
            </a:r>
          </a:p>
          <a:p>
            <a:r>
              <a:rPr lang="ru-RU" b="1" i="1" u="sng" dirty="0" smtClean="0">
                <a:solidFill>
                  <a:srgbClr val="FFC000"/>
                </a:solidFill>
              </a:rPr>
              <a:t>Руководитель проекта:   </a:t>
            </a:r>
          </a:p>
          <a:p>
            <a:r>
              <a:rPr lang="ru-RU" b="1" i="1" u="sng" dirty="0" smtClean="0">
                <a:solidFill>
                  <a:srgbClr val="FFC000"/>
                </a:solidFill>
              </a:rPr>
              <a:t>преподаватель изобразительных дисциплин Юнусова Е.А.</a:t>
            </a:r>
          </a:p>
          <a:p>
            <a:endParaRPr lang="ru-RU" dirty="0"/>
          </a:p>
        </p:txBody>
      </p:sp>
    </p:spTree>
  </p:cSld>
  <p:clrMapOvr>
    <a:masterClrMapping/>
  </p:clrMapOvr>
  <p:transition spd="med" advTm="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3000"/>
                                        <p:tgtEl>
                                          <p:spTgt spid="2"/>
                                        </p:tgtEl>
                                      </p:cBhvr>
                                    </p:animEffect>
                                  </p:childTnLst>
                                </p:cTn>
                              </p:par>
                            </p:childTnLst>
                          </p:cTn>
                        </p:par>
                        <p:par>
                          <p:cTn id="8" fill="hold">
                            <p:stCondLst>
                              <p:cond delay="3000"/>
                            </p:stCondLst>
                            <p:childTnLst>
                              <p:par>
                                <p:cTn id="9" presetID="55"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3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2" dur="3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3" dur="3000"/>
                                        <p:tgtEl>
                                          <p:spTgt spid="3">
                                            <p:txEl>
                                              <p:pRg st="2" end="2"/>
                                            </p:txEl>
                                          </p:spTgt>
                                        </p:tgtEl>
                                      </p:cBhvr>
                                    </p:animEffect>
                                  </p:childTnLst>
                                </p:cTn>
                              </p:par>
                            </p:childTnLst>
                          </p:cTn>
                        </p:par>
                        <p:par>
                          <p:cTn id="14" fill="hold">
                            <p:stCondLst>
                              <p:cond delay="6000"/>
                            </p:stCondLst>
                            <p:childTnLst>
                              <p:par>
                                <p:cTn id="15" presetID="55"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3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8" dur="3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9" dur="3000"/>
                                        <p:tgtEl>
                                          <p:spTgt spid="3">
                                            <p:txEl>
                                              <p:pRg st="3" end="3"/>
                                            </p:txEl>
                                          </p:spTgt>
                                        </p:tgtEl>
                                      </p:cBhvr>
                                    </p:animEffect>
                                  </p:childTnLst>
                                </p:cTn>
                              </p:par>
                            </p:childTnLst>
                          </p:cTn>
                        </p:par>
                        <p:par>
                          <p:cTn id="20" fill="hold">
                            <p:stCondLst>
                              <p:cond delay="9000"/>
                            </p:stCondLst>
                            <p:childTnLst>
                              <p:par>
                                <p:cTn id="21" presetID="55"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3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4" dur="3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5" dur="3000"/>
                                        <p:tgtEl>
                                          <p:spTgt spid="3">
                                            <p:txEl>
                                              <p:pRg st="4" end="4"/>
                                            </p:txEl>
                                          </p:spTgt>
                                        </p:tgtEl>
                                      </p:cBhvr>
                                    </p:animEffect>
                                  </p:childTnLst>
                                </p:cTn>
                              </p:par>
                            </p:childTnLst>
                          </p:cTn>
                        </p:par>
                        <p:par>
                          <p:cTn id="26" fill="hold">
                            <p:stCondLst>
                              <p:cond delay="12000"/>
                            </p:stCondLst>
                            <p:childTnLst>
                              <p:par>
                                <p:cTn id="27" presetID="55" presetClass="entr" presetSubtype="0"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3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0" dur="3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1"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860"/>
            <a:ext cx="8229600" cy="4643470"/>
          </a:xfrm>
        </p:spPr>
        <p:txBody>
          <a:bodyPr>
            <a:noAutofit/>
          </a:bodyPr>
          <a:lstStyle/>
          <a:p>
            <a:r>
              <a:rPr lang="ru-RU" sz="2800" b="1" u="sng" dirty="0" smtClean="0"/>
              <a:t/>
            </a:r>
            <a:br>
              <a:rPr lang="ru-RU" sz="2800" b="1" u="sng" dirty="0" smtClean="0"/>
            </a:br>
            <a:r>
              <a:rPr lang="ru-RU" sz="2800" b="1" u="sng" dirty="0" smtClean="0"/>
              <a:t>Использованные ресурсы.</a:t>
            </a:r>
            <a:r>
              <a:rPr lang="ru-RU" sz="2800" dirty="0" smtClean="0"/>
              <a:t/>
            </a:r>
            <a:br>
              <a:rPr lang="ru-RU" sz="2800" dirty="0" smtClean="0"/>
            </a:br>
            <a:r>
              <a:rPr lang="ru-RU" sz="2800" u="sng" dirty="0" smtClean="0">
                <a:hlinkClick r:id="rId2"/>
              </a:rPr>
              <a:t>http://www.livemaster.ru/topic/81703-sovremennaya-zhenschina-i-tvorchestvo</a:t>
            </a:r>
            <a:r>
              <a:rPr lang="ru-RU" sz="2800" dirty="0" smtClean="0"/>
              <a:t/>
            </a:r>
            <a:br>
              <a:rPr lang="ru-RU" sz="2800" dirty="0" smtClean="0"/>
            </a:br>
            <a:r>
              <a:rPr lang="ru-RU" sz="2800" u="sng" dirty="0" smtClean="0">
                <a:hlinkClick r:id="rId3"/>
              </a:rPr>
              <a:t>http://bsi63.ucoz.ru/publ/121-1-0-101</a:t>
            </a:r>
            <a:r>
              <a:rPr lang="ru-RU" sz="2800" dirty="0" smtClean="0"/>
              <a:t/>
            </a:r>
            <a:br>
              <a:rPr lang="ru-RU" sz="2800" dirty="0" smtClean="0"/>
            </a:br>
            <a:r>
              <a:rPr lang="ru-RU" sz="2800" u="sng" dirty="0" smtClean="0">
                <a:hlinkClick r:id="rId4"/>
              </a:rPr>
              <a:t>http://znamus.ru/page/valjanie_shersti</a:t>
            </a:r>
            <a:r>
              <a:rPr lang="ru-RU" sz="2800" dirty="0" smtClean="0"/>
              <a:t/>
            </a:r>
            <a:br>
              <a:rPr lang="ru-RU" sz="2800" dirty="0" smtClean="0"/>
            </a:br>
            <a:r>
              <a:rPr lang="ru-RU" sz="2800" u="sng" dirty="0" smtClean="0">
                <a:hlinkClick r:id="rId5"/>
              </a:rPr>
              <a:t>http://womenshome.ru/publ/uvlechenija_i_khobbi/vjazanie/sovremennoe_vjazanie/14-1-0-24</a:t>
            </a:r>
            <a:r>
              <a:rPr lang="ru-RU" sz="2800" dirty="0" smtClean="0"/>
              <a:t/>
            </a:r>
            <a:br>
              <a:rPr lang="ru-RU" sz="2800" dirty="0" smtClean="0"/>
            </a:br>
            <a:r>
              <a:rPr lang="ru-RU" sz="2800" u="sng" dirty="0" smtClean="0">
                <a:hlinkClick r:id="rId6"/>
              </a:rPr>
              <a:t>http://www.lenakey.ru/history</a:t>
            </a:r>
            <a:r>
              <a:rPr lang="ru-RU" sz="2800" dirty="0" smtClean="0"/>
              <a:t/>
            </a:r>
            <a:br>
              <a:rPr lang="ru-RU" sz="2800" dirty="0" smtClean="0"/>
            </a:br>
            <a:endParaRPr lang="ru-RU" sz="2800" dirty="0"/>
          </a:p>
        </p:txBody>
      </p:sp>
    </p:spTree>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ppt_x</p:attrName>
                                        </p:attrNameLst>
                                      </p:cBhvr>
                                      <p:tavLst>
                                        <p:tav tm="0">
                                          <p:val>
                                            <p:strVal val="#ppt_x"/>
                                          </p:val>
                                        </p:tav>
                                        <p:tav tm="100000">
                                          <p:val>
                                            <p:strVal val="#ppt_x"/>
                                          </p:val>
                                        </p:tav>
                                      </p:tavLst>
                                    </p:anim>
                                    <p:anim calcmode="lin" valueType="num">
                                      <p:cBhvr>
                                        <p:cTn id="8" dur="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67494"/>
            <a:ext cx="8229600" cy="2018498"/>
          </a:xfrm>
        </p:spPr>
        <p:txBody>
          <a:bodyPr>
            <a:normAutofit/>
          </a:bodyPr>
          <a:lstStyle/>
          <a:p>
            <a:r>
              <a:rPr lang="ru-RU" sz="4400" b="1" dirty="0" smtClean="0">
                <a:solidFill>
                  <a:schemeClr val="accent5">
                    <a:lumMod val="60000"/>
                    <a:lumOff val="40000"/>
                  </a:schemeClr>
                </a:solidFill>
              </a:rPr>
              <a:t> </a:t>
            </a:r>
            <a:r>
              <a:rPr lang="ru-RU" sz="4400" b="1" i="1" dirty="0" smtClean="0">
                <a:solidFill>
                  <a:srgbClr val="F7710D"/>
                </a:solidFill>
              </a:rPr>
              <a:t> </a:t>
            </a:r>
            <a:endParaRPr lang="ru-RU" i="1" dirty="0">
              <a:solidFill>
                <a:srgbClr val="F7710D"/>
              </a:solidFill>
            </a:endParaRPr>
          </a:p>
        </p:txBody>
      </p:sp>
      <p:sp>
        <p:nvSpPr>
          <p:cNvPr id="5" name="Заголовок 1"/>
          <p:cNvSpPr>
            <a:spLocks noGrp="1"/>
          </p:cNvSpPr>
          <p:nvPr>
            <p:ph idx="1"/>
          </p:nvPr>
        </p:nvSpPr>
        <p:spPr>
          <a:xfrm>
            <a:off x="457200" y="1285860"/>
            <a:ext cx="8229600" cy="5168948"/>
          </a:xfrm>
        </p:spPr>
        <p:txBody>
          <a:bodyPr>
            <a:noAutofit/>
          </a:bodyPr>
          <a:lstStyle/>
          <a:p>
            <a:r>
              <a:rPr lang="ru-RU" sz="2800" b="1" i="0" dirty="0" smtClean="0">
                <a:solidFill>
                  <a:schemeClr val="accent2">
                    <a:lumMod val="60000"/>
                    <a:lumOff val="40000"/>
                  </a:schemeClr>
                </a:solidFill>
                <a:latin typeface="+mj-lt"/>
              </a:rPr>
              <a:t>Я ,выбрала эту тему, потому что  мне интересны необычные вещи, люблю познавать новые техники и учиться тому, что я не умею делать.</a:t>
            </a:r>
          </a:p>
          <a:p>
            <a:r>
              <a:rPr lang="ru-RU" sz="2800" b="1" i="0" dirty="0" smtClean="0">
                <a:solidFill>
                  <a:schemeClr val="accent2">
                    <a:lumMod val="60000"/>
                    <a:lumOff val="40000"/>
                  </a:schemeClr>
                </a:solidFill>
                <a:latin typeface="+mj-lt"/>
              </a:rPr>
              <a:t> С моим педагогом   Еленой Александровной мы посетили мастер-классы по валянию в г. Сургуте  , я  открыла для себя  новый- шерстяной мир. Это   очень интересное и увлекательное путешествие в ремесло . </a:t>
            </a:r>
          </a:p>
          <a:p>
            <a:endParaRPr lang="ru-RU" sz="2400" b="1" i="0" dirty="0">
              <a:solidFill>
                <a:schemeClr val="accent2">
                  <a:lumMod val="60000"/>
                  <a:lumOff val="40000"/>
                </a:schemeClr>
              </a:solidFill>
              <a:latin typeface="+mj-lt"/>
            </a:endParaRPr>
          </a:p>
        </p:txBody>
      </p:sp>
    </p:spTree>
  </p:cSld>
  <p:clrMapOvr>
    <a:masterClrMapping/>
  </p:clrMapOvr>
  <p:transition spd="med"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3000"/>
                                        <p:tgtEl>
                                          <p:spTgt spid="5">
                                            <p:txEl>
                                              <p:pRg st="0" end="0"/>
                                            </p:txEl>
                                          </p:spTgt>
                                        </p:tgtEl>
                                      </p:cBhvr>
                                    </p:animEffect>
                                  </p:childTnLst>
                                </p:cTn>
                              </p:par>
                            </p:childTnLst>
                          </p:cTn>
                        </p:par>
                        <p:par>
                          <p:cTn id="8" fill="hold">
                            <p:stCondLst>
                              <p:cond delay="3000"/>
                            </p:stCondLst>
                            <p:childTnLst>
                              <p:par>
                                <p:cTn id="9" presetID="3" presetClass="entr" presetSubtype="1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3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Admin\Рабочий стол\рисунки\13.JPG"/>
          <p:cNvPicPr>
            <a:picLocks noChangeAspect="1" noChangeArrowheads="1"/>
          </p:cNvPicPr>
          <p:nvPr/>
        </p:nvPicPr>
        <p:blipFill>
          <a:blip r:embed="rId2"/>
          <a:srcRect/>
          <a:stretch>
            <a:fillRect/>
          </a:stretch>
        </p:blipFill>
        <p:spPr bwMode="auto">
          <a:xfrm>
            <a:off x="2143108" y="1142984"/>
            <a:ext cx="6786610" cy="5500726"/>
          </a:xfrm>
          <a:prstGeom prst="rect">
            <a:avLst/>
          </a:prstGeom>
          <a:noFill/>
        </p:spPr>
      </p:pic>
      <p:pic>
        <p:nvPicPr>
          <p:cNvPr id="1030" name="Picture 6" descr="C:\Documents and Settings\Admin\Рабочий стол\рисунки\14.JPG"/>
          <p:cNvPicPr>
            <a:picLocks noChangeAspect="1" noChangeArrowheads="1"/>
          </p:cNvPicPr>
          <p:nvPr/>
        </p:nvPicPr>
        <p:blipFill>
          <a:blip r:embed="rId3"/>
          <a:srcRect/>
          <a:stretch>
            <a:fillRect/>
          </a:stretch>
        </p:blipFill>
        <p:spPr bwMode="auto">
          <a:xfrm>
            <a:off x="285720" y="357166"/>
            <a:ext cx="3274217" cy="3214686"/>
          </a:xfrm>
          <a:prstGeom prst="rect">
            <a:avLst/>
          </a:prstGeom>
          <a:noFill/>
        </p:spPr>
      </p:pic>
      <p:pic>
        <p:nvPicPr>
          <p:cNvPr id="1031" name="Picture 7" descr="C:\Documents and Settings\Admin\Рабочий стол\рисунки\15.JPG"/>
          <p:cNvPicPr>
            <a:picLocks noChangeAspect="1" noChangeArrowheads="1"/>
          </p:cNvPicPr>
          <p:nvPr/>
        </p:nvPicPr>
        <p:blipFill>
          <a:blip r:embed="rId4"/>
          <a:srcRect/>
          <a:stretch>
            <a:fillRect/>
          </a:stretch>
        </p:blipFill>
        <p:spPr bwMode="auto">
          <a:xfrm>
            <a:off x="6929454" y="142852"/>
            <a:ext cx="2000264" cy="2000264"/>
          </a:xfrm>
          <a:prstGeom prst="rect">
            <a:avLst/>
          </a:prstGeom>
          <a:noFill/>
        </p:spPr>
      </p:pic>
      <p:pic>
        <p:nvPicPr>
          <p:cNvPr id="1032" name="Picture 8" descr="C:\Documents and Settings\Admin\Рабочий стол\рисунки\213.JPG"/>
          <p:cNvPicPr>
            <a:picLocks noChangeAspect="1" noChangeArrowheads="1"/>
          </p:cNvPicPr>
          <p:nvPr/>
        </p:nvPicPr>
        <p:blipFill>
          <a:blip r:embed="rId5"/>
          <a:srcRect/>
          <a:stretch>
            <a:fillRect/>
          </a:stretch>
        </p:blipFill>
        <p:spPr bwMode="auto">
          <a:xfrm>
            <a:off x="428596" y="3786190"/>
            <a:ext cx="3143272" cy="2857496"/>
          </a:xfrm>
          <a:prstGeom prst="rect">
            <a:avLst/>
          </a:prstGeom>
          <a:noFill/>
        </p:spPr>
      </p:pic>
      <p:pic>
        <p:nvPicPr>
          <p:cNvPr id="1033" name="Picture 9" descr="C:\Documents and Settings\Admin\Рабочий стол\рисунки\12.JPG"/>
          <p:cNvPicPr>
            <a:picLocks noChangeAspect="1" noChangeArrowheads="1"/>
          </p:cNvPicPr>
          <p:nvPr/>
        </p:nvPicPr>
        <p:blipFill>
          <a:blip r:embed="rId6"/>
          <a:srcRect/>
          <a:stretch>
            <a:fillRect/>
          </a:stretch>
        </p:blipFill>
        <p:spPr bwMode="auto">
          <a:xfrm>
            <a:off x="285720" y="0"/>
            <a:ext cx="8643998" cy="6643710"/>
          </a:xfrm>
          <a:prstGeom prst="rect">
            <a:avLst/>
          </a:prstGeom>
          <a:noFill/>
        </p:spPr>
      </p:pic>
    </p:spTree>
  </p:cSld>
  <p:clrMapOvr>
    <a:masterClrMapping/>
  </p:clrMapOvr>
  <p:transition spd="med"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2000" fill="hold"/>
                                        <p:tgtEl>
                                          <p:spTgt spid="1029"/>
                                        </p:tgtEl>
                                        <p:attrNameLst>
                                          <p:attrName>ppt_x</p:attrName>
                                        </p:attrNameLst>
                                      </p:cBhvr>
                                      <p:tavLst>
                                        <p:tav tm="0">
                                          <p:val>
                                            <p:strVal val="#ppt_x"/>
                                          </p:val>
                                        </p:tav>
                                        <p:tav tm="100000">
                                          <p:val>
                                            <p:strVal val="#ppt_x"/>
                                          </p:val>
                                        </p:tav>
                                      </p:tavLst>
                                    </p:anim>
                                    <p:anim calcmode="lin" valueType="num">
                                      <p:cBhvr additive="base">
                                        <p:cTn id="8" dur="20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7" presetClass="entr" presetSubtype="1" fill="hold" nodeType="after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additive="base">
                                        <p:cTn id="12" dur="2000" fill="hold"/>
                                        <p:tgtEl>
                                          <p:spTgt spid="1030"/>
                                        </p:tgtEl>
                                        <p:attrNameLst>
                                          <p:attrName>ppt_x</p:attrName>
                                        </p:attrNameLst>
                                      </p:cBhvr>
                                      <p:tavLst>
                                        <p:tav tm="0">
                                          <p:val>
                                            <p:strVal val="#ppt_x"/>
                                          </p:val>
                                        </p:tav>
                                        <p:tav tm="100000">
                                          <p:val>
                                            <p:strVal val="#ppt_x"/>
                                          </p:val>
                                        </p:tav>
                                      </p:tavLst>
                                    </p:anim>
                                    <p:anim calcmode="lin" valueType="num">
                                      <p:cBhvr additive="base">
                                        <p:cTn id="13" dur="2000" fill="hold"/>
                                        <p:tgtEl>
                                          <p:spTgt spid="1030"/>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8" presetClass="emph" presetSubtype="0" fill="hold" nodeType="afterEffect">
                                  <p:stCondLst>
                                    <p:cond delay="0"/>
                                  </p:stCondLst>
                                  <p:childTnLst>
                                    <p:animRot by="21600000">
                                      <p:cBhvr>
                                        <p:cTn id="16" dur="2000" fill="hold"/>
                                        <p:tgtEl>
                                          <p:spTgt spid="1031"/>
                                        </p:tgtEl>
                                        <p:attrNameLst>
                                          <p:attrName>r</p:attrName>
                                        </p:attrNameLst>
                                      </p:cBhvr>
                                    </p:animRot>
                                  </p:childTnLst>
                                </p:cTn>
                              </p:par>
                            </p:childTnLst>
                          </p:cTn>
                        </p:par>
                        <p:par>
                          <p:cTn id="17" fill="hold">
                            <p:stCondLst>
                              <p:cond delay="6000"/>
                            </p:stCondLst>
                            <p:childTnLst>
                              <p:par>
                                <p:cTn id="18" presetID="10" presetClass="entr" presetSubtype="0" fill="hold" nodeType="after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2000"/>
                                        <p:tgtEl>
                                          <p:spTgt spid="103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33"/>
                                        </p:tgtEl>
                                        <p:attrNameLst>
                                          <p:attrName>style.visibility</p:attrName>
                                        </p:attrNameLst>
                                      </p:cBhvr>
                                      <p:to>
                                        <p:strVal val="visible"/>
                                      </p:to>
                                    </p:set>
                                    <p:animEffect transition="in" filter="blinds(horizontal)">
                                      <p:cBhvr>
                                        <p:cTn id="25" dur="3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5804712"/>
          </a:xfrm>
        </p:spPr>
        <p:txBody>
          <a:bodyPr>
            <a:normAutofit/>
          </a:bodyPr>
          <a:lstStyle/>
          <a:p>
            <a:r>
              <a:rPr lang="ru-RU" sz="2000" b="1" dirty="0" smtClean="0">
                <a:solidFill>
                  <a:schemeClr val="accent2">
                    <a:lumMod val="60000"/>
                    <a:lumOff val="40000"/>
                  </a:schemeClr>
                </a:solidFill>
                <a:latin typeface="+mj-lt"/>
              </a:rPr>
              <a:t>Вязание является одним из самых старинных видов декоративно-прикладного искусства, он существует более трех тысяч лет. Вязаные вещи были найдены в древних захоронениях Египта, Рима, Греции.</a:t>
            </a:r>
            <a:br>
              <a:rPr lang="ru-RU" sz="2000" b="1" dirty="0" smtClean="0">
                <a:solidFill>
                  <a:schemeClr val="accent2">
                    <a:lumMod val="60000"/>
                    <a:lumOff val="40000"/>
                  </a:schemeClr>
                </a:solidFill>
                <a:latin typeface="+mj-lt"/>
              </a:rPr>
            </a:br>
            <a:r>
              <a:rPr lang="ru-RU" sz="2000" b="1" dirty="0" smtClean="0">
                <a:solidFill>
                  <a:schemeClr val="accent2">
                    <a:lumMod val="60000"/>
                    <a:lumOff val="40000"/>
                  </a:schemeClr>
                </a:solidFill>
                <a:latin typeface="+mj-lt"/>
              </a:rPr>
              <a:t> В одной из гробниц фараонов был найден детский вязаный носок. Большой палец был вывязан отдельно, так как в то время носили обувь, похожую на нашу пляжную. В V в. вязание процветает на Востоке и примерно в IX в. попадает в Европу, где до этого времени чулки шили из полотна и тонкой кожи. В Европе появляются вязаные чулки. Их носили и короли, и их свита. В Испании только в XVI в. получили признание вязаные чулки, и английский король Генрих VIII получил оттуда в качестве дорогого дара пару чулок ручной вязки. Чулки были необходимым предметом одежды, в XVII и XVIII вв. в холодное время мужчины надевали сразу 12 пар чулок. Известно, что тогда, как правило, вязанием занимались мужчины, а не женщины.</a:t>
            </a:r>
            <a:endParaRPr lang="ru-RU" sz="2000" b="1" dirty="0">
              <a:solidFill>
                <a:schemeClr val="accent2">
                  <a:lumMod val="60000"/>
                  <a:lumOff val="40000"/>
                </a:schemeClr>
              </a:solidFill>
              <a:latin typeface="+mj-lt"/>
            </a:endParaRPr>
          </a:p>
        </p:txBody>
      </p:sp>
    </p:spTree>
  </p:cSld>
  <p:clrMapOvr>
    <a:masterClrMapping/>
  </p:clrMapOvr>
  <p:transition spd="med" advTm="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strVal val="#ppt_w*0.70"/>
                                          </p:val>
                                        </p:tav>
                                        <p:tav tm="100000">
                                          <p:val>
                                            <p:strVal val="#ppt_w"/>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animEffect transition="in" filter="fade">
                                      <p:cBhvr>
                                        <p:cTn id="9"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2071678"/>
            <a:ext cx="8062912" cy="1470025"/>
          </a:xfrm>
        </p:spPr>
        <p:txBody>
          <a:bodyPr>
            <a:noAutofit/>
          </a:bodyPr>
          <a:lstStyle/>
          <a:p>
            <a:r>
              <a:rPr lang="ru-RU" sz="1600" dirty="0" smtClean="0">
                <a:solidFill>
                  <a:schemeClr val="accent2">
                    <a:lumMod val="60000"/>
                    <a:lumOff val="40000"/>
                  </a:schemeClr>
                </a:solidFill>
                <a:latin typeface="+mj-lt"/>
              </a:rPr>
              <a:t>.</a:t>
            </a:r>
            <a:br>
              <a:rPr lang="ru-RU" sz="1600" dirty="0" smtClean="0">
                <a:solidFill>
                  <a:schemeClr val="accent2">
                    <a:lumMod val="60000"/>
                    <a:lumOff val="40000"/>
                  </a:schemeClr>
                </a:solidFill>
                <a:latin typeface="+mj-lt"/>
              </a:rPr>
            </a:br>
            <a:endParaRPr lang="ru-RU" sz="1600" dirty="0">
              <a:solidFill>
                <a:schemeClr val="accent2">
                  <a:lumMod val="60000"/>
                  <a:lumOff val="40000"/>
                </a:schemeClr>
              </a:solidFill>
              <a:latin typeface="+mj-lt"/>
            </a:endParaRPr>
          </a:p>
        </p:txBody>
      </p:sp>
      <p:pic>
        <p:nvPicPr>
          <p:cNvPr id="2050" name="Picture 2" descr="C:\Documents and Settings\Admin\Рабочий стол\рисунки\32.JPG"/>
          <p:cNvPicPr>
            <a:picLocks noChangeAspect="1" noChangeArrowheads="1"/>
          </p:cNvPicPr>
          <p:nvPr/>
        </p:nvPicPr>
        <p:blipFill>
          <a:blip r:embed="rId2"/>
          <a:srcRect/>
          <a:stretch>
            <a:fillRect/>
          </a:stretch>
        </p:blipFill>
        <p:spPr bwMode="auto">
          <a:xfrm>
            <a:off x="571472" y="428605"/>
            <a:ext cx="5143536" cy="4572032"/>
          </a:xfrm>
          <a:prstGeom prst="rect">
            <a:avLst/>
          </a:prstGeom>
          <a:noFill/>
        </p:spPr>
      </p:pic>
      <p:pic>
        <p:nvPicPr>
          <p:cNvPr id="2051" name="Picture 3" descr="C:\Documents and Settings\Admin\Рабочий стол\рисунки\DSC03834.JPG"/>
          <p:cNvPicPr>
            <a:picLocks noChangeAspect="1" noChangeArrowheads="1"/>
          </p:cNvPicPr>
          <p:nvPr/>
        </p:nvPicPr>
        <p:blipFill>
          <a:blip r:embed="rId3" cstate="print"/>
          <a:srcRect/>
          <a:stretch>
            <a:fillRect/>
          </a:stretch>
        </p:blipFill>
        <p:spPr bwMode="auto">
          <a:xfrm>
            <a:off x="4071934" y="3143248"/>
            <a:ext cx="3643338" cy="3221478"/>
          </a:xfrm>
          <a:prstGeom prst="rect">
            <a:avLst/>
          </a:prstGeom>
          <a:noFill/>
        </p:spPr>
      </p:pic>
      <p:pic>
        <p:nvPicPr>
          <p:cNvPr id="2052" name="Picture 4" descr="C:\Documents and Settings\Admin\Рабочий стол\рисунки\DSC03832.JPG"/>
          <p:cNvPicPr>
            <a:picLocks noChangeAspect="1" noChangeArrowheads="1"/>
          </p:cNvPicPr>
          <p:nvPr/>
        </p:nvPicPr>
        <p:blipFill>
          <a:blip r:embed="rId4" cstate="print"/>
          <a:srcRect/>
          <a:stretch>
            <a:fillRect/>
          </a:stretch>
        </p:blipFill>
        <p:spPr bwMode="auto">
          <a:xfrm>
            <a:off x="6357950" y="785794"/>
            <a:ext cx="2428892" cy="2643206"/>
          </a:xfrm>
          <a:prstGeom prst="rect">
            <a:avLst/>
          </a:prstGeom>
          <a:noFill/>
        </p:spPr>
      </p:pic>
      <p:pic>
        <p:nvPicPr>
          <p:cNvPr id="2053" name="Picture 5" descr="C:\Documents and Settings\Admin\Рабочий стол\рисунки\DSC03836.JPG"/>
          <p:cNvPicPr>
            <a:picLocks noChangeAspect="1" noChangeArrowheads="1"/>
          </p:cNvPicPr>
          <p:nvPr/>
        </p:nvPicPr>
        <p:blipFill>
          <a:blip r:embed="rId5" cstate="print"/>
          <a:srcRect/>
          <a:stretch>
            <a:fillRect/>
          </a:stretch>
        </p:blipFill>
        <p:spPr bwMode="auto">
          <a:xfrm>
            <a:off x="500002" y="214290"/>
            <a:ext cx="8643998" cy="6215106"/>
          </a:xfrm>
          <a:prstGeom prst="rect">
            <a:avLst/>
          </a:prstGeom>
          <a:noFill/>
        </p:spPr>
      </p:pic>
    </p:spTree>
  </p:cSld>
  <p:clrMapOvr>
    <a:masterClrMapping/>
  </p:clrMapOvr>
  <p:transition spd="med"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2000"/>
                                        <p:tgtEl>
                                          <p:spTgt spid="2050"/>
                                        </p:tgtEl>
                                      </p:cBhvr>
                                    </p:animEffect>
                                  </p:childTnLst>
                                </p:cTn>
                              </p:par>
                            </p:childTnLst>
                          </p:cTn>
                        </p:par>
                        <p:par>
                          <p:cTn id="8" fill="hold">
                            <p:stCondLst>
                              <p:cond delay="2000"/>
                            </p:stCondLst>
                            <p:childTnLst>
                              <p:par>
                                <p:cTn id="9" presetID="8" presetClass="emph" presetSubtype="0" fill="hold" nodeType="afterEffect">
                                  <p:stCondLst>
                                    <p:cond delay="0"/>
                                  </p:stCondLst>
                                  <p:childTnLst>
                                    <p:animRot by="21600000">
                                      <p:cBhvr>
                                        <p:cTn id="10" dur="2000" fill="hold"/>
                                        <p:tgtEl>
                                          <p:spTgt spid="2051"/>
                                        </p:tgtEl>
                                        <p:attrNameLst>
                                          <p:attrName>r</p:attrName>
                                        </p:attrNameLst>
                                      </p:cBhvr>
                                    </p:animRot>
                                  </p:childTnLst>
                                </p:cTn>
                              </p:par>
                            </p:childTnLst>
                          </p:cTn>
                        </p:par>
                        <p:par>
                          <p:cTn id="11" fill="hold">
                            <p:stCondLst>
                              <p:cond delay="4000"/>
                            </p:stCondLst>
                            <p:childTnLst>
                              <p:par>
                                <p:cTn id="12" presetID="8" presetClass="emph" presetSubtype="0" fill="hold" nodeType="afterEffect">
                                  <p:stCondLst>
                                    <p:cond delay="0"/>
                                  </p:stCondLst>
                                  <p:childTnLst>
                                    <p:animRot by="21600000">
                                      <p:cBhvr>
                                        <p:cTn id="13" dur="3000" fill="hold"/>
                                        <p:tgtEl>
                                          <p:spTgt spid="2052"/>
                                        </p:tgtEl>
                                        <p:attrNameLst>
                                          <p:attrName>r</p:attrName>
                                        </p:attrNameLst>
                                      </p:cBhvr>
                                    </p:animRot>
                                  </p:childTnLst>
                                </p:cTn>
                              </p:par>
                            </p:childTnLst>
                          </p:cTn>
                        </p:par>
                        <p:par>
                          <p:cTn id="14" fill="hold">
                            <p:stCondLst>
                              <p:cond delay="7000"/>
                            </p:stCondLst>
                            <p:childTnLst>
                              <p:par>
                                <p:cTn id="15" presetID="4" presetClass="entr" presetSubtype="16" fill="hold" nodeType="after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box(in)">
                                      <p:cBhvr>
                                        <p:cTn id="17" dur="3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6304778"/>
          </a:xfrm>
        </p:spPr>
        <p:txBody>
          <a:bodyPr>
            <a:noAutofit/>
          </a:bodyPr>
          <a:lstStyle/>
          <a:p>
            <a:r>
              <a:rPr lang="ru-RU" sz="2800" b="1" i="1" dirty="0" smtClean="0">
                <a:solidFill>
                  <a:schemeClr val="accent2">
                    <a:lumMod val="60000"/>
                    <a:lumOff val="40000"/>
                  </a:schemeClr>
                </a:solidFill>
                <a:latin typeface="+mj-lt"/>
              </a:rPr>
              <a:t>Валяние - самая древняя техника изготовления текстиля на Земле. Археологи датируют возникновение первых валяных изделий 8000 летним возрастом. Существует, также, красивая легенда, гласящая, что первый валяный ковер появился на </a:t>
            </a:r>
            <a:r>
              <a:rPr lang="ru-RU" sz="2800" b="1" i="1" dirty="0" err="1" smtClean="0">
                <a:solidFill>
                  <a:schemeClr val="accent2">
                    <a:lumMod val="60000"/>
                    <a:lumOff val="40000"/>
                  </a:schemeClr>
                </a:solidFill>
                <a:latin typeface="+mj-lt"/>
              </a:rPr>
              <a:t>Ноевом</a:t>
            </a:r>
            <a:r>
              <a:rPr lang="ru-RU" sz="2800" b="1" i="1" dirty="0" smtClean="0">
                <a:solidFill>
                  <a:schemeClr val="accent2">
                    <a:lumMod val="60000"/>
                    <a:lumOff val="40000"/>
                  </a:schemeClr>
                </a:solidFill>
                <a:latin typeface="+mj-lt"/>
              </a:rPr>
              <a:t> ковчеге. Овцы, плывшие на нем, находились в очень тесных помещениях. Их шерсть падала на пол, намокала и взбивалась копытами. И когда овцы покинули ковчег, то в помещении остался валяный ковер.</a:t>
            </a:r>
            <a:r>
              <a:rPr lang="ru-RU" sz="2800" dirty="0" smtClean="0">
                <a:solidFill>
                  <a:schemeClr val="accent2">
                    <a:lumMod val="60000"/>
                    <a:lumOff val="40000"/>
                  </a:schemeClr>
                </a:solidFill>
                <a:latin typeface="+mj-lt"/>
              </a:rPr>
              <a:t/>
            </a:r>
            <a:br>
              <a:rPr lang="ru-RU" sz="2800" dirty="0" smtClean="0">
                <a:solidFill>
                  <a:schemeClr val="accent2">
                    <a:lumMod val="60000"/>
                    <a:lumOff val="40000"/>
                  </a:schemeClr>
                </a:solidFill>
                <a:latin typeface="+mj-lt"/>
              </a:rPr>
            </a:br>
            <a:endParaRPr lang="ru-RU" sz="2800" dirty="0">
              <a:solidFill>
                <a:schemeClr val="accent2">
                  <a:lumMod val="60000"/>
                  <a:lumOff val="40000"/>
                </a:schemeClr>
              </a:solidFill>
              <a:latin typeface="+mj-lt"/>
            </a:endParaRPr>
          </a:p>
        </p:txBody>
      </p:sp>
      <p:pic>
        <p:nvPicPr>
          <p:cNvPr id="3" name="Picture 2" descr="33154251"/>
          <p:cNvPicPr>
            <a:picLocks noChangeAspect="1" noChangeArrowheads="1"/>
          </p:cNvPicPr>
          <p:nvPr/>
        </p:nvPicPr>
        <p:blipFill>
          <a:blip r:embed="rId2"/>
          <a:srcRect/>
          <a:stretch>
            <a:fillRect/>
          </a:stretch>
        </p:blipFill>
        <p:spPr bwMode="auto">
          <a:xfrm>
            <a:off x="928662" y="500042"/>
            <a:ext cx="8001056" cy="5715040"/>
          </a:xfrm>
          <a:prstGeom prst="rect">
            <a:avLst/>
          </a:prstGeom>
          <a:noFill/>
          <a:ln w="9525">
            <a:noFill/>
            <a:miter lim="800000"/>
            <a:headEnd/>
            <a:tailEnd/>
          </a:ln>
        </p:spPr>
      </p:pic>
    </p:spTree>
  </p:cSld>
  <p:clrMapOvr>
    <a:masterClrMapping/>
  </p:clrMapOvr>
  <p:transition spd="med"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par>
                          <p:cTn id="7" fill="hold">
                            <p:stCondLst>
                              <p:cond delay="7840"/>
                            </p:stCondLst>
                            <p:childTnLst>
                              <p:par>
                                <p:cTn id="8" presetID="16" presetClass="entr" presetSubtype="2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Horizontal)">
                                      <p:cBhvr>
                                        <p:cTn id="10"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785794"/>
            <a:ext cx="7786742" cy="5016758"/>
          </a:xfrm>
          <a:prstGeom prst="rect">
            <a:avLst/>
          </a:prstGeom>
        </p:spPr>
        <p:txBody>
          <a:bodyPr wrap="square">
            <a:spAutoFit/>
          </a:bodyPr>
          <a:lstStyle/>
          <a:p>
            <a:r>
              <a:rPr lang="ru-RU" sz="2000" b="1" dirty="0" smtClean="0">
                <a:solidFill>
                  <a:srgbClr val="FFC000"/>
                </a:solidFill>
              </a:rPr>
              <a:t>В современном мире, где человек может очень мало тратить время для себя, для своего удовольствия, где съедает повседневность и обыденность, часто хочется найти время для себя самого и самореализации своего я. Особенно важно это для женщины. Женщины не всегда успешны в работе как мужчины, развитие карьеры по половому признаку в нашей стране достаточно активно реализуется до сих пор, вследствие чего женщинам достается однообразная работа, ненагруженная творчеством, и отсутствие карьерного роста, а иногда и просто домохозяйство. А домашняя работа, как бы женщина не старалась ее раскрасить, в какой-то момент приобретает лишь повседневную обязанность. И тут женщина, как ценитель всего прекрасного начинает искать пути творчества и вдохновения.</a:t>
            </a:r>
            <a:endParaRPr lang="ru-RU" sz="2000" b="1" dirty="0">
              <a:solidFill>
                <a:srgbClr val="FFC000"/>
              </a:solidFill>
            </a:endParaRPr>
          </a:p>
        </p:txBody>
      </p:sp>
    </p:spTree>
  </p:cSld>
  <p:clrMapOvr>
    <a:masterClrMapping/>
  </p:clrMapOvr>
  <p:transition spd="med"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strVal val="#ppt_w*0.70"/>
                                          </p:val>
                                        </p:tav>
                                        <p:tav tm="100000">
                                          <p:val>
                                            <p:strVal val="#ppt_w"/>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animEffect transition="in" filter="fade">
                                      <p:cBhvr>
                                        <p:cTn id="9"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сегодня2\зЕЛЕНСКАЯ\Копия DSC03973.JPG"/>
          <p:cNvPicPr>
            <a:picLocks noChangeAspect="1" noChangeArrowheads="1"/>
          </p:cNvPicPr>
          <p:nvPr/>
        </p:nvPicPr>
        <p:blipFill>
          <a:blip r:embed="rId2"/>
          <a:srcRect/>
          <a:stretch>
            <a:fillRect/>
          </a:stretch>
        </p:blipFill>
        <p:spPr bwMode="auto">
          <a:xfrm>
            <a:off x="785786" y="357166"/>
            <a:ext cx="5857875" cy="5867400"/>
          </a:xfrm>
          <a:prstGeom prst="rect">
            <a:avLst/>
          </a:prstGeom>
          <a:noFill/>
        </p:spPr>
      </p:pic>
      <p:pic>
        <p:nvPicPr>
          <p:cNvPr id="22531" name="Picture 3" descr="D:\сегодня2\зЕЛЕНСКАЯ\Копия DSC04019.JPG"/>
          <p:cNvPicPr>
            <a:picLocks noChangeAspect="1" noChangeArrowheads="1"/>
          </p:cNvPicPr>
          <p:nvPr/>
        </p:nvPicPr>
        <p:blipFill>
          <a:blip r:embed="rId3"/>
          <a:srcRect/>
          <a:stretch>
            <a:fillRect/>
          </a:stretch>
        </p:blipFill>
        <p:spPr bwMode="auto">
          <a:xfrm>
            <a:off x="571472" y="285728"/>
            <a:ext cx="7786742" cy="6143668"/>
          </a:xfrm>
          <a:prstGeom prst="rect">
            <a:avLst/>
          </a:prstGeom>
          <a:noFill/>
        </p:spPr>
      </p:pic>
    </p:spTree>
  </p:cSld>
  <p:clrMapOvr>
    <a:masterClrMapping/>
  </p:clrMapOvr>
  <p:transition spd="med" advTm="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0" fill="hold"/>
                                        <p:tgtEl>
                                          <p:spTgt spid="22530"/>
                                        </p:tgtEl>
                                        <p:attrNameLst>
                                          <p:attrName>ppt_x</p:attrName>
                                        </p:attrNameLst>
                                      </p:cBhvr>
                                      <p:tavLst>
                                        <p:tav tm="0">
                                          <p:val>
                                            <p:strVal val="0-#ppt_w/2"/>
                                          </p:val>
                                        </p:tav>
                                        <p:tav tm="100000">
                                          <p:val>
                                            <p:strVal val="#ppt_x"/>
                                          </p:val>
                                        </p:tav>
                                      </p:tavLst>
                                    </p:anim>
                                    <p:anim calcmode="lin" valueType="num">
                                      <p:cBhvr additive="base">
                                        <p:cTn id="8" dur="5000" fill="hold"/>
                                        <p:tgtEl>
                                          <p:spTgt spid="22530"/>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3" presetClass="entr" presetSubtype="10" fill="hold" nodeType="after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blinds(horizontal)">
                                      <p:cBhvr>
                                        <p:cTn id="12" dur="5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214290"/>
            <a:ext cx="7858180" cy="4185664"/>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sng" strike="noStrike" cap="none" normalizeH="0" baseline="0" dirty="0" smtClean="0">
                <a:ln>
                  <a:noFill/>
                </a:ln>
                <a:solidFill>
                  <a:srgbClr val="FFC000"/>
                </a:solidFill>
                <a:effectLst/>
                <a:latin typeface="Cambria" pitchFamily="18" charset="0"/>
                <a:ea typeface="Times New Roman" pitchFamily="18" charset="0"/>
              </a:rPr>
              <a:t>Заключение.</a:t>
            </a:r>
            <a:endParaRPr kumimoji="0" lang="ru-RU" sz="2800" b="1" i="0" u="none" strike="noStrike" cap="none" normalizeH="0" baseline="0" dirty="0" smtClean="0">
              <a:ln>
                <a:noFill/>
              </a:ln>
              <a:solidFill>
                <a:srgbClr val="FFC000"/>
              </a:solidFill>
              <a:effectLst/>
              <a:latin typeface="Cambr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C000"/>
                </a:solidFill>
                <a:effectLst/>
                <a:latin typeface="Cambria" pitchFamily="18" charset="0"/>
                <a:ea typeface="Calibri" pitchFamily="34" charset="0"/>
                <a:cs typeface="Times New Roman" pitchFamily="18" charset="0"/>
              </a:rPr>
              <a:t>Закончив свои работы, я могу сказать, что все из того, что было задумано, получилось. Чему я очень рада. Если бы у меня было больше времени, и смотря на предыдущие ошибки, начала бы делать свои изделия заново, они бы были более емкие, сложные и </a:t>
            </a:r>
            <a:r>
              <a:rPr kumimoji="0" lang="ru-RU" sz="2800" b="1" i="0" u="none" strike="noStrike" cap="none" normalizeH="0" baseline="0" dirty="0" err="1" smtClean="0">
                <a:ln>
                  <a:noFill/>
                </a:ln>
                <a:solidFill>
                  <a:srgbClr val="FFC000"/>
                </a:solidFill>
                <a:effectLst/>
                <a:latin typeface="Cambria" pitchFamily="18" charset="0"/>
                <a:ea typeface="Calibri" pitchFamily="34" charset="0"/>
                <a:cs typeface="Times New Roman" pitchFamily="18" charset="0"/>
              </a:rPr>
              <a:t>креативные</a:t>
            </a:r>
            <a:r>
              <a:rPr kumimoji="0" lang="ru-RU" sz="2800" b="1" i="0" u="none" strike="noStrike" cap="none" normalizeH="0" baseline="0" dirty="0" smtClean="0">
                <a:ln>
                  <a:noFill/>
                </a:ln>
                <a:solidFill>
                  <a:srgbClr val="FFC000"/>
                </a:solidFill>
                <a:effectLst/>
                <a:latin typeface="Cambria" pitchFamily="18" charset="0"/>
                <a:ea typeface="Calibri" pitchFamily="34" charset="0"/>
                <a:cs typeface="Times New Roman" pitchFamily="18" charset="0"/>
              </a:rPr>
              <a:t>.  В следующем году я,   продолжу работу над проектом.</a:t>
            </a:r>
            <a:endParaRPr kumimoji="0" lang="ru-RU" sz="2800" b="1" i="0" u="none" strike="noStrike" cap="none" normalizeH="0" baseline="0" dirty="0" smtClean="0">
              <a:ln>
                <a:noFill/>
              </a:ln>
              <a:solidFill>
                <a:srgbClr val="FFC000"/>
              </a:solidFill>
              <a:effectLst/>
              <a:latin typeface="Arial" pitchFamily="34" charset="0"/>
            </a:endParaRPr>
          </a:p>
        </p:txBody>
      </p:sp>
    </p:spTree>
  </p:cSld>
  <p:clrMapOvr>
    <a:masterClrMapping/>
  </p:clrMapOvr>
  <p:transition spd="med" advTm="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arn(inHorizontal)">
                                      <p:cBhvr>
                                        <p:cTn id="7" dur="5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277</TotalTime>
  <Words>381</Words>
  <Application>Microsoft Office PowerPoint</Application>
  <PresentationFormat>Экран (4:3)</PresentationFormat>
  <Paragraphs>17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Яркая</vt:lpstr>
      <vt:lpstr>«Шерстяное чудо»  </vt:lpstr>
      <vt:lpstr>  </vt:lpstr>
      <vt:lpstr>Слайд 3</vt:lpstr>
      <vt:lpstr>Вязание является одним из самых старинных видов декоративно-прикладного искусства, он существует более трех тысяч лет. Вязаные вещи были найдены в древних захоронениях Египта, Рима, Греции.  В одной из гробниц фараонов был найден детский вязаный носок. Большой палец был вывязан отдельно, так как в то время носили обувь, похожую на нашу пляжную. В V в. вязание процветает на Востоке и примерно в IX в. попадает в Европу, где до этого времени чулки шили из полотна и тонкой кожи. В Европе появляются вязаные чулки. Их носили и короли, и их свита. В Испании только в XVI в. получили признание вязаные чулки, и английский король Генрих VIII получил оттуда в качестве дорогого дара пару чулок ручной вязки. Чулки были необходимым предметом одежды, в XVII и XVIII вв. в холодное время мужчины надевали сразу 12 пар чулок. Известно, что тогда, как правило, вязанием занимались мужчины, а не женщины.</vt:lpstr>
      <vt:lpstr>. </vt:lpstr>
      <vt:lpstr>Валяние - самая древняя техника изготовления текстиля на Земле. Археологи датируют возникновение первых валяных изделий 8000 летним возрастом. Существует, также, красивая легенда, гласящая, что первый валяный ковер появился на Ноевом ковчеге. Овцы, плывшие на нем, находились в очень тесных помещениях. Их шерсть падала на пол, намокала и взбивалась копытами. И когда овцы покинули ковчег, то в помещении остался валяный ковер. </vt:lpstr>
      <vt:lpstr>Слайд 7</vt:lpstr>
      <vt:lpstr>Слайд 8</vt:lpstr>
      <vt:lpstr>Слайд 9</vt:lpstr>
      <vt:lpstr> Использованные ресурсы. http://www.livemaster.ru/topic/81703-sovremennaya-zhenschina-i-tvorchestvo http://bsi63.ucoz.ru/publ/121-1-0-101 http://znamus.ru/page/valjanie_shersti http://womenshome.ru/publ/uvlechenija_i_khobbi/vjazanie/sovremennoe_vjazanie/14-1-0-24 http://www.lenakey.ru/history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Паша</cp:lastModifiedBy>
  <cp:revision>33</cp:revision>
  <dcterms:modified xsi:type="dcterms:W3CDTF">2014-11-09T07:58:49Z</dcterms:modified>
</cp:coreProperties>
</file>