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301" r:id="rId3"/>
    <p:sldId id="297" r:id="rId4"/>
    <p:sldId id="320" r:id="rId5"/>
    <p:sldId id="306" r:id="rId6"/>
    <p:sldId id="308" r:id="rId7"/>
    <p:sldId id="314" r:id="rId8"/>
    <p:sldId id="309" r:id="rId9"/>
    <p:sldId id="319" r:id="rId10"/>
    <p:sldId id="303" r:id="rId11"/>
    <p:sldId id="318" r:id="rId12"/>
    <p:sldId id="304" r:id="rId13"/>
    <p:sldId id="25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84216"/>
    <a:srgbClr val="993366"/>
    <a:srgbClr val="262009"/>
    <a:srgbClr val="CCFFCC"/>
    <a:srgbClr val="000000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4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E57E7F1-9EB9-44E6-ADB9-843365AAD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8980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7E7F1-9EB9-44E6-ADB9-843365AAD97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BD5-A809-4E5B-BF23-FA78222AC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2B73-861B-491D-8B04-50832EEEE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1A20F-A92F-4018-948C-4FC42D8A9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9852-09BE-4AF1-9857-013F7EB18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3767-7036-4467-AE08-600644806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8243-E674-474F-84C0-300A298BE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F4E2-9C22-4BEB-8F53-353ED69E6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D9D2E-69FA-43C6-AE06-9DBD155B3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B7540-48BE-4A97-A21B-683CF2DC0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4D742-6043-4FE4-AA59-34B81A927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52B2-CEA9-47AF-B442-E095BEA36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9E07-F9C7-4AD1-BE39-236BAC926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096D-27CE-4577-B79D-E9350F067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DC5F6E5-BC74-404A-B589-F8545137D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КАБИНЕТ\курсы-4=синяя\2\цветы\natur122.JPG"/>
          <p:cNvPicPr/>
          <p:nvPr/>
        </p:nvPicPr>
        <p:blipFill>
          <a:blip r:embed="rId2" cstate="print"/>
          <a:srcRect l="3348" t="43130" r="64749" b="49157"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ветка проста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2786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3500430" y="285728"/>
            <a:ext cx="54149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44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Влияние биостимуляторов на укоренение и развитие черенков традесканции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16016" y="4929198"/>
            <a:ext cx="387553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МОБУ СОШ № 26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обучающейся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«Б» класса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Сокольской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Виктории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4071966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Calibri" pitchFamily="34" charset="0"/>
              </a:rPr>
              <a:t>                       </a:t>
            </a: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исследования показали</a:t>
            </a:r>
            <a:r>
              <a:rPr lang="ru-RU" sz="4000" b="1" kern="0" dirty="0" smtClean="0">
                <a:solidFill>
                  <a:schemeClr val="tx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35769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Корневая система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Диограм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90675"/>
            <a:ext cx="8715436" cy="52673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6429396"/>
            <a:ext cx="285752" cy="28575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6429396"/>
            <a:ext cx="285752" cy="2857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6357958"/>
            <a:ext cx="22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Корневая система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63579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Стеблевой побег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 descr="C:\Documents and Settings\Admin\Рабочий стол\Оля\S6005309.JPG"/>
          <p:cNvPicPr/>
          <p:nvPr/>
        </p:nvPicPr>
        <p:blipFill>
          <a:blip r:embed="rId3" cstate="print"/>
          <a:srcRect l="17875" r="15619" b="-79"/>
          <a:stretch>
            <a:fillRect/>
          </a:stretch>
        </p:blipFill>
        <p:spPr bwMode="auto">
          <a:xfrm>
            <a:off x="6786578" y="1000108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КАБИНЕТ\курсы-4=синяя\2\цветы\natur122.JPG"/>
          <p:cNvPicPr/>
          <p:nvPr/>
        </p:nvPicPr>
        <p:blipFill>
          <a:blip r:embed="rId2" cstate="print"/>
          <a:srcRect l="3348" t="43130" r="64749" b="49157"/>
          <a:stretch>
            <a:fillRect/>
          </a:stretch>
        </p:blipFill>
        <p:spPr bwMode="auto">
          <a:xfrm>
            <a:off x="0" y="1142984"/>
            <a:ext cx="350043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Оля\S6005309.JPG"/>
          <p:cNvPicPr/>
          <p:nvPr/>
        </p:nvPicPr>
        <p:blipFill>
          <a:blip r:embed="rId3" cstate="print"/>
          <a:srcRect l="17875" r="15619" b="-79"/>
          <a:stretch>
            <a:fillRect/>
          </a:stretch>
        </p:blipFill>
        <p:spPr bwMode="auto">
          <a:xfrm>
            <a:off x="214282" y="1428736"/>
            <a:ext cx="3092041" cy="51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14744" y="1285860"/>
            <a:ext cx="50006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Биостимуляторы роста «</a:t>
            </a:r>
            <a:r>
              <a:rPr kumimoji="0" lang="ru-RU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Энерген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» 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kern="0" noProof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и  «</a:t>
            </a:r>
            <a:r>
              <a:rPr kumimoji="0" lang="ru-RU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Корневин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» ускорили процесс 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образования  корней у всех 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черенков традесканции.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Рост и развитие (образование 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kern="0" noProof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боковых  побегов) черенков 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традесканции,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обработанных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биостимуляторами усилился. </a:t>
            </a:r>
            <a:endParaRPr kumimoji="0" lang="en-US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Совмещение обработки черенков 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двумя видами биостимуляторов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замедлил развитие растения.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lvl="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В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оздействие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Энергена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»  на развитие    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надземной части растения первично, то у  </a:t>
            </a:r>
          </a:p>
          <a:p>
            <a:pPr lvl="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Корневина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» это воздействие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вторично. </a:t>
            </a: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85728"/>
            <a:ext cx="4500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Выводы: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</a:rPr>
              <a:t>                       </a:t>
            </a:r>
          </a:p>
        </p:txBody>
      </p:sp>
      <p:pic>
        <p:nvPicPr>
          <p:cNvPr id="4" name="Рисунок 3" descr="G:\Традесканция\документы\Оля\S6005314.JPG"/>
          <p:cNvPicPr/>
          <p:nvPr/>
        </p:nvPicPr>
        <p:blipFill>
          <a:blip r:embed="rId2" cstate="print"/>
          <a:srcRect t="16792" r="6573" b="7996"/>
          <a:stretch>
            <a:fillRect/>
          </a:stretch>
        </p:blipFill>
        <p:spPr bwMode="auto">
          <a:xfrm>
            <a:off x="0" y="0"/>
            <a:ext cx="4714876" cy="333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428604"/>
            <a:ext cx="4500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Рекомендации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7158" y="3571876"/>
            <a:ext cx="82868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В результате моего исследования было выявлено положительное влияние биостимуляторов на развитие растения. Поэтому я рекомендую всем любителям комнатного </a:t>
            </a:r>
            <a:r>
              <a:rPr lang="ru-RU" sz="22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цвето</a:t>
            </a:r>
            <a:r>
              <a:rPr kumimoji="0" lang="ru-RU" sz="2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водства</a:t>
            </a: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использовать стимуляторы роста для </a:t>
            </a:r>
            <a:r>
              <a:rPr lang="ru-RU" sz="22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быстрого и эффективного корнеобразования. Но при этом необходимо знать, что ф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итогормоны оказывают влияние лишь тогда, когда в растении их недостает.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Важно так же соблюдать дозировку, так как  только в малых концентрациях они стимулируют  рост растения, а в больших подавляют его.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1D24-0DAB-4F5C-9003-54ADC14584A9}" type="datetime4">
              <a:rPr lang="ru-RU" smtClean="0"/>
              <a:pPr/>
              <a:t>13 мая 2014 г.</a:t>
            </a:fld>
            <a:endParaRPr lang="ru-RU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571875" y="285750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r>
              <a:rPr lang="ru-RU"/>
              <a:t>       </a:t>
            </a:r>
          </a:p>
        </p:txBody>
      </p:sp>
      <p:pic>
        <p:nvPicPr>
          <p:cNvPr id="16389" name="Рисунок 6" descr="ветка проста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9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28860" y="4786322"/>
            <a:ext cx="626120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Спасибо за внимание</a:t>
            </a:r>
          </a:p>
        </p:txBody>
      </p:sp>
      <p:pic>
        <p:nvPicPr>
          <p:cNvPr id="1026" name="Picture 2" descr="C:\Documents and Settings\Admin\Рабочий стол\2014513102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85728"/>
            <a:ext cx="5130327" cy="344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357166"/>
            <a:ext cx="8715436" cy="62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Целью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данного исследования является выявление влияния биостимуляторов на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укоренение и развитие черенков традесканции.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Задачи: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1) ознакомиться со способом вегетативного размножения растений;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2) исследовать стимулирующее влияние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Энергена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 и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Корневина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 на укоренение и развитие черенков традесканции;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3) дать научное описание стимулирующего влияния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Энергена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 и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Корневина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 на укоренение и развитие черенков традесканции;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4) установить реакцию растений на обработку биостимуляторами.</a:t>
            </a:r>
          </a:p>
          <a:p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Объектом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исследования является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биостимулирующие вещества «Энерген» и «Корневин».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Предметом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влияние </a:t>
            </a:r>
            <a:r>
              <a:rPr lang="ru-RU" sz="20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биостимуляторов на укоренение и развитие черенков традесканции.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Гипотеза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обработка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черенков традесканции оказывает стимулирующее влияние на развитие растения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КАБИНЕТ\курсы-4=синяя\2\цветы\natur122.JPG"/>
          <p:cNvPicPr/>
          <p:nvPr/>
        </p:nvPicPr>
        <p:blipFill>
          <a:blip r:embed="rId2" cstate="print"/>
          <a:srcRect l="3348" t="43130" r="64749" b="49157"/>
          <a:stretch>
            <a:fillRect/>
          </a:stretch>
        </p:blipFill>
        <p:spPr bwMode="auto">
          <a:xfrm>
            <a:off x="0" y="0"/>
            <a:ext cx="5143504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</a:rPr>
              <a:t>                 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Этапы исследовательской деятельности: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28728" y="2357430"/>
            <a:ext cx="7429552" cy="373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Сбор информации об объекте и предмете исследования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Выдвижение гипотезы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Эксперимент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Анализ полученных данных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Выводы</a:t>
            </a:r>
          </a:p>
        </p:txBody>
      </p:sp>
      <p:pic>
        <p:nvPicPr>
          <p:cNvPr id="10" name="Рисунок 9" descr="D:\КАБИНЕТ\курсы-4=синяя\2\цветы\natur122.JPG"/>
          <p:cNvPicPr/>
          <p:nvPr/>
        </p:nvPicPr>
        <p:blipFill>
          <a:blip r:embed="rId2" cstate="print"/>
          <a:srcRect l="3348" t="43130" r="64749" b="49157"/>
          <a:stretch>
            <a:fillRect/>
          </a:stretch>
        </p:blipFill>
        <p:spPr bwMode="auto">
          <a:xfrm>
            <a:off x="857224" y="1785926"/>
            <a:ext cx="8001024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57224" y="285728"/>
            <a:ext cx="796769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Актуальность исследования: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D:\КАБИНЕТ\курсы-4=синяя\2\цветы\natur122.JPG"/>
          <p:cNvPicPr/>
          <p:nvPr/>
        </p:nvPicPr>
        <p:blipFill>
          <a:blip r:embed="rId2" cstate="print"/>
          <a:srcRect l="3348" t="43130" r="64749" b="49157"/>
          <a:stretch>
            <a:fillRect/>
          </a:stretch>
        </p:blipFill>
        <p:spPr bwMode="auto">
          <a:xfrm>
            <a:off x="857224" y="1785926"/>
            <a:ext cx="8001024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143116"/>
            <a:ext cx="85725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    Наверное, каждый из начинающих любителей комнатных растений сталкивался с такой проблемой: поставили черенок в воду или посадили в землю, а он замер в своем развитии.  В то же время современное цветоводство в настоящее время имеет достаточно средств для решения данной проблемы. Просто не все еще знают, что существуют особые вещества, способные стимулировать рост растений и тем самым сокращая время на укоренение черенков. Я задалась целью выявить влияние биостимулирующих веществ на развитие черенков традесканции. В связи с этим тема  моего исследования актуальна. 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КАБИНЕТ\курсы-4=синяя\2\цветы\natur122.JPG"/>
          <p:cNvPicPr/>
          <p:nvPr/>
        </p:nvPicPr>
        <p:blipFill>
          <a:blip r:embed="rId2" cstate="print"/>
          <a:srcRect l="3348" t="43130" r="64749" b="49157"/>
          <a:stretch>
            <a:fillRect/>
          </a:stretch>
        </p:blipFill>
        <p:spPr bwMode="auto">
          <a:xfrm>
            <a:off x="0" y="0"/>
            <a:ext cx="2143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714612" y="214290"/>
            <a:ext cx="5357850" cy="107157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61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Impact"/>
              </a:rPr>
              <a:t>Фитогормоны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9900"/>
              </a:solidFill>
              <a:latin typeface="Impact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 l="56709" r="1825" b="59109"/>
          <a:stretch>
            <a:fillRect/>
          </a:stretch>
        </p:blipFill>
        <p:spPr bwMode="auto">
          <a:xfrm>
            <a:off x="214282" y="285728"/>
            <a:ext cx="1714480" cy="20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7" descr="структура белков"/>
          <p:cNvPicPr>
            <a:picLocks noChangeAspect="1" noChangeArrowheads="1"/>
          </p:cNvPicPr>
          <p:nvPr/>
        </p:nvPicPr>
        <p:blipFill>
          <a:blip r:embed="rId4" cstate="print"/>
          <a:srcRect l="12065" t="10158" r="42403" b="80257"/>
          <a:stretch>
            <a:fillRect/>
          </a:stretch>
        </p:blipFill>
        <p:spPr bwMode="auto">
          <a:xfrm rot="5400000">
            <a:off x="-1035883" y="3607594"/>
            <a:ext cx="421484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57422" y="1357297"/>
            <a:ext cx="6572296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Большинство физиологических процессов, в первую очередь рост, формообразование и развитие растений регулируется гормонами. Гормоны растений получили название фитогормонов. </a:t>
            </a:r>
          </a:p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Фитогормоны — это вещества, вырабатывающиеся в процессе естественного обмена веществ и оказывающие в ничтожных количествах регуляторное влияние, координирующее физиологические процессы. В этой связи к ним часто применяется термин — природные регуляторы роста или биостимуляторы. </a:t>
            </a:r>
          </a:p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Они образуются в активно делящихся тканях — на кончике корня, в почках, молодых листьях.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Фитогормоны не являются удобрениями и безвредны для человека, потому что и так содержатся почти во всех растениях, которые мы выращиваем.</a:t>
            </a:r>
          </a:p>
          <a:p>
            <a:pPr>
              <a:buNone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72132" y="2143116"/>
            <a:ext cx="288606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28604"/>
            <a:ext cx="45720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«Энерген»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комплексное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кон-центрированное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органоминеральное удобрение, содержащее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гумат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калия является стимулятором роста и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раз-вития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растений. 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Применение </a:t>
            </a:r>
            <a:r>
              <a:rPr lang="ru-RU" sz="2000" dirty="0" err="1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гумата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калия стимулирует: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развитие мощной корневой системы, 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ускоряет обменные процессы в растительной клетке,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предохраняет растения от целого ряда грибковых и вирусных заболеваний,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повышает морозоустойчивость, </a:t>
            </a: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увеличивает энергию прорастания и всхожесть семян, 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повышает иммунитет,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повышает урожайность. </a:t>
            </a:r>
          </a:p>
        </p:txBody>
      </p:sp>
      <p:pic>
        <p:nvPicPr>
          <p:cNvPr id="13" name="Рисунок 12" descr="D:\КАБИНЕТ\курсы-4=синяя\2\цветы\natur122.JPG"/>
          <p:cNvPicPr/>
          <p:nvPr/>
        </p:nvPicPr>
        <p:blipFill>
          <a:blip r:embed="rId2" cstate="print"/>
          <a:srcRect l="3348" t="43130" r="64749" b="49157"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22222\фото=класс\SAM_3883.JPG"/>
          <p:cNvPicPr/>
          <p:nvPr/>
        </p:nvPicPr>
        <p:blipFill>
          <a:blip r:embed="rId3" cstate="print"/>
          <a:srcRect l="26713" t="8482" r="17147" b="15625"/>
          <a:stretch>
            <a:fillRect/>
          </a:stretch>
        </p:blipFill>
        <p:spPr bwMode="auto">
          <a:xfrm>
            <a:off x="285720" y="285728"/>
            <a:ext cx="37862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Текст 6"/>
          <p:cNvSpPr txBox="1">
            <a:spLocks/>
          </p:cNvSpPr>
          <p:nvPr/>
        </p:nvSpPr>
        <p:spPr>
          <a:xfrm>
            <a:off x="457200" y="4500570"/>
            <a:ext cx="3008313" cy="162559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Гумат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калия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72132" y="2143116"/>
            <a:ext cx="288606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214291"/>
            <a:ext cx="442915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2" name="Рисунок 11" descr="D:\КАБИНЕТ\курсы-4=синяя\2\цветы\natur122.JPG"/>
          <p:cNvPicPr/>
          <p:nvPr/>
        </p:nvPicPr>
        <p:blipFill>
          <a:blip r:embed="rId2" cstate="print"/>
          <a:srcRect l="3348" t="43130" r="64749" b="49157"/>
          <a:stretch>
            <a:fillRect/>
          </a:stretch>
        </p:blipFill>
        <p:spPr bwMode="auto">
          <a:xfrm>
            <a:off x="0" y="0"/>
            <a:ext cx="3786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22222\фото=класс\SAM_3886.JPG"/>
          <p:cNvPicPr/>
          <p:nvPr/>
        </p:nvPicPr>
        <p:blipFill>
          <a:blip r:embed="rId3" cstate="print"/>
          <a:srcRect l="15449" t="13333" r="25006" b="8276"/>
          <a:stretch>
            <a:fillRect/>
          </a:stretch>
        </p:blipFill>
        <p:spPr bwMode="auto">
          <a:xfrm>
            <a:off x="214282" y="357166"/>
            <a:ext cx="33575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 6"/>
          <p:cNvSpPr txBox="1">
            <a:spLocks/>
          </p:cNvSpPr>
          <p:nvPr/>
        </p:nvSpPr>
        <p:spPr>
          <a:xfrm>
            <a:off x="357158" y="4857760"/>
            <a:ext cx="3008313" cy="162559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Корневин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071546"/>
            <a:ext cx="50006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Корневин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это биостимулирующий препарат для растений в состав которого входит индолилмасляная кислота в концентрации 5 г/кг, которая, попадая на растение, слегка раздражает его покровные ткани, чем стимулирует появление каллуса («живых» клеток, образующихся на поверхности ранки) и корней. 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результате естественного синтеза ИМК преобразуется в фитогормон гетероауксин, который, собственно, и стимулирует корнеобразование.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5286388"/>
            <a:ext cx="3257544" cy="83977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Заголовок 4"/>
          <p:cNvSpPr txBox="1">
            <a:spLocks noGrp="1"/>
          </p:cNvSpPr>
          <p:nvPr>
            <p:ph type="title"/>
          </p:nvPr>
        </p:nvSpPr>
        <p:spPr bwMode="auto">
          <a:xfrm>
            <a:off x="2962260" y="285728"/>
            <a:ext cx="61817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44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Традесканция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ПРОЕКТЫ\Традесканция\Традесканци=фотоя\zebrina_pendu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2500330" cy="2928958"/>
          </a:xfrm>
          <a:prstGeom prst="rect">
            <a:avLst/>
          </a:prstGeom>
          <a:noFill/>
        </p:spPr>
      </p:pic>
      <p:pic>
        <p:nvPicPr>
          <p:cNvPr id="5" name="Picture 3" descr="D:\ПРОЕКТЫ\Традесканция\Традесканци=фотоя\ea20c85fb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500330" cy="25717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00430" y="1500174"/>
            <a:ext cx="4857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Это растение названо в честь английского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садовода Джона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Традесканта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Русское же название традесканции –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«бабьи сплетни»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Размножается традесканция очень хорошо стеблевыми черенками, легко укореняется в земле, может расти долгое время и в воде. 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Из дополнительной литературы я узнала, что традесканция – это очень полезное растение. Она очищает и увлажняет воздух в комнате, нейтрализует электромагнитное излучение.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30" y="0"/>
            <a:ext cx="4643470" cy="785818"/>
          </a:xfrm>
        </p:spPr>
        <p:txBody>
          <a:bodyPr/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Эксперимент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6" y="928670"/>
            <a:ext cx="4214842" cy="257176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 проба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 вода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 проба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 черенок обработан   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Энергеном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 проба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 черенок обработан 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Корневином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4 проба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 черенок обработан    вначале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Корневином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»,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а затем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Энергеном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endParaRPr lang="ru-RU" sz="1800" dirty="0"/>
          </a:p>
        </p:txBody>
      </p:sp>
      <p:pic>
        <p:nvPicPr>
          <p:cNvPr id="9" name="Рисунок 8" descr="D:\КАБИНЕТ\курсы-4=синяя\2\цветы\natur122.JPG"/>
          <p:cNvPicPr/>
          <p:nvPr/>
        </p:nvPicPr>
        <p:blipFill>
          <a:blip r:embed="rId2" cstate="print"/>
          <a:srcRect l="3348" t="43130" r="64749" b="49157"/>
          <a:stretch>
            <a:fillRect/>
          </a:stretch>
        </p:blipFill>
        <p:spPr bwMode="auto">
          <a:xfrm>
            <a:off x="0" y="0"/>
            <a:ext cx="42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ПРОЕКТЫ\Традесканция\фото цветы\IMAG5675.jpg"/>
          <p:cNvPicPr/>
          <p:nvPr/>
        </p:nvPicPr>
        <p:blipFill>
          <a:blip r:embed="rId3" cstate="print"/>
          <a:srcRect l="3991" t="12093" r="9159" b="24884"/>
          <a:stretch>
            <a:fillRect/>
          </a:stretch>
        </p:blipFill>
        <p:spPr bwMode="auto">
          <a:xfrm>
            <a:off x="785786" y="642918"/>
            <a:ext cx="3571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РОЕКТЫ\Традесканция\фото цветы\IMAG5669.jpg"/>
          <p:cNvPicPr/>
          <p:nvPr/>
        </p:nvPicPr>
        <p:blipFill>
          <a:blip r:embed="rId4" cstate="print"/>
          <a:srcRect l="4617" r="23886" b="3384"/>
          <a:stretch>
            <a:fillRect/>
          </a:stretch>
        </p:blipFill>
        <p:spPr bwMode="auto">
          <a:xfrm>
            <a:off x="785786" y="3357562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Оля\S60053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703</Words>
  <Application>Microsoft Office PowerPoint</Application>
  <PresentationFormat>Экран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                       </vt:lpstr>
      <vt:lpstr>Слайд 4</vt:lpstr>
      <vt:lpstr>Слайд 5</vt:lpstr>
      <vt:lpstr>Слайд 6</vt:lpstr>
      <vt:lpstr>Слайд 7</vt:lpstr>
      <vt:lpstr>Традесканция</vt:lpstr>
      <vt:lpstr>Эксперимент</vt:lpstr>
      <vt:lpstr>                        </vt:lpstr>
      <vt:lpstr>Слайд 11</vt:lpstr>
      <vt:lpstr>                       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117</cp:revision>
  <dcterms:created xsi:type="dcterms:W3CDTF">2008-12-12T14:21:56Z</dcterms:created>
  <dcterms:modified xsi:type="dcterms:W3CDTF">2014-05-13T07:46:42Z</dcterms:modified>
</cp:coreProperties>
</file>