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0"/>
  </p:notesMasterIdLst>
  <p:sldIdLst>
    <p:sldId id="313" r:id="rId2"/>
    <p:sldId id="402" r:id="rId3"/>
    <p:sldId id="405" r:id="rId4"/>
    <p:sldId id="406" r:id="rId5"/>
    <p:sldId id="407" r:id="rId6"/>
    <p:sldId id="408" r:id="rId7"/>
    <p:sldId id="409" r:id="rId8"/>
    <p:sldId id="410" r:id="rId9"/>
    <p:sldId id="413" r:id="rId10"/>
    <p:sldId id="415" r:id="rId11"/>
    <p:sldId id="417" r:id="rId12"/>
    <p:sldId id="436" r:id="rId13"/>
    <p:sldId id="418" r:id="rId14"/>
    <p:sldId id="437" r:id="rId15"/>
    <p:sldId id="426" r:id="rId16"/>
    <p:sldId id="438" r:id="rId17"/>
    <p:sldId id="416" r:id="rId18"/>
    <p:sldId id="411" r:id="rId19"/>
    <p:sldId id="422" r:id="rId20"/>
    <p:sldId id="439" r:id="rId21"/>
    <p:sldId id="423" r:id="rId22"/>
    <p:sldId id="424" r:id="rId23"/>
    <p:sldId id="421" r:id="rId24"/>
    <p:sldId id="427" r:id="rId25"/>
    <p:sldId id="420" r:id="rId26"/>
    <p:sldId id="419" r:id="rId27"/>
    <p:sldId id="414" r:id="rId28"/>
    <p:sldId id="42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5pPr>
    <a:lvl6pPr marL="2286000" algn="l" defTabSz="914400" rtl="0" eaLnBrk="1" latinLnBrk="0" hangingPunct="1"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6pPr>
    <a:lvl7pPr marL="2743200" algn="l" defTabSz="914400" rtl="0" eaLnBrk="1" latinLnBrk="0" hangingPunct="1"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7pPr>
    <a:lvl8pPr marL="3200400" algn="l" defTabSz="914400" rtl="0" eaLnBrk="1" latinLnBrk="0" hangingPunct="1"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8pPr>
    <a:lvl9pPr marL="3657600" algn="l" defTabSz="914400" rtl="0" eaLnBrk="1" latinLnBrk="0" hangingPunct="1">
      <a:defRPr sz="4000" i="1" kern="1200">
        <a:solidFill>
          <a:srgbClr val="FF0000"/>
        </a:solidFill>
        <a:latin typeface="Bodoni MT Condensed" panose="020706060806060202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FF5050"/>
    <a:srgbClr val="00CCFF"/>
    <a:srgbClr val="990099"/>
    <a:srgbClr val="006600"/>
    <a:srgbClr val="6600CC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68" autoAdjust="0"/>
    <p:restoredTop sz="96494" autoAdjust="0"/>
  </p:normalViewPr>
  <p:slideViewPr>
    <p:cSldViewPr>
      <p:cViewPr varScale="1">
        <p:scale>
          <a:sx n="70" d="100"/>
          <a:sy n="70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3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21365-B658-42F3-8DC0-42EA4CC397EA}" type="datetimeFigureOut">
              <a:rPr lang="ru-RU"/>
              <a:pPr>
                <a:defRPr/>
              </a:pPr>
              <a:t>08.03.2015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E76FCC-E47D-4F40-9369-E171069FC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91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fld id="{04142C56-9A27-4FF8-A598-34971D48AA20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81468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fld id="{03C55365-B0C9-4EF8-B465-E795F0BF020F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i="1" smtClean="0"/>
              <a:t>Лизосомы</a:t>
            </a:r>
            <a:r>
              <a:rPr lang="ru-RU" altLang="ru-RU" b="1" smtClean="0"/>
              <a:t> представляют собой мембранные мешочки, наполненные пищеварительными ферментами. Особенно много лизосом в животных клетках, здесь их размер составляет десятые доли микрометра. </a:t>
            </a:r>
          </a:p>
          <a:p>
            <a:pPr eaLnBrk="1" hangingPunct="1"/>
            <a:r>
              <a:rPr lang="ru-RU" altLang="ru-RU" sz="900" b="1" smtClean="0"/>
              <a:t>Лизосомы расщепляют питательные вещества, переваривают попавшие в клетку бактерии, выделяют ферменты, удаляют путём переваривания ненужные части клеток. Лизосомы также являются «средствами самоубийства» клетки: в некоторых случаях (например, при отмирании хвоста у головастика) содержимое лизосом выбрасывается в клетку, и она погибает</a:t>
            </a:r>
            <a:r>
              <a:rPr lang="ru-RU" altLang="ru-RU" sz="800" b="1" smtClean="0"/>
              <a:t>.</a:t>
            </a:r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81442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fld id="{8197B91A-2352-4212-9125-DB8ED2EB9078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7107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fld id="{15F172C2-8091-44E6-AD8E-E1A55FE36193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29042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fld id="{617117DE-D323-4C72-AC43-858E9F94302B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51456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987B-C0BC-47C1-A99A-2ADC1F44B87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2926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B6E5-BD81-433D-B6CE-7A8E624F0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548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B6E5-BD81-433D-B6CE-7A8E624F0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272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B6E5-BD81-433D-B6CE-7A8E624F0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498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B6E5-BD81-433D-B6CE-7A8E624F0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4105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B6E5-BD81-433D-B6CE-7A8E624F0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318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3A0A8-EC10-4436-B0C4-E88B6B3014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442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72D0-1C32-425D-8F3E-1F29F50611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66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0EC9E-ADF5-4CBB-A8C8-CE83D03234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036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3AD0E-FE3F-4A79-8CF0-F285452A4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860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1DCA-EF5F-4722-AC9D-2508327B0E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07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58666-96CE-4EAF-B270-84E0503528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422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B099-7948-49FC-8925-C84DB386F9B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500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4F8A-EC21-413F-A749-F8650B01E4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33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BA77-642C-44A5-9785-A8E9CA00DE6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51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ED4D-D3C1-410B-AC7C-A97659AE660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4992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351F-D3FF-4D39-86CA-9A0B0A862F6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934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17DAD-B010-489B-9F3D-9CE209FDBA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630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8FB6E5-BD81-433D-B6CE-7A8E624F0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647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0313" y="571500"/>
            <a:ext cx="3071812" cy="1425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933056"/>
            <a:ext cx="7218040" cy="1038944"/>
          </a:xfrm>
        </p:spPr>
        <p:txBody>
          <a:bodyPr>
            <a:noAutofit/>
          </a:bodyPr>
          <a:lstStyle/>
          <a:p>
            <a:pPr marL="182880" algn="ctr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</a:t>
            </a:r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эукариотической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клетки.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25" y="5357813"/>
            <a:ext cx="6172200" cy="1371600"/>
          </a:xfrm>
        </p:spPr>
        <p:txBody>
          <a:bodyPr/>
          <a:lstStyle/>
          <a:p>
            <a:pPr algn="r" eaLnBrk="1" hangingPunct="1">
              <a:buFont typeface="Wingdings 3" panose="05040102010807070707" pitchFamily="18" charset="2"/>
              <a:buNone/>
            </a:pPr>
            <a:endParaRPr lang="ru-RU" altLang="ru-RU" dirty="0"/>
          </a:p>
          <a:p>
            <a:pPr algn="r" eaLnBrk="1" hangingPunct="1">
              <a:buFont typeface="Wingdings 3" panose="05040102010807070707" pitchFamily="18" charset="2"/>
              <a:buNone/>
            </a:pPr>
            <a:endParaRPr lang="ru-RU" alt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592498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B050"/>
                </a:solidFill>
              </a:rPr>
              <a:t>Презентация </a:t>
            </a:r>
            <a:r>
              <a:rPr lang="ru-RU" sz="1600" b="1" i="0" dirty="0" err="1" smtClean="0">
                <a:solidFill>
                  <a:srgbClr val="00B050"/>
                </a:solidFill>
              </a:rPr>
              <a:t>Трубниковой</a:t>
            </a:r>
            <a:r>
              <a:rPr lang="ru-RU" sz="1600" b="1" i="0" dirty="0" smtClean="0">
                <a:solidFill>
                  <a:srgbClr val="00B050"/>
                </a:solidFill>
              </a:rPr>
              <a:t> Е.Н. </a:t>
            </a:r>
          </a:p>
          <a:p>
            <a:pPr algn="ctr"/>
            <a:r>
              <a:rPr lang="ru-RU" sz="1600" b="1" i="0" dirty="0" smtClean="0">
                <a:solidFill>
                  <a:srgbClr val="00B050"/>
                </a:solidFill>
              </a:rPr>
              <a:t> учителя биологии</a:t>
            </a:r>
          </a:p>
          <a:p>
            <a:pPr algn="ctr"/>
            <a:r>
              <a:rPr lang="ru-RU" sz="1600" b="1" i="0" dirty="0" smtClean="0">
                <a:solidFill>
                  <a:srgbClr val="00B050"/>
                </a:solidFill>
              </a:rPr>
              <a:t>МОБУСОШ №3 им. Ю.А. Гагарина</a:t>
            </a:r>
          </a:p>
          <a:p>
            <a:pPr algn="ctr"/>
            <a:r>
              <a:rPr lang="ru-RU" sz="1600" b="1" i="0" dirty="0" smtClean="0">
                <a:solidFill>
                  <a:srgbClr val="00B050"/>
                </a:solidFill>
              </a:rPr>
              <a:t>Г.Таганрога</a:t>
            </a:r>
            <a:endParaRPr lang="ru-RU" sz="1600" b="1" i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Вакуолярная</a:t>
            </a:r>
            <a: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система- </a:t>
            </a:r>
            <a:r>
              <a:rPr lang="ru-RU" altLang="ru-RU" sz="4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одномембранные</a:t>
            </a:r>
            <a: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органоиды</a:t>
            </a:r>
          </a:p>
          <a:p>
            <a:pPr eaLnBrk="1" hangingPunct="1">
              <a:lnSpc>
                <a:spcPct val="90000"/>
              </a:lnSpc>
            </a:pPr>
            <a:endParaRPr lang="ru-RU" altLang="ru-RU" sz="4000" b="1" i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ЭПС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</a:t>
            </a:r>
            <a:r>
              <a:rPr lang="ru-RU" altLang="ru-RU" sz="40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Гольджи</a:t>
            </a:r>
            <a:endParaRPr lang="ru-RU" altLang="ru-RU" sz="40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Лизосомы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90104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63" y="1357313"/>
            <a:ext cx="7920037" cy="5187950"/>
          </a:xfrm>
          <a:noFill/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14500" y="142875"/>
            <a:ext cx="5564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Эндоплазматическая сеть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000125" y="785813"/>
            <a:ext cx="7143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tx1"/>
                </a:solidFill>
              </a:rPr>
              <a:t>Чем гладкая ЭПС отличается от шероховатой?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03225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ru-RU" sz="3200" b="1" i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Эндоплазматическая сеть</a:t>
            </a:r>
            <a:endParaRPr lang="ru-RU" sz="3200" b="1" i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D:\Надежда\школьные работы\Биология\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815088" cy="58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5750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Комплекс   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Гольджи</a:t>
            </a:r>
            <a:endParaRPr lang="ru-RU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Condensed" pitchFamily="18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313" y="1357313"/>
            <a:ext cx="4598987" cy="3392487"/>
          </a:xfrm>
          <a:noFill/>
        </p:spPr>
      </p:pic>
      <p:pic>
        <p:nvPicPr>
          <p:cNvPr id="30724" name="Picture 2" descr="090104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3" t="13338" r="17059" b="6419"/>
          <a:stretch>
            <a:fillRect/>
          </a:stretch>
        </p:blipFill>
        <p:spPr bwMode="auto">
          <a:xfrm>
            <a:off x="4786313" y="2928938"/>
            <a:ext cx="38576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403225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</a:t>
            </a:r>
            <a:r>
              <a:rPr lang="ru-RU" sz="2800" b="1" i="1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Гольджи</a:t>
            </a:r>
            <a:endParaRPr lang="ru-RU" sz="2800" b="1" i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D:\Надежда\школьные работы\Биология\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2150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Лизосомы</a:t>
            </a:r>
          </a:p>
        </p:txBody>
      </p:sp>
      <p:pic>
        <p:nvPicPr>
          <p:cNvPr id="32771" name="Picture 3" descr="лизосом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3986212" cy="2846388"/>
          </a:xfr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 smtClean="0">
                <a:solidFill>
                  <a:srgbClr val="800000"/>
                </a:solidFill>
              </a:rPr>
              <a:t>        Строение:</a:t>
            </a:r>
          </a:p>
          <a:p>
            <a:pPr lvl="1" eaLnBrk="1" hangingPunct="1"/>
            <a:r>
              <a:rPr lang="ru-RU" altLang="ru-RU" sz="2000" b="1" smtClean="0"/>
              <a:t>Пузырьки овальной формы (снаружи – мембрана, внутри – ферменты)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365625"/>
            <a:ext cx="8229600" cy="21875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800" b="1" smtClean="0">
                <a:solidFill>
                  <a:srgbClr val="800000"/>
                </a:solidFill>
              </a:rPr>
              <a:t>Функции:</a:t>
            </a:r>
          </a:p>
          <a:p>
            <a:pPr lvl="1" eaLnBrk="1" hangingPunct="1"/>
            <a:r>
              <a:rPr lang="ru-RU" altLang="ru-RU" sz="2000" b="1" smtClean="0"/>
              <a:t>Расщепление органических веществ,</a:t>
            </a:r>
          </a:p>
          <a:p>
            <a:pPr lvl="1" eaLnBrk="1" hangingPunct="1"/>
            <a:r>
              <a:rPr lang="ru-RU" altLang="ru-RU" sz="2000" b="1" smtClean="0"/>
              <a:t>Разрушение отмерших органоидов клетки,</a:t>
            </a:r>
          </a:p>
          <a:p>
            <a:pPr lvl="1" eaLnBrk="1" hangingPunct="1"/>
            <a:r>
              <a:rPr lang="ru-RU" altLang="ru-RU" sz="2000" b="1" smtClean="0"/>
              <a:t>Уничтожение отработавших клеток.</a:t>
            </a:r>
          </a:p>
        </p:txBody>
      </p:sp>
      <p:sp>
        <p:nvSpPr>
          <p:cNvPr id="2970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6237288"/>
            <a:ext cx="1079500" cy="460375"/>
          </a:xfrm>
          <a:prstGeom prst="leftArrow">
            <a:avLst>
              <a:gd name="adj1" fmla="val 50000"/>
              <a:gd name="adj2" fmla="val 586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 err="1"/>
              <a:t>ернуться</a:t>
            </a: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03225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ru-RU" sz="3200" b="1" i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Лизосомы</a:t>
            </a:r>
            <a:endParaRPr lang="ru-RU" sz="3200" b="1" i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D:\Надежда\школьные работы\Биология\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14438"/>
            <a:ext cx="628650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88" y="0"/>
            <a:ext cx="7467600" cy="582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Вакуоли. Лизосома.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38"/>
            <a:ext cx="4286250" cy="58578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b="1" dirty="0" smtClean="0">
                <a:solidFill>
                  <a:srgbClr val="002060"/>
                </a:solidFill>
              </a:rPr>
              <a:t>Функции центральной вакуоли: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ja-JP" sz="16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ja-JP" sz="1600" dirty="0" smtClean="0"/>
              <a:t>Накопление питательных веществ, метаболитов и пигментов;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ja-JP" sz="1600" dirty="0" smtClean="0"/>
              <a:t>Удаление из цитоплазмы  продуктов метаболизма;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ja-JP" sz="1600" dirty="0" smtClean="0"/>
              <a:t>Регуляция водно-солевого обмена;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ja-JP" sz="1600" dirty="0" smtClean="0"/>
              <a:t>Поддержание </a:t>
            </a:r>
            <a:r>
              <a:rPr lang="ru-RU" altLang="ja-JP" sz="1600" dirty="0" err="1" smtClean="0"/>
              <a:t>тургорного</a:t>
            </a:r>
            <a:r>
              <a:rPr lang="ru-RU" altLang="ja-JP" sz="1600" dirty="0" smtClean="0"/>
              <a:t> давления;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altLang="ja-JP" sz="1600" dirty="0" smtClean="0"/>
              <a:t>Участие в разрушении макромолекул и клеточных структур.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ja-JP" sz="16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b="1" dirty="0" smtClean="0">
                <a:solidFill>
                  <a:srgbClr val="002060"/>
                </a:solidFill>
              </a:rPr>
              <a:t>Пищеварительные вакуоли: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b="1" dirty="0" smtClean="0"/>
              <a:t>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altLang="ja-JP" sz="1600" dirty="0" smtClean="0"/>
              <a:t>животных клеток содержат </a:t>
            </a:r>
            <a:r>
              <a:rPr lang="ru-RU" altLang="ja-JP" sz="1600" dirty="0" err="1" smtClean="0"/>
              <a:t>литические</a:t>
            </a:r>
            <a:endParaRPr lang="ru-RU" altLang="ja-JP" sz="16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altLang="ja-JP" sz="1600" dirty="0" smtClean="0"/>
              <a:t>(расщепляющие) ферменты и пищевые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altLang="ja-JP" sz="1600" dirty="0" smtClean="0"/>
              <a:t>частицы.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altLang="ja-JP" sz="1600" dirty="0" smtClean="0"/>
              <a:t>Здесь идет внутриклеточное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altLang="ja-JP" sz="1600" dirty="0" smtClean="0"/>
              <a:t>пищеварение.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ja-JP" sz="1600" b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b="1" dirty="0" smtClean="0">
                <a:solidFill>
                  <a:srgbClr val="002060"/>
                </a:solidFill>
              </a:rPr>
              <a:t>Выделительные вакуоли простейших</a:t>
            </a:r>
            <a:r>
              <a:rPr lang="ru-RU" altLang="ja-JP" sz="1600" dirty="0" smtClean="0"/>
              <a:t> 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ja-JP" sz="16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dirty="0" smtClean="0"/>
              <a:t>одержат воду и растворенные в ней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dirty="0" smtClean="0"/>
              <a:t>продукты метаболизма. Функция –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dirty="0" err="1" smtClean="0"/>
              <a:t>осморегуляция</a:t>
            </a:r>
            <a:r>
              <a:rPr lang="ru-RU" altLang="ja-JP" sz="1600" dirty="0" smtClean="0"/>
              <a:t>, удаление жидких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ja-JP" sz="1600" dirty="0" smtClean="0"/>
              <a:t>продуктов метаболизма.</a:t>
            </a:r>
            <a:endParaRPr lang="ru-RU" sz="16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1600" dirty="0" smtClean="0"/>
          </a:p>
        </p:txBody>
      </p:sp>
      <p:pic>
        <p:nvPicPr>
          <p:cNvPr id="34820" name="Picture 4" descr="st111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" b="-34"/>
          <a:stretch>
            <a:fillRect/>
          </a:stretch>
        </p:blipFill>
        <p:spPr bwMode="auto">
          <a:xfrm>
            <a:off x="4572000" y="785813"/>
            <a:ext cx="23431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image0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E9CE"/>
              </a:clrFrom>
              <a:clrTo>
                <a:srgbClr val="FEE9CE">
                  <a:alpha val="0"/>
                </a:srgbClr>
              </a:clrTo>
            </a:clrChange>
            <a:lum bright="-18000" contras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17841">
            <a:off x="5015707" y="3683793"/>
            <a:ext cx="18097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57500"/>
            <a:ext cx="18034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6"/>
          <p:cNvSpPr>
            <a:spLocks noChangeArrowheads="1"/>
          </p:cNvSpPr>
          <p:nvPr/>
        </p:nvSpPr>
        <p:spPr bwMode="auto">
          <a:xfrm>
            <a:off x="714375" y="1720850"/>
            <a:ext cx="7572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Автономные  - </a:t>
            </a:r>
            <a:r>
              <a:rPr lang="ru-RU" alt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двумембранные</a:t>
            </a:r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органоиды:</a:t>
            </a:r>
            <a:b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пластиды</a:t>
            </a:r>
            <a:br>
              <a:rPr lang="ru-RU" alt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митохондрии</a:t>
            </a:r>
            <a:endParaRPr lang="ru-RU" alt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Митохондрии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7" name="Picture 2" descr="0901040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6715125" cy="5176837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3276600" y="549275"/>
            <a:ext cx="3024188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ОРГАНОИДЫ КЛЕТКИ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auto">
          <a:xfrm>
            <a:off x="539750" y="2276475"/>
            <a:ext cx="2592388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НЕМЕМБРАННЫЕ</a:t>
            </a: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5076825" y="2060575"/>
            <a:ext cx="2663825" cy="6477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latin typeface="Times New Roman" pitchFamily="18" charset="0"/>
              </a:rPr>
              <a:t>МЕМБРАННЫЕ</a:t>
            </a:r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H="1">
            <a:off x="2195513" y="1341438"/>
            <a:ext cx="10810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0" name="AutoShape 6"/>
          <p:cNvSpPr>
            <a:spLocks noChangeArrowheads="1"/>
          </p:cNvSpPr>
          <p:nvPr/>
        </p:nvSpPr>
        <p:spPr bwMode="auto">
          <a:xfrm>
            <a:off x="3924300" y="3141663"/>
            <a:ext cx="2301875" cy="35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Одномембранные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6588125" y="3141663"/>
            <a:ext cx="2230438" cy="35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Двумембранные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5795963" y="1557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364163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7451725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>
            <a:off x="611188" y="3284538"/>
            <a:ext cx="25209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Times New Roman" pitchFamily="18" charset="0"/>
              </a:rPr>
              <a:t>Рибосомы </a:t>
            </a:r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611188" y="3933825"/>
            <a:ext cx="25209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Times New Roman" pitchFamily="18" charset="0"/>
              </a:rPr>
              <a:t>Клеточный центр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611188" y="4581525"/>
            <a:ext cx="25209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Times New Roman" pitchFamily="18" charset="0"/>
              </a:rPr>
              <a:t>Микротрубочки</a:t>
            </a:r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611188" y="5229225"/>
            <a:ext cx="2520950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Микрофиламенты</a:t>
            </a:r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3929063" y="3714750"/>
            <a:ext cx="237648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Times New Roman" pitchFamily="18" charset="0"/>
              </a:rPr>
              <a:t>Эндоплазматическая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 сеть</a:t>
            </a:r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3929063" y="4572000"/>
            <a:ext cx="2303462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latin typeface="Times New Roman" pitchFamily="18" charset="0"/>
              </a:rPr>
              <a:t>Комплекс Гольджи</a:t>
            </a:r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3929063" y="5214938"/>
            <a:ext cx="2303462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/>
              <a:t>Лизосомы</a:t>
            </a:r>
          </a:p>
        </p:txBody>
      </p:sp>
      <p:sp>
        <p:nvSpPr>
          <p:cNvPr id="103443" name="AutoShape 19"/>
          <p:cNvSpPr>
            <a:spLocks noChangeArrowheads="1"/>
          </p:cNvSpPr>
          <p:nvPr/>
        </p:nvSpPr>
        <p:spPr bwMode="auto">
          <a:xfrm>
            <a:off x="3929063" y="5857875"/>
            <a:ext cx="2303462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Вакуоли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>
            <a:off x="6659563" y="3716338"/>
            <a:ext cx="227012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Митохондрии </a:t>
            </a: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>
            <a:off x="6643688" y="4429125"/>
            <a:ext cx="227012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/>
              <a:t>Пластиды</a:t>
            </a: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6643688" y="5143500"/>
            <a:ext cx="2270125" cy="431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/>
              <a:t>Ядро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467600" cy="7143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Митохондрии</a:t>
            </a:r>
            <a:endParaRPr lang="ru-RU" sz="2800" b="1" i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Надежда\школьные работы\Биология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00125" y="928688"/>
            <a:ext cx="6500813" cy="52863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itchFamily="18" charset="0"/>
              </a:rPr>
              <a:t>Пластиды</a:t>
            </a:r>
          </a:p>
        </p:txBody>
      </p:sp>
      <p:pic>
        <p:nvPicPr>
          <p:cNvPr id="38915" name="Picture 3" descr="090105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8207375" cy="4249737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Виды пластид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8175" y="4221163"/>
            <a:ext cx="2952750" cy="2016125"/>
            <a:chOff x="725" y="2688"/>
            <a:chExt cx="2145" cy="1377"/>
          </a:xfrm>
        </p:grpSpPr>
        <p:pic>
          <p:nvPicPr>
            <p:cNvPr id="39950" name="Picture 4" descr="пластиды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2688"/>
              <a:ext cx="1377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1" name="Line 5"/>
            <p:cNvSpPr>
              <a:spLocks noChangeShapeType="1"/>
            </p:cNvSpPr>
            <p:nvPr/>
          </p:nvSpPr>
          <p:spPr bwMode="auto">
            <a:xfrm flipV="1">
              <a:off x="725" y="3317"/>
              <a:ext cx="772" cy="1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24075" y="2708275"/>
            <a:ext cx="4105275" cy="1800225"/>
            <a:chOff x="1111" y="1702"/>
            <a:chExt cx="3033" cy="1385"/>
          </a:xfrm>
        </p:grpSpPr>
        <p:pic>
          <p:nvPicPr>
            <p:cNvPr id="39948" name="Picture 7" descr="пластиды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702"/>
              <a:ext cx="1377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9" name="Line 8"/>
            <p:cNvSpPr>
              <a:spLocks noChangeShapeType="1"/>
            </p:cNvSpPr>
            <p:nvPr/>
          </p:nvSpPr>
          <p:spPr bwMode="auto">
            <a:xfrm flipV="1">
              <a:off x="1111" y="2341"/>
              <a:ext cx="165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63713" y="1052513"/>
            <a:ext cx="6227762" cy="1920875"/>
            <a:chOff x="998" y="731"/>
            <a:chExt cx="4419" cy="1369"/>
          </a:xfrm>
        </p:grpSpPr>
        <p:pic>
          <p:nvPicPr>
            <p:cNvPr id="39946" name="Picture 10" descr="пластиды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" y="731"/>
              <a:ext cx="1377" cy="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flipV="1">
              <a:off x="998" y="1298"/>
              <a:ext cx="3016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1324" name="Picture 12" descr="пластиды 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128111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4767263" y="5537200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r>
              <a:rPr kumimoji="1" lang="ru-RU" altLang="ru-RU" sz="2400" b="1">
                <a:latin typeface="Times New Roman" panose="02020603050405020304" pitchFamily="18" charset="0"/>
              </a:rPr>
              <a:t>лейкопласты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5992813" y="4097338"/>
            <a:ext cx="2005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r>
              <a:rPr kumimoji="1" lang="ru-RU" altLang="ru-RU" sz="2400" b="1">
                <a:latin typeface="Times New Roman" panose="02020603050405020304" pitchFamily="18" charset="0"/>
              </a:rPr>
              <a:t>хлоропласты</a:t>
            </a:r>
          </a:p>
        </p:txBody>
      </p:sp>
      <p:sp>
        <p:nvSpPr>
          <p:cNvPr id="39945" name="Text Box 15"/>
          <p:cNvSpPr txBox="1">
            <a:spLocks noChangeArrowheads="1"/>
          </p:cNvSpPr>
          <p:nvPr/>
        </p:nvSpPr>
        <p:spPr bwMode="auto">
          <a:xfrm>
            <a:off x="6659563" y="2924175"/>
            <a:ext cx="204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r>
              <a:rPr kumimoji="1" lang="ru-RU" altLang="ru-RU" sz="2400" b="1">
                <a:latin typeface="Times New Roman" panose="02020603050405020304" pitchFamily="18" charset="0"/>
              </a:rPr>
              <a:t>хромопласты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1000125" y="1228725"/>
            <a:ext cx="69294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r>
              <a:rPr lang="ru-RU" alt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Немембранные</a:t>
            </a:r>
            <a: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органоиды:</a:t>
            </a:r>
            <a:br>
              <a:rPr lang="ru-RU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dirty="0">
                <a:solidFill>
                  <a:srgbClr val="002060"/>
                </a:solidFill>
              </a:rPr>
              <a:t/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рибосомы</a:t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клеточный центр</a:t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цитоскелет</a:t>
            </a:r>
            <a: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ибосомы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292725" y="1700213"/>
            <a:ext cx="3405188" cy="4814887"/>
          </a:xfrm>
        </p:spPr>
        <p:txBody>
          <a:bodyPr/>
          <a:lstStyle/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1 — малая субъединица</a:t>
            </a:r>
          </a:p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2 —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иРНК</a:t>
            </a:r>
            <a:endParaRPr lang="ru-RU" altLang="ru-RU" dirty="0" smtClean="0">
              <a:latin typeface="Times New Roman" panose="02020603050405020304" pitchFamily="18" charset="0"/>
            </a:endParaRPr>
          </a:p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3 — </a:t>
            </a:r>
            <a:r>
              <a:rPr lang="ru-RU" altLang="ru-RU" dirty="0" err="1" smtClean="0">
                <a:latin typeface="Times New Roman" panose="02020603050405020304" pitchFamily="18" charset="0"/>
              </a:rPr>
              <a:t>тРИК</a:t>
            </a:r>
            <a:endParaRPr lang="ru-RU" altLang="ru-RU" dirty="0" smtClean="0">
              <a:latin typeface="Times New Roman" panose="02020603050405020304" pitchFamily="18" charset="0"/>
            </a:endParaRPr>
          </a:p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4 — аминокислота</a:t>
            </a:r>
          </a:p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5 — большая субъединица</a:t>
            </a:r>
          </a:p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6 — мембрана эндоплазматической сети</a:t>
            </a:r>
          </a:p>
          <a:p>
            <a:pPr indent="22225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7 — синтезируемая полипептидная цепь. </a:t>
            </a:r>
          </a:p>
        </p:txBody>
      </p:sp>
      <p:pic>
        <p:nvPicPr>
          <p:cNvPr id="41988" name="Picture 4" descr="tmp3D0-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968875" cy="49228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biol282i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142852"/>
            <a:ext cx="2214578" cy="1384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Микротрубочки.  Микрофиламенты.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86063" y="785813"/>
            <a:ext cx="3581400" cy="225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mtClean="0">
                <a:latin typeface="Times New Roman" panose="02020603050405020304" pitchFamily="18" charset="0"/>
              </a:rPr>
              <a:t>Полые цилиндрические структуры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ja-JP" smtClean="0">
                <a:latin typeface="Times New Roman" panose="02020603050405020304" pitchFamily="18" charset="0"/>
              </a:rPr>
              <a:t>Образуют цитоскелет клетки, веретено деления, центриоли, жгутики и реснички </a:t>
            </a:r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3132138" y="5805488"/>
            <a:ext cx="4032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</a:rPr>
              <a:t>Микротрубочки обозначены зеленым цветом</a:t>
            </a:r>
          </a:p>
        </p:txBody>
      </p:sp>
      <p:sp>
        <p:nvSpPr>
          <p:cNvPr id="43013" name="Прямоугольник 6"/>
          <p:cNvSpPr>
            <a:spLocks noChangeArrowheads="1"/>
          </p:cNvSpPr>
          <p:nvPr/>
        </p:nvSpPr>
        <p:spPr bwMode="auto">
          <a:xfrm>
            <a:off x="5715000" y="2928938"/>
            <a:ext cx="30003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ja-JP" sz="2400" i="0">
                <a:solidFill>
                  <a:schemeClr val="tx1"/>
                </a:solidFill>
                <a:latin typeface="Times New Roman" panose="02020603050405020304" pitchFamily="18" charset="0"/>
              </a:rPr>
              <a:t>Сократимые элементы цитоскелета, образованы нитями актина и других сократительных белков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ja-JP" sz="2400" i="0">
                <a:solidFill>
                  <a:schemeClr val="tx1"/>
                </a:solidFill>
                <a:latin typeface="Times New Roman" panose="02020603050405020304" pitchFamily="18" charset="0"/>
              </a:rPr>
              <a:t>Участие в формировании цитоскелета клетки, амебоидном движении и др.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224213"/>
            <a:ext cx="51435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7467600" cy="5826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Клеточный центр (центросома)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1773238"/>
            <a:ext cx="381635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</a:rPr>
              <a:t>Состоит из двух центриолей, каждая представляет собой полый цилиндр, образованный девятью триплетами микротрубочек.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</a:rPr>
              <a:t>Входит в состав митотического аппарата клетки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latin typeface="Times New Roman" panose="02020603050405020304" pitchFamily="18" charset="0"/>
              </a:rPr>
              <a:t>Имеет ДНК и РНК</a:t>
            </a:r>
          </a:p>
        </p:txBody>
      </p:sp>
      <p:pic>
        <p:nvPicPr>
          <p:cNvPr id="44036" name="Picture 4" descr="центросо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54721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1" descr="090104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240"/>
          <a:stretch>
            <a:fillRect/>
          </a:stretch>
        </p:blipFill>
        <p:spPr bwMode="auto">
          <a:xfrm>
            <a:off x="3214688" y="714375"/>
            <a:ext cx="19288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Органоиды движения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600200"/>
            <a:ext cx="35814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b="1" dirty="0" smtClean="0"/>
              <a:t>Реснички </a:t>
            </a:r>
            <a:r>
              <a:rPr lang="ru-RU" altLang="ru-RU" sz="2000" dirty="0" smtClean="0"/>
              <a:t>(многочисленные цитоплазматические выросты на мембране).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b="1" dirty="0" smtClean="0"/>
              <a:t>Жгутики</a:t>
            </a:r>
            <a:r>
              <a:rPr lang="ru-RU" altLang="ru-RU" dirty="0" smtClean="0"/>
              <a:t> </a:t>
            </a:r>
            <a:r>
              <a:rPr lang="ru-RU" altLang="ru-RU" sz="2000" dirty="0" smtClean="0"/>
              <a:t>(единичные</a:t>
            </a:r>
            <a:r>
              <a:rPr lang="ru-RU" altLang="ru-RU" dirty="0" smtClean="0"/>
              <a:t> </a:t>
            </a:r>
            <a:r>
              <a:rPr lang="ru-RU" altLang="ru-RU" sz="2000" dirty="0" smtClean="0"/>
              <a:t>цитоплазматические выросты на мембране).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b="1" dirty="0" smtClean="0"/>
              <a:t>Псевдоподии </a:t>
            </a:r>
            <a:r>
              <a:rPr lang="ru-RU" altLang="ru-RU" sz="2000" dirty="0" smtClean="0"/>
              <a:t>(амебовидные выступы цитоплазмы).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b="1" dirty="0" smtClean="0"/>
              <a:t>Миофибриллы </a:t>
            </a:r>
            <a:r>
              <a:rPr lang="ru-RU" altLang="ru-RU" sz="2000" dirty="0" smtClean="0"/>
              <a:t>(тонкие нити длиной до 1 см.).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/>
          </a:p>
        </p:txBody>
      </p:sp>
      <p:pic>
        <p:nvPicPr>
          <p:cNvPr id="450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1" r="5106"/>
          <a:stretch>
            <a:fillRect/>
          </a:stretch>
        </p:blipFill>
        <p:spPr>
          <a:xfrm>
            <a:off x="3500438" y="1143000"/>
            <a:ext cx="5133975" cy="49863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растительной и животной клеток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1563"/>
            <a:ext cx="70897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431033" y="5013176"/>
            <a:ext cx="8208912" cy="1628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 - ядро с хроматином и ядрышком, 2 - цитоплазматическая мембрана, 3- клеточная стенка, 4 - поры в клеточной стенке, через которые</a:t>
            </a:r>
            <a:r>
              <a:rPr lang="en-US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сообщается цитоплазма соседних клеток, 5 – шероховатая</a:t>
            </a:r>
            <a:r>
              <a:rPr lang="en-US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эндоплазматическая сеть, б - гладкая эндоплазматическая сеть, 7 –</a:t>
            </a:r>
            <a:r>
              <a:rPr lang="ru-RU" sz="1200" i="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пиноцитозная</a:t>
            </a:r>
            <a:r>
              <a:rPr lang="en-US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вакуоль,8</a:t>
            </a:r>
            <a:r>
              <a:rPr lang="en-US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аппарат (комплекс) </a:t>
            </a:r>
            <a:r>
              <a:rPr lang="ru-RU" sz="1200" i="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Гольджи</a:t>
            </a: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9 - лизосома, </a:t>
            </a:r>
            <a:b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10 - жировые включения в каналах гладкой эндоплазматической сети, 11 - клеточный центр, 12 - митохондрия, 13 - свободные рибосомы и</a:t>
            </a:r>
            <a:r>
              <a:rPr lang="en-US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i="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полирибосомы</a:t>
            </a:r>
            <a:r>
              <a:rPr lang="ru-RU" sz="1200" i="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14 — вакуоль, 15 — хлоропласт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467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Плазмолемма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642938" y="857250"/>
            <a:ext cx="7786687" cy="20716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Клеточная оболочка </a:t>
            </a:r>
            <a:r>
              <a:rPr lang="ru-RU" dirty="0" smtClean="0"/>
              <a:t>—</a:t>
            </a:r>
            <a:r>
              <a:rPr lang="en-US" dirty="0" smtClean="0"/>
              <a:t>(</a:t>
            </a:r>
            <a:r>
              <a:rPr lang="ru-RU" dirty="0" smtClean="0"/>
              <a:t>клеточная мембрана, плазматическая мембрана, плазмолемма, </a:t>
            </a:r>
            <a:r>
              <a:rPr lang="ru-RU" dirty="0" err="1" smtClean="0"/>
              <a:t>цитолемма</a:t>
            </a:r>
            <a:r>
              <a:rPr lang="ru-RU" dirty="0" smtClean="0"/>
              <a:t>, цитоплазматическая мембрана, цитоплазматическая оболочка)</a:t>
            </a:r>
            <a:r>
              <a:rPr lang="en-US" dirty="0" smtClean="0"/>
              <a:t> - </a:t>
            </a:r>
            <a:r>
              <a:rPr lang="ru-RU" dirty="0" smtClean="0"/>
              <a:t>оболочка, покрывающая поверхность клетки, обеспечивающая ее целостность и регулирующая обмен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857500"/>
            <a:ext cx="6121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85750"/>
            <a:ext cx="7467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плазмолеммы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357188" y="1000125"/>
            <a:ext cx="4572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20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внутренней среды клетки, сохранение ее формы,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20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повреждений,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20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Рецепторная функция;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20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веществ через плазматические мембраны</a:t>
            </a:r>
          </a:p>
        </p:txBody>
      </p:sp>
      <p:pic>
        <p:nvPicPr>
          <p:cNvPr id="21508" name="Picture 3" descr="GBI_1D41_01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49421"/>
            <a:ext cx="4106738" cy="335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Натрий-калиевый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насос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Обмен осуществляется при помощи специальных белков, образующих в мембране так называемые каналы. На рисунке показана работа такого канала (насоса), обеспечивающего движение ионов натрия и калия через клеточную мембрану. </a:t>
            </a:r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49118" y="1446250"/>
            <a:ext cx="4761482" cy="4253733"/>
          </a:xfrm>
        </p:spPr>
      </p:pic>
      <p:sp>
        <p:nvSpPr>
          <p:cNvPr id="225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0"/>
            <a:ext cx="5616575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Эндоцитоз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229600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    При </a:t>
            </a:r>
            <a:r>
              <a:rPr lang="ru-RU" altLang="ru-RU" b="1" i="1" smtClean="0"/>
              <a:t>эндоцитозе</a:t>
            </a:r>
            <a:r>
              <a:rPr lang="ru-RU" altLang="ru-RU" smtClean="0"/>
              <a:t> мембрана образует впячивания, которые затем трансформируются в пузырьки или вакуоли.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706596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4213" y="5516563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tx1"/>
                </a:solidFill>
              </a:rPr>
              <a:t>Различают </a:t>
            </a:r>
            <a:r>
              <a:rPr lang="ru-RU" altLang="ru-RU" sz="2400" b="1" dirty="0">
                <a:solidFill>
                  <a:srgbClr val="990000"/>
                </a:solidFill>
              </a:rPr>
              <a:t>фагоцитоз</a:t>
            </a:r>
            <a:r>
              <a:rPr lang="ru-RU" altLang="ru-RU" sz="2400" b="1" dirty="0">
                <a:solidFill>
                  <a:schemeClr val="tx1"/>
                </a:solidFill>
              </a:rPr>
              <a:t> – поглощение твёрдых частиц (например, лейкоцитами крови) – и </a:t>
            </a:r>
            <a:r>
              <a:rPr lang="ru-RU" altLang="ru-RU" sz="2400" b="1" dirty="0" err="1" smtClean="0">
                <a:solidFill>
                  <a:srgbClr val="990000"/>
                </a:solidFill>
              </a:rPr>
              <a:t>пиноцитоз</a:t>
            </a:r>
            <a:r>
              <a:rPr lang="ru-RU" altLang="ru-RU" sz="2400" b="1" dirty="0" smtClean="0">
                <a:solidFill>
                  <a:srgbClr val="990000"/>
                </a:solidFill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</a:rPr>
              <a:t>– поглощение жидкостей;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Экзоцитоз</a:t>
            </a: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45182" y="1136210"/>
            <a:ext cx="6847098" cy="1932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2800" b="1" i="1" dirty="0" err="1" smtClean="0"/>
              <a:t>Экзоцитоз</a:t>
            </a:r>
            <a:r>
              <a:rPr lang="ru-RU" altLang="ru-RU" sz="2800" dirty="0" smtClean="0"/>
              <a:t> – процесс, обратный </a:t>
            </a:r>
            <a:r>
              <a:rPr lang="ru-RU" altLang="ru-RU" sz="2800" dirty="0" err="1" smtClean="0"/>
              <a:t>эндоцитозу</a:t>
            </a:r>
            <a:r>
              <a:rPr lang="ru-RU" altLang="ru-RU" sz="2800" dirty="0" smtClean="0"/>
              <a:t>; из клеток выводятся </a:t>
            </a:r>
            <a:r>
              <a:rPr lang="ru-RU" altLang="ru-RU" sz="2800" dirty="0" err="1" smtClean="0"/>
              <a:t>непереварившиеся</a:t>
            </a:r>
            <a:r>
              <a:rPr lang="ru-RU" altLang="ru-RU" sz="2800" dirty="0" smtClean="0"/>
              <a:t> остатки твёрдых частиц и жидкий секрет. </a:t>
            </a:r>
          </a:p>
          <a:p>
            <a:pPr eaLnBrk="1" hangingPunct="1">
              <a:buFontTx/>
              <a:buNone/>
            </a:pPr>
            <a:endParaRPr lang="ru-RU" altLang="ru-RU" b="1" u="sng" dirty="0" smtClean="0">
              <a:solidFill>
                <a:srgbClr val="8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53483"/>
            <a:ext cx="5112568" cy="342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614"/>
            <a:ext cx="7467600" cy="225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571500"/>
            <a:ext cx="8215312" cy="55006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Цитоплазма</a:t>
            </a:r>
            <a:r>
              <a:rPr lang="ru-RU" sz="2000" dirty="0" smtClean="0"/>
              <a:t> – основная по массе часть клетки. Она представляет собой соединение коллоидных растворов белков и других органических веществ с истинными растворами различных солей.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000240"/>
            <a:ext cx="4741465" cy="421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2063" y="2143125"/>
            <a:ext cx="3820417" cy="5534347"/>
          </a:xfrm>
          <a:prstGeom prst="rect">
            <a:avLst/>
          </a:prstGeom>
        </p:spPr>
        <p:txBody>
          <a:bodyPr/>
          <a:lstStyle/>
          <a:p>
            <a:pPr marL="533400" indent="-533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800" i="0" dirty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. Основное вещество цитоплазмы – </a:t>
            </a:r>
            <a:r>
              <a:rPr lang="ru-RU" sz="1800" i="0" dirty="0" err="1">
                <a:solidFill>
                  <a:srgbClr val="000066"/>
                </a:solidFill>
                <a:latin typeface="+mn-lt"/>
              </a:rPr>
              <a:t>гиалоплазма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 (существует в 2 формах: </a:t>
            </a:r>
            <a:r>
              <a:rPr lang="ru-RU" sz="1800" b="1" i="0" dirty="0">
                <a:solidFill>
                  <a:schemeClr val="tx1"/>
                </a:solidFill>
                <a:latin typeface="+mn-lt"/>
              </a:rPr>
              <a:t>золь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 - более жидкая и </a:t>
            </a:r>
            <a:r>
              <a:rPr lang="ru-RU" sz="1800" b="1" i="0" dirty="0">
                <a:solidFill>
                  <a:schemeClr val="tx1"/>
                </a:solidFill>
                <a:latin typeface="+mn-lt"/>
              </a:rPr>
              <a:t>гель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 – более густая.</a:t>
            </a:r>
          </a:p>
          <a:p>
            <a:pPr marL="533400" indent="-533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800" i="0" dirty="0">
                <a:solidFill>
                  <a:srgbClr val="000066"/>
                </a:solidFill>
                <a:latin typeface="+mn-lt"/>
              </a:rPr>
              <a:t>2. Органеллы 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– постоянные компоненты.</a:t>
            </a:r>
          </a:p>
          <a:p>
            <a:pPr marL="533400" indent="-533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800" i="0" dirty="0">
                <a:solidFill>
                  <a:srgbClr val="000066"/>
                </a:solidFill>
                <a:latin typeface="+mn-lt"/>
              </a:rPr>
              <a:t>3. Включения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 –временные компоненты.</a:t>
            </a:r>
          </a:p>
          <a:p>
            <a:pPr marL="533400" indent="-53340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800" i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Свойство цитоплазмы – </a:t>
            </a:r>
            <a:r>
              <a:rPr lang="ru-RU" sz="1800" b="1" i="0" dirty="0" err="1">
                <a:solidFill>
                  <a:schemeClr val="tx1"/>
                </a:solidFill>
                <a:latin typeface="+mn-lt"/>
              </a:rPr>
              <a:t>циклоз</a:t>
            </a:r>
            <a:r>
              <a:rPr lang="ru-RU" sz="1800" b="1" i="0" dirty="0">
                <a:solidFill>
                  <a:schemeClr val="tx1"/>
                </a:solidFill>
                <a:latin typeface="+mn-lt"/>
              </a:rPr>
              <a:t>  </a:t>
            </a:r>
            <a:r>
              <a:rPr lang="ru-RU" sz="1800" i="0" dirty="0">
                <a:solidFill>
                  <a:schemeClr val="tx1"/>
                </a:solidFill>
                <a:latin typeface="+mn-lt"/>
              </a:rPr>
              <a:t>(постоянное движение)</a:t>
            </a: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14375" y="6215063"/>
            <a:ext cx="7572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1pPr>
            <a:lvl2pPr marL="742950" indent="-28575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2pPr>
            <a:lvl3pPr marL="11430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3pPr>
            <a:lvl4pPr marL="16002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4pPr>
            <a:lvl5pPr marL="2057400" indent="-228600" eaLnBrk="0" hangingPunct="0"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4000" i="1">
                <a:solidFill>
                  <a:srgbClr val="FF0000"/>
                </a:solidFill>
                <a:latin typeface="Bodoni MT Condensed" panose="02070606080606020203" pitchFamily="18" charset="0"/>
              </a:defRPr>
            </a:lvl9pPr>
          </a:lstStyle>
          <a:p>
            <a:pPr algn="ctr" eaLnBrk="1" hangingPunct="1"/>
            <a:endParaRPr lang="ru-RU" altLang="ru-RU" sz="2000" b="1" dirty="0" smtClean="0"/>
          </a:p>
          <a:p>
            <a:pPr algn="ctr" eaLnBrk="1" hangingPunct="1"/>
            <a:endParaRPr lang="ru-RU" alt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Клеточные включения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88" r="-172" b="3673"/>
          <a:stretch>
            <a:fillRect/>
          </a:stretch>
        </p:blipFill>
        <p:spPr>
          <a:xfrm>
            <a:off x="928688" y="1357313"/>
            <a:ext cx="7429500" cy="4429125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1460</TotalTime>
  <Words>698</Words>
  <Application>Microsoft Office PowerPoint</Application>
  <PresentationFormat>Экран (4:3)</PresentationFormat>
  <Paragraphs>127</Paragraphs>
  <Slides>28</Slides>
  <Notes>5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Строение эукариотической клетки.</vt:lpstr>
      <vt:lpstr>Слайд 2</vt:lpstr>
      <vt:lpstr>Плазмолемма</vt:lpstr>
      <vt:lpstr>Функции плазмолеммы</vt:lpstr>
      <vt:lpstr>Натрий-калиевый насос </vt:lpstr>
      <vt:lpstr>Эндоцитоз</vt:lpstr>
      <vt:lpstr>Экзоцитоз</vt:lpstr>
      <vt:lpstr>Цитоплазма</vt:lpstr>
      <vt:lpstr>Клеточные включения</vt:lpstr>
      <vt:lpstr>Слайд 10</vt:lpstr>
      <vt:lpstr>Слайд 11</vt:lpstr>
      <vt:lpstr>Слайд 12</vt:lpstr>
      <vt:lpstr>Комплекс    Гольджи</vt:lpstr>
      <vt:lpstr>Слайд 14</vt:lpstr>
      <vt:lpstr>Лизосомы</vt:lpstr>
      <vt:lpstr>Слайд 16</vt:lpstr>
      <vt:lpstr>Вакуоли. Лизосома.</vt:lpstr>
      <vt:lpstr>Слайд 18</vt:lpstr>
      <vt:lpstr>Митохондрии</vt:lpstr>
      <vt:lpstr>Митохондрии</vt:lpstr>
      <vt:lpstr>Пластиды</vt:lpstr>
      <vt:lpstr>Виды пластид</vt:lpstr>
      <vt:lpstr>Слайд 23</vt:lpstr>
      <vt:lpstr>Рибосомы</vt:lpstr>
      <vt:lpstr>Микротрубочки.  Микрофиламенты. </vt:lpstr>
      <vt:lpstr>Клеточный центр (центросома)</vt:lpstr>
      <vt:lpstr>Органоиды движения</vt:lpstr>
      <vt:lpstr>Сравнение растительной и животной клеток</vt:lpstr>
    </vt:vector>
  </TitlesOfParts>
  <Company>Reanimator 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Клетка- элементарная система живого</dc:title>
  <dc:creator>|User</dc:creator>
  <cp:lastModifiedBy>User</cp:lastModifiedBy>
  <cp:revision>155</cp:revision>
  <dcterms:created xsi:type="dcterms:W3CDTF">2007-11-28T07:24:29Z</dcterms:created>
  <dcterms:modified xsi:type="dcterms:W3CDTF">2015-03-08T16:56:06Z</dcterms:modified>
</cp:coreProperties>
</file>