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A1523-12DA-45A2-A22C-50BA7EC80461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DD3E6-F94F-4A9D-91CA-945E6A958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4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DD3E6-F94F-4A9D-91CA-945E6A958FF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6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in-f-i-n-i-ty@mail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272" y="0"/>
            <a:ext cx="9154272" cy="7245424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700" cap="small" spc="0" dirty="0">
                <a:ln>
                  <a:solidFill>
                    <a:srgbClr val="F0A22E">
                      <a:lumMod val="20000"/>
                      <a:lumOff val="80000"/>
                    </a:srgbClr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C17529">
                      <a:lumMod val="50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Schoolbook"/>
              </a:rPr>
              <a:t>Мастер-класс на тему: технология декорирования складного зеркальца </a:t>
            </a:r>
            <a:br>
              <a:rPr lang="ru-RU" sz="2700" cap="small" spc="0" dirty="0">
                <a:ln>
                  <a:solidFill>
                    <a:srgbClr val="F0A22E">
                      <a:lumMod val="20000"/>
                      <a:lumOff val="80000"/>
                    </a:srgbClr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C17529">
                      <a:lumMod val="50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Schoolbook"/>
              </a:rPr>
            </a:br>
            <a:r>
              <a:rPr lang="ru-RU" sz="2700" cap="small" spc="0" dirty="0">
                <a:ln>
                  <a:solidFill>
                    <a:srgbClr val="F0A22E">
                      <a:lumMod val="20000"/>
                      <a:lumOff val="80000"/>
                    </a:srgbClr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C17529">
                      <a:lumMod val="50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Schoolbook"/>
              </a:rPr>
              <a:t>в технике </a:t>
            </a:r>
            <a:r>
              <a:rPr lang="ru-RU" sz="2700" cap="small" spc="0" dirty="0" err="1">
                <a:ln>
                  <a:solidFill>
                    <a:srgbClr val="F0A22E">
                      <a:lumMod val="20000"/>
                      <a:lumOff val="80000"/>
                    </a:srgbClr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C17529">
                      <a:lumMod val="50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Schoolbook"/>
              </a:rPr>
              <a:t>point-to-point</a:t>
            </a:r>
            <a:r>
              <a:rPr lang="ru-RU" sz="2700" cap="small" spc="0" dirty="0">
                <a:ln>
                  <a:solidFill>
                    <a:srgbClr val="F0A22E">
                      <a:lumMod val="20000"/>
                      <a:lumOff val="80000"/>
                    </a:srgbClr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C17529">
                      <a:lumMod val="50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Schoolbook"/>
              </a:rPr>
              <a:t> (точечной росписи</a:t>
            </a:r>
            <a:r>
              <a:rPr lang="ru-RU" sz="2700" cap="small" spc="0" dirty="0" smtClean="0">
                <a:ln>
                  <a:solidFill>
                    <a:srgbClr val="F0A22E">
                      <a:lumMod val="20000"/>
                      <a:lumOff val="80000"/>
                    </a:srgbClr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C17529">
                      <a:lumMod val="50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Schoolbook"/>
              </a:rPr>
              <a:t>)</a:t>
            </a:r>
            <a:br>
              <a:rPr lang="ru-RU" sz="2700" cap="small" spc="0" dirty="0" smtClean="0">
                <a:ln>
                  <a:solidFill>
                    <a:srgbClr val="F0A22E">
                      <a:lumMod val="20000"/>
                      <a:lumOff val="80000"/>
                    </a:srgbClr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C17529">
                      <a:lumMod val="50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Schoolbook"/>
              </a:rPr>
            </a:br>
            <a:r>
              <a:rPr lang="ru-RU" sz="2200" cap="small" spc="0" dirty="0">
                <a:ln>
                  <a:solidFill>
                    <a:srgbClr val="F0A22E"/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F0A22E">
                      <a:satMod val="175000"/>
                      <a:alpha val="40000"/>
                    </a:srgbClr>
                  </a:glow>
                </a:effectLst>
                <a:latin typeface="Century Schoolbook"/>
              </a:rPr>
              <a:t/>
            </a:r>
            <a:br>
              <a:rPr lang="ru-RU" sz="2200" cap="small" spc="0" dirty="0">
                <a:ln>
                  <a:solidFill>
                    <a:srgbClr val="F0A22E"/>
                  </a:solidFill>
                </a:ln>
                <a:solidFill>
                  <a:srgbClr val="F0A22E">
                    <a:lumMod val="40000"/>
                    <a:lumOff val="60000"/>
                  </a:srgbClr>
                </a:solidFill>
                <a:effectLst>
                  <a:glow rad="228600">
                    <a:srgbClr val="F0A22E">
                      <a:satMod val="175000"/>
                      <a:alpha val="40000"/>
                    </a:srgbClr>
                  </a:glow>
                </a:effectLst>
                <a:latin typeface="Century Schoolbook"/>
              </a:rPr>
            </a:br>
            <a:r>
              <a:rPr lang="ru-RU" sz="2000" cap="small" spc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228600">
                    <a:srgbClr val="F0A22E">
                      <a:satMod val="175000"/>
                      <a:alpha val="40000"/>
                    </a:srgbClr>
                  </a:glow>
                </a:effectLst>
                <a:latin typeface="Century Schoolbook"/>
              </a:rPr>
              <a:t/>
            </a:r>
            <a:br>
              <a:rPr lang="ru-RU" sz="2000" cap="small" spc="0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glow rad="228600">
                    <a:srgbClr val="F0A22E">
                      <a:satMod val="175000"/>
                      <a:alpha val="40000"/>
                    </a:srgbClr>
                  </a:glow>
                </a:effectLst>
                <a:latin typeface="Century Schoolbook"/>
              </a:rPr>
            </a:br>
            <a:r>
              <a:rPr lang="ru-RU" sz="2000" cap="small" spc="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>Козлова Дарья Алексеевна</a:t>
            </a:r>
            <a:r>
              <a:rPr lang="ru-RU" sz="1800" cap="small" spc="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>, </a:t>
            </a:r>
            <a:r>
              <a:rPr lang="ru-RU" sz="2000" cap="small" spc="0" dirty="0">
                <a:solidFill>
                  <a:srgbClr val="C17529">
                    <a:lumMod val="75000"/>
                  </a:srgbClr>
                </a:solidFill>
                <a:latin typeface="Century Schoolbook"/>
              </a:rPr>
              <a:t>педагог дополнительного образования</a:t>
            </a:r>
            <a:r>
              <a:rPr lang="ru-RU" sz="2000" cap="small" spc="0" dirty="0">
                <a:ln>
                  <a:noFill/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/>
            </a:r>
            <a:br>
              <a:rPr lang="ru-RU" sz="2000" cap="small" spc="0" dirty="0">
                <a:ln>
                  <a:noFill/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</a:br>
            <a:r>
              <a:rPr lang="ru-RU" sz="2000" cap="small" spc="0" dirty="0">
                <a:ln>
                  <a:noFill/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/>
            </a:r>
            <a:br>
              <a:rPr lang="ru-RU" sz="2000" cap="small" spc="0" dirty="0">
                <a:ln>
                  <a:noFill/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</a:br>
            <a:r>
              <a:rPr lang="ru-RU" sz="2000" cap="small" spc="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>Автономное образовательное учреждение дополнительного образования детей "Школа искусств" города Королёва Московской </a:t>
            </a:r>
            <a:r>
              <a:rPr lang="ru-RU" sz="2000" cap="small" spc="0" dirty="0" smtClean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>области</a:t>
            </a:r>
            <a:br>
              <a:rPr lang="ru-RU" sz="2000" cap="small" spc="0" dirty="0" smtClean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</a:br>
            <a:r>
              <a:rPr lang="ru-RU" sz="2000" cap="small" spc="0" dirty="0" smtClean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/>
            </a:r>
            <a:br>
              <a:rPr lang="ru-RU" sz="2000" cap="small" spc="0" dirty="0" smtClean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</a:br>
            <a:r>
              <a:rPr lang="ru-RU" sz="1800" cap="small" spc="0" dirty="0" smtClean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chemeClr val="accent6"/>
                </a:solidFill>
                <a:latin typeface="Century Schoolbook"/>
              </a:rPr>
              <a:t>Научный консультант </a:t>
            </a:r>
            <a:r>
              <a:rPr lang="ru-RU" sz="1800" dirty="0" smtClean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chemeClr val="accent6"/>
                </a:solidFill>
                <a:latin typeface="Century Schoolbook"/>
              </a:rPr>
              <a:t>Глазкова З. Ю. </a:t>
            </a:r>
            <a:r>
              <a:rPr lang="ru-RU" sz="2000" cap="small" spc="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/>
            </a:r>
            <a:br>
              <a:rPr lang="ru-RU" sz="2000" cap="small" spc="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</a:br>
            <a:r>
              <a:rPr lang="ru-RU" sz="2000" cap="small" spc="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/>
            </a:r>
            <a:br>
              <a:rPr lang="ru-RU" sz="2000" cap="small" spc="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</a:br>
            <a:r>
              <a:rPr lang="ru-RU" sz="1800" i="1" cap="small" spc="0" dirty="0">
                <a:solidFill>
                  <a:schemeClr val="accent6">
                    <a:lumMod val="50000"/>
                  </a:schemeClr>
                </a:solidFill>
                <a:latin typeface="Century Schoolbook"/>
              </a:rPr>
              <a:t>Проведен 1 марта 2013 в АОУ ДОД Школа Искусств</a:t>
            </a:r>
            <a:br>
              <a:rPr lang="ru-RU" sz="1800" i="1" cap="small" spc="0" dirty="0">
                <a:solidFill>
                  <a:schemeClr val="accent6">
                    <a:lumMod val="50000"/>
                  </a:schemeClr>
                </a:solidFill>
                <a:latin typeface="Century Schoolbook"/>
              </a:rPr>
            </a:br>
            <a:r>
              <a:rPr lang="ru-RU" sz="2000" cap="small" spc="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  <a:t/>
            </a:r>
            <a:br>
              <a:rPr lang="ru-RU" sz="2000" cap="small" spc="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  <a:latin typeface="Century Schoolbook"/>
              </a:rPr>
            </a:br>
            <a:r>
              <a:rPr lang="ru-RU" sz="2000" cap="small" spc="0" dirty="0">
                <a:solidFill>
                  <a:schemeClr val="accent6">
                    <a:lumMod val="75000"/>
                  </a:schemeClr>
                </a:solidFill>
                <a:latin typeface="Century Schoolbook"/>
              </a:rPr>
              <a:t>(для педагогов дополнительного образования УДОД и учителей ИЗО общеобразовательных школ</a:t>
            </a:r>
            <a:r>
              <a:rPr lang="ru-RU" sz="2000" cap="small" spc="0" dirty="0" smtClean="0">
                <a:solidFill>
                  <a:schemeClr val="accent6">
                    <a:lumMod val="75000"/>
                  </a:schemeClr>
                </a:solidFill>
                <a:latin typeface="Century Schoolbook"/>
              </a:rPr>
              <a:t>)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Schoolbook"/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Schoolbook"/>
              </a:rPr>
            </a:br>
            <a:r>
              <a:rPr lang="ru-RU" dirty="0">
                <a:ln w="1333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a:rPr>
              <a:t/>
            </a:r>
            <a:br>
              <a:rPr lang="ru-RU" dirty="0">
                <a:ln w="1333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</a:rPr>
            </a:br>
            <a:endParaRPr lang="ru-RU" dirty="0">
              <a:ln w="1333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033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80" y="404664"/>
            <a:ext cx="8385738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0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135537"/>
            <a:ext cx="6893467" cy="352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7" y="116632"/>
            <a:ext cx="5945207" cy="338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8184" y="908720"/>
            <a:ext cx="2664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Шкатулка «Змея» в технике точечной росписи</a:t>
            </a:r>
            <a:endParaRPr lang="ru-RU" sz="2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(дерево, акрил, лак)</a:t>
            </a:r>
          </a:p>
        </p:txBody>
      </p:sp>
    </p:spTree>
    <p:extLst>
      <p:ext uri="{BB962C8B-B14F-4D97-AF65-F5344CB8AC3E}">
        <p14:creationId xmlns:p14="http://schemas.microsoft.com/office/powerpoint/2010/main" val="21382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296144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0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Декорирование </a:t>
            </a:r>
            <a:r>
              <a:rPr lang="ru-RU" sz="2800" b="0" spc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складного зеркальца в технике </a:t>
            </a:r>
            <a:r>
              <a:rPr lang="ru-RU" sz="2800" b="0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point-to-point.</a:t>
            </a:r>
            <a:br>
              <a:rPr lang="ru-RU" sz="2800" b="0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200" b="0" u="sng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Ход работы. </a:t>
            </a:r>
            <a:endParaRPr lang="ru-RU" sz="2200" b="0" u="sng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572029"/>
            <a:ext cx="208823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n w="18415" cmpd="sng">
                  <a:noFill/>
                  <a:prstDash val="solid"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инструменты: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складное зеркальце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акриловые контуры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ацетон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вата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акриловый лак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кисть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к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арандаш </a:t>
            </a:r>
            <a:endParaRPr lang="ru-RU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3" y="1844824"/>
            <a:ext cx="6675729" cy="47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032" y="1484784"/>
            <a:ext cx="3398293" cy="2756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958" y="1747848"/>
            <a:ext cx="4529566" cy="3744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4020018"/>
            <a:ext cx="3387992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32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Подготавливаем поверхность для росписи: обезжириваем ее ацетоном и переводим заранее нарисованный рисунок с помощью кальки. </a:t>
            </a:r>
            <a:b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Если есть желание рисунок можно наметить от руки прямо на зеркальце. </a:t>
            </a:r>
          </a:p>
        </p:txBody>
      </p:sp>
    </p:spTree>
    <p:extLst>
      <p:ext uri="{BB962C8B-B14F-4D97-AF65-F5344CB8AC3E}">
        <p14:creationId xmlns:p14="http://schemas.microsoft.com/office/powerpoint/2010/main" val="22348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8" y="2852936"/>
            <a:ext cx="4542052" cy="33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635" y="271864"/>
            <a:ext cx="3790606" cy="313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302" y="3501008"/>
            <a:ext cx="3756407" cy="316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18" y="476672"/>
            <a:ext cx="4542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Затем начинаем наносить точки, выбранными по цвету контурами, сначала по отмеченным линиям,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далее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заполняя внутреннее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пространство.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48" y="116632"/>
            <a:ext cx="3913362" cy="3204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333" y="146364"/>
            <a:ext cx="3777526" cy="313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147" y="3456315"/>
            <a:ext cx="3985973" cy="31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1160" y="3456315"/>
            <a:ext cx="3931871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5" y="188640"/>
            <a:ext cx="4395535" cy="32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217" y="188640"/>
            <a:ext cx="3881760" cy="295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2977354"/>
            <a:ext cx="3688400" cy="37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149080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После высыхания контуров, покрываем расписанную поверхность акриловым лаком.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Наше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зеркальце готово!</a:t>
            </a:r>
          </a:p>
        </p:txBody>
      </p:sp>
    </p:spTree>
    <p:extLst>
      <p:ext uri="{BB962C8B-B14F-4D97-AF65-F5344CB8AC3E}">
        <p14:creationId xmlns:p14="http://schemas.microsoft.com/office/powerpoint/2010/main" val="10365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Результаты:</a:t>
            </a:r>
            <a:endParaRPr lang="ru-RU" dirty="0">
              <a:ln>
                <a:solidFill>
                  <a:schemeClr val="tx1"/>
                </a:solidFill>
              </a:ln>
              <a:effectLst>
                <a:glow rad="139700">
                  <a:schemeClr val="bg2"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50" y="764704"/>
            <a:ext cx="8704000" cy="48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850" y="566070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C17529">
                    <a:lumMod val="50000"/>
                  </a:srgbClr>
                </a:solidFill>
              </a:rPr>
              <a:t>Мастер-класс проанализирован, материалы представлены на городском семинаре "Мастер-класс как эффективная форма занятия в учреждении дополнительного образования детей". </a:t>
            </a:r>
          </a:p>
        </p:txBody>
      </p:sp>
    </p:spTree>
    <p:extLst>
      <p:ext uri="{BB962C8B-B14F-4D97-AF65-F5344CB8AC3E}">
        <p14:creationId xmlns:p14="http://schemas.microsoft.com/office/powerpoint/2010/main" val="162353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152" y="4221088"/>
            <a:ext cx="3059600" cy="251458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роведен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мастер-класс для педагогов дополнительного образования УДОД и учителей ИЗО общеобразовательных школ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88640"/>
            <a:ext cx="6660000" cy="3738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34" y="3567676"/>
            <a:ext cx="5632000" cy="316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834" y="1124744"/>
            <a:ext cx="20179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1 марта 2013 в АОУ ДОД Школа искусств города Королева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3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021288"/>
            <a:ext cx="9144000" cy="432470"/>
          </a:xfrm>
        </p:spPr>
        <p:txBody>
          <a:bodyPr/>
          <a:lstStyle/>
          <a:p>
            <a:pPr lvl="0" algn="ctr">
              <a:buClr>
                <a:srgbClr val="F0A22E"/>
              </a:buClr>
            </a:pPr>
            <a:r>
              <a:rPr lang="ru-RU" sz="2000" dirty="0">
                <a:solidFill>
                  <a:srgbClr val="C17529">
                    <a:lumMod val="50000"/>
                  </a:srgbClr>
                </a:solidFill>
              </a:rPr>
              <a:t>Проведена </a:t>
            </a:r>
            <a:r>
              <a:rPr lang="ru-RU" sz="2000" dirty="0" smtClean="0">
                <a:solidFill>
                  <a:srgbClr val="C17529">
                    <a:lumMod val="50000"/>
                  </a:srgbClr>
                </a:solidFill>
              </a:rPr>
              <a:t>мини-выставка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72" y="692696"/>
            <a:ext cx="8102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8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effectLst>
                  <a:glow rad="228600">
                    <a:schemeClr val="tx2">
                      <a:lumMod val="10000"/>
                      <a:alpha val="40000"/>
                    </a:schemeClr>
                  </a:glow>
                </a:effectLst>
              </a:rPr>
              <a:t>Ход реализации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980728"/>
            <a:ext cx="6480720" cy="587727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Выбор темы мастер-класса</a:t>
            </a: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-Сбор исторического материала на тему «Точечная роспись»</a:t>
            </a: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Просмотр электронных ресурсов </a:t>
            </a: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Разработка эскизов изделия</a:t>
            </a: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Поиск оптимальных материалов и техник</a:t>
            </a: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Составление конспекта мастер-класса</a:t>
            </a: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Подготовка </a:t>
            </a:r>
            <a:r>
              <a:rPr lang="ru-RU" sz="2000" dirty="0" smtClean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презентации</a:t>
            </a:r>
            <a:endParaRPr lang="ru-RU" sz="2000" dirty="0">
              <a:ln>
                <a:solidFill>
                  <a:srgbClr val="C17529">
                    <a:lumMod val="50000"/>
                  </a:srgbClr>
                </a:solidFill>
              </a:ln>
              <a:solidFill>
                <a:srgbClr val="C17529">
                  <a:lumMod val="75000"/>
                </a:srgbClr>
              </a:solidFill>
            </a:endParaRP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Оформление выставки</a:t>
            </a: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Проведение мастер-класса</a:t>
            </a:r>
          </a:p>
          <a:p>
            <a:pPr lvl="0">
              <a:lnSpc>
                <a:spcPct val="150000"/>
              </a:lnSpc>
              <a:buClr>
                <a:srgbClr val="F0A22E"/>
              </a:buClr>
            </a:pPr>
            <a:r>
              <a:rPr lang="ru-RU" sz="2000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Подведение итогов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22776"/>
            <a:ext cx="9144000" cy="65795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Работы педагогов</a:t>
            </a:r>
            <a:endParaRPr lang="ru-RU" sz="2400" dirty="0">
              <a:ln>
                <a:solidFill>
                  <a:schemeClr val="tx1"/>
                </a:solidFill>
              </a:ln>
              <a:effectLst>
                <a:glow rad="139700">
                  <a:schemeClr val="bg2"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77" y="1124744"/>
            <a:ext cx="8345534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0872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glow rad="139700">
                    <a:schemeClr val="bg2">
                      <a:alpha val="40000"/>
                    </a:schemeClr>
                  </a:glow>
                </a:effectLst>
              </a:rPr>
              <a:t>Контакты:</a:t>
            </a:r>
            <a:endParaRPr lang="ru-RU" dirty="0">
              <a:effectLst>
                <a:glow rad="139700">
                  <a:schemeClr val="bg2"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432605"/>
            <a:ext cx="6192688" cy="516474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Козлова Дарья Алексеевна   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in-f-i-n-i-ty@mail.ru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АОУ ДОД Школа искусств города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Королева</a:t>
            </a:r>
          </a:p>
          <a:p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shkola_isk@mail.ru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/>
          <a:lstStyle/>
          <a:p>
            <a:pPr algn="ctr"/>
            <a:r>
              <a:rPr lang="ru-RU" dirty="0">
                <a:ln>
                  <a:solidFill>
                    <a:schemeClr val="tx1"/>
                  </a:solidFill>
                </a:ln>
                <a:effectLst>
                  <a:glow rad="228600">
                    <a:schemeClr val="bg2">
                      <a:alpha val="40000"/>
                    </a:schemeClr>
                  </a:glow>
                </a:effectLst>
              </a:rPr>
              <a:t>Обеспечение 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08720"/>
            <a:ext cx="9144000" cy="60486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Возрастная группа обучаемых с учетом требований техники безопасности – 10-15 лет</a:t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/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Возможна организация занятий с использованием данной техники в детском коллективе младшего школьного возраста</a:t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/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Возможно преподавание данной технологии в школе и УДО в классах, не оснащенных специальным оборудованием</a:t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/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Выбор материалов  и инструментов при работе с детьми обоснован доступностью и соответствием санитарно-техническим нормам</a:t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/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  <a:t>- Изготовление подобного изделия занимает в среднем 1 - 1,5  часа  и рассчитано на 1 занятие, длительностью 1ч. 30мин</a:t>
            </a:r>
            <a:br>
              <a:rPr lang="ru-RU" cap="small" dirty="0">
                <a:ln>
                  <a:solidFill>
                    <a:srgbClr val="C17529">
                      <a:lumMod val="50000"/>
                    </a:srgbClr>
                  </a:solidFill>
                </a:ln>
                <a:solidFill>
                  <a:srgbClr val="C17529">
                    <a:lumMod val="75000"/>
                  </a:srgbClr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76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3933056"/>
            <a:ext cx="8640960" cy="2915848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Данный способ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декорирования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предметов появился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очень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давно.</a:t>
            </a:r>
          </a:p>
          <a:p>
            <a:pPr algn="just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Изначально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точку использовали как средство и основу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рисунка, краски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набирали в соломинки и наносили «накапывая» на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рисунок.</a:t>
            </a:r>
          </a:p>
          <a:p>
            <a:pPr algn="just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Сейчас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это уже сформировавшаяся точечная роспись, н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западный манер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называемая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росписью </a:t>
            </a:r>
            <a:r>
              <a:rPr lang="ru-RU" sz="2000" i="1" u="sng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point-to-point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от английского </a:t>
            </a:r>
            <a:r>
              <a:rPr lang="ru-RU" sz="2000" dirty="0" err="1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- точка.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18296"/>
            <a:ext cx="6528000" cy="36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606" y="980728"/>
            <a:ext cx="2197145" cy="194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n>
                  <a:solidFill>
                    <a:schemeClr val="tx2"/>
                  </a:solidFill>
                </a:ln>
                <a:effectLst>
                  <a:glow rad="101600">
                    <a:schemeClr val="bg2">
                      <a:alpha val="40000"/>
                    </a:schemeClr>
                  </a:glow>
                </a:effectLst>
              </a:rPr>
              <a:t>Технология и материалы</a:t>
            </a:r>
            <a:endParaRPr lang="ru-RU" sz="2800" dirty="0">
              <a:ln>
                <a:solidFill>
                  <a:schemeClr val="tx2"/>
                </a:solidFill>
              </a:ln>
              <a:effectLst>
                <a:glow rad="101600">
                  <a:schemeClr val="bg2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6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3140640"/>
            <a:ext cx="8856984" cy="371736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Общепринято под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росписью </a:t>
            </a:r>
            <a:r>
              <a:rPr lang="ru-RU" sz="2000" i="1" u="sng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point-to-point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понимать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именно роспись акриловыми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контурами. Составление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рисунков точками с помощью других материалов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- тоже точечная роспись.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Но разница используемых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материалов отражается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на результате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2400" dirty="0" smtClean="0">
                <a:ln w="1841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Использование </a:t>
            </a:r>
            <a:r>
              <a:rPr lang="ru-RU" sz="2400" dirty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контуров дает хорошее преимущество</a:t>
            </a:r>
            <a:r>
              <a:rPr lang="ru-RU" dirty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bg2">
                      <a:alpha val="60000"/>
                    </a:schemeClr>
                  </a:glow>
                </a:effectLst>
              </a:rPr>
              <a:t>: </a:t>
            </a:r>
            <a:endParaRPr lang="ru-RU" dirty="0" smtClean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  <a:p>
            <a:r>
              <a:rPr lang="ru-RU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объем 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рисунка за счет объемных 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точек</a:t>
            </a:r>
          </a:p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-предназначены 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для конкретных материалов </a:t>
            </a:r>
            <a:endParaRPr lang="ru-RU" dirty="0" smtClean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-широкий </a:t>
            </a:r>
            <a:r>
              <a:rPr lang="ru-RU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ассортимент </a:t>
            </a:r>
            <a:r>
              <a:rPr lang="ru-RU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контуров</a:t>
            </a:r>
            <a:endParaRPr lang="ru-RU" dirty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4664"/>
            <a:ext cx="3403160" cy="21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88640"/>
            <a:ext cx="3762542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4320000"/>
            <a:ext cx="8568952" cy="253800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Узоры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 орнаменты точечной росписи контурами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– самые разнообразные. </a:t>
            </a:r>
          </a:p>
          <a:p>
            <a:pPr algn="ctr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Изделия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- утварь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, мебель, предметы интерьера, а также всякого рода украшения и аксессуары.  </a:t>
            </a:r>
            <a:endParaRPr lang="ru-RU" sz="2000" dirty="0" smtClean="0">
              <a:ln w="18415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Точечная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роспись контурами 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используется</a:t>
            </a:r>
            <a:r>
              <a:rPr lang="ru-RU" sz="2000" dirty="0" smtClean="0">
                <a:ln w="18415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ru-RU" sz="20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для украшения изделий из керамики, дерева, стекла, и других поверхностей.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0"/>
            <a:ext cx="3318900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8" y="924024"/>
            <a:ext cx="2808000" cy="280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000" y="876060"/>
            <a:ext cx="280800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0405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0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Примеры работ</a:t>
            </a:r>
            <a:endParaRPr lang="ru-RU" sz="2800" b="0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64704"/>
            <a:ext cx="8780365" cy="56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8640"/>
            <a:ext cx="782025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492" y="138765"/>
            <a:ext cx="5791217" cy="352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08" y="3284984"/>
            <a:ext cx="5985168" cy="345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908" y="824922"/>
            <a:ext cx="2869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Шкатулка «Кобра»</a:t>
            </a:r>
          </a:p>
          <a:p>
            <a:pPr algn="ctr"/>
            <a:r>
              <a:rPr lang="ru-RU" sz="24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</a:t>
            </a:r>
            <a:r>
              <a:rPr lang="ru-RU" sz="24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технике точечной росписи</a:t>
            </a:r>
            <a:endParaRPr lang="ru-RU" sz="24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7" y="4708506"/>
            <a:ext cx="256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(дерево, акрил, лак)</a:t>
            </a:r>
            <a:endParaRPr lang="ru-RU" sz="2000" dirty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24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528</TotalTime>
  <Words>394</Words>
  <Application>Microsoft Office PowerPoint</Application>
  <PresentationFormat>Экран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Мастер-класс на тему: технология декорирования складного зеркальца  в технике point-to-point (точечной росписи)   Козлова Дарья Алексеевна, педагог дополнительного образования  Автономное образовательное учреждение дополнительного образования детей "Школа искусств" города Королёва Московской области  Научный консультант Глазкова З. Ю.   Проведен 1 марта 2013 в АОУ ДОД Школа Искусств  (для педагогов дополнительного образования УДОД и учителей ИЗО общеобразовательных школ)  </vt:lpstr>
      <vt:lpstr>Ход реализации проекта:</vt:lpstr>
      <vt:lpstr>Обеспечение проекта:  </vt:lpstr>
      <vt:lpstr>Презентация PowerPoint</vt:lpstr>
      <vt:lpstr>Презентация PowerPoint</vt:lpstr>
      <vt:lpstr>Презентация PowerPoint</vt:lpstr>
      <vt:lpstr>Примеры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Декорирование складного зеркальца в технике point-to-point. Ход работы.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Результаты:</vt:lpstr>
      <vt:lpstr>Презентация PowerPoint</vt:lpstr>
      <vt:lpstr>Презентация PowerPoint</vt:lpstr>
      <vt:lpstr>Презентация PowerPoint</vt:lpstr>
      <vt:lpstr>Контакты: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«Свет мой зеркальце» на тему: технология декорирования складного зеркальца в технике point-to-point (точечной росписи) </dc:title>
  <dc:creator>InfinitY</dc:creator>
  <cp:lastModifiedBy>Dasha</cp:lastModifiedBy>
  <cp:revision>48</cp:revision>
  <dcterms:created xsi:type="dcterms:W3CDTF">2013-01-29T17:24:03Z</dcterms:created>
  <dcterms:modified xsi:type="dcterms:W3CDTF">2014-11-06T10:27:51Z</dcterms:modified>
</cp:coreProperties>
</file>