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6" r:id="rId4"/>
    <p:sldId id="267" r:id="rId5"/>
    <p:sldId id="268" r:id="rId6"/>
    <p:sldId id="258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64" r:id="rId15"/>
    <p:sldId id="263" r:id="rId16"/>
    <p:sldId id="262" r:id="rId17"/>
    <p:sldId id="261" r:id="rId18"/>
    <p:sldId id="260" r:id="rId19"/>
    <p:sldId id="265" r:id="rId20"/>
    <p:sldId id="259" r:id="rId21"/>
    <p:sldId id="269" r:id="rId22"/>
    <p:sldId id="279" r:id="rId23"/>
    <p:sldId id="280" r:id="rId24"/>
    <p:sldId id="281" r:id="rId25"/>
    <p:sldId id="283" r:id="rId26"/>
    <p:sldId id="284" r:id="rId27"/>
    <p:sldId id="285" r:id="rId28"/>
    <p:sldId id="286" r:id="rId29"/>
    <p:sldId id="270" r:id="rId30"/>
    <p:sldId id="27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4551-0791-4401-825A-7FBE42CE1809}" type="datetimeFigureOut">
              <a:rPr lang="ru-RU" smtClean="0"/>
              <a:t>05.09.2012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E30-A1EC-4606-9D15-52C462F47A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4551-0791-4401-825A-7FBE42CE1809}" type="datetimeFigureOut">
              <a:rPr lang="ru-RU" smtClean="0"/>
              <a:t>05.09.2012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E30-A1EC-4606-9D15-52C462F47A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4551-0791-4401-825A-7FBE42CE1809}" type="datetimeFigureOut">
              <a:rPr lang="ru-RU" smtClean="0"/>
              <a:t>05.09.2012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E30-A1EC-4606-9D15-52C462F47AB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4551-0791-4401-825A-7FBE42CE1809}" type="datetimeFigureOut">
              <a:rPr lang="ru-RU" smtClean="0"/>
              <a:t>05.09.2012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E30-A1EC-4606-9D15-52C462F47AB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4551-0791-4401-825A-7FBE42CE1809}" type="datetimeFigureOut">
              <a:rPr lang="ru-RU" smtClean="0"/>
              <a:t>05.09.2012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E30-A1EC-4606-9D15-52C462F47A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4551-0791-4401-825A-7FBE42CE1809}" type="datetimeFigureOut">
              <a:rPr lang="ru-RU" smtClean="0"/>
              <a:t>05.09.2012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E30-A1EC-4606-9D15-52C462F47AB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4551-0791-4401-825A-7FBE42CE1809}" type="datetimeFigureOut">
              <a:rPr lang="ru-RU" smtClean="0"/>
              <a:t>05.09.2012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E30-A1EC-4606-9D15-52C462F47A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4551-0791-4401-825A-7FBE42CE1809}" type="datetimeFigureOut">
              <a:rPr lang="ru-RU" smtClean="0"/>
              <a:t>05.09.2012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E30-A1EC-4606-9D15-52C462F47A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4551-0791-4401-825A-7FBE42CE1809}" type="datetimeFigureOut">
              <a:rPr lang="ru-RU" smtClean="0"/>
              <a:t>05.09.2012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E30-A1EC-4606-9D15-52C462F47A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4551-0791-4401-825A-7FBE42CE1809}" type="datetimeFigureOut">
              <a:rPr lang="ru-RU" smtClean="0"/>
              <a:t>05.09.2012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E30-A1EC-4606-9D15-52C462F47AB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4551-0791-4401-825A-7FBE42CE1809}" type="datetimeFigureOut">
              <a:rPr lang="ru-RU" smtClean="0"/>
              <a:t>05.09.2012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E30-A1EC-4606-9D15-52C462F47AB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B9E4551-0791-4401-825A-7FBE42CE1809}" type="datetimeFigureOut">
              <a:rPr lang="ru-RU" smtClean="0"/>
              <a:t>05.09.2012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03A9E30-A1EC-4606-9D15-52C462F47AB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11" Type="http://schemas.openxmlformats.org/officeDocument/2006/relationships/image" Target="../media/image11.png"/><Relationship Id="rId5" Type="http://schemas.openxmlformats.org/officeDocument/2006/relationships/image" Target="../media/image5.gif"/><Relationship Id="rId10" Type="http://schemas.openxmlformats.org/officeDocument/2006/relationships/image" Target="../media/image10.gif"/><Relationship Id="rId4" Type="http://schemas.openxmlformats.org/officeDocument/2006/relationships/image" Target="../media/image4.png"/><Relationship Id="rId9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1%82%D0%BE%D1%80%D0%B0%D1%8F_%D0%9F%D1%83%D0%BD%D0%B8%D1%87%D0%B5%D1%81%D0%BA%D0%B0%D1%8F_%D0%B2%D0%BE%D0%B9%D0%BD%D0%B0" TargetMode="External"/><Relationship Id="rId2" Type="http://schemas.openxmlformats.org/officeDocument/2006/relationships/hyperlink" Target="http://ru.wikipedia.org/wiki/212_%D0%B3%D0%BE%D0%B4_%D0%B4%D0%BE_%D0%BD._%D1%8D.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ru.wikipedia.org/wiki/%D0%AD%D0%BA%D1%81%D0%BF%D0%B5%D1%80%D0%B8%D0%BC%D0%B5%D0%BD%D1%82%D0%B0%D0%BB%D1%8C%D0%BD%D0%B0%D1%8F_%D1%84%D0%B8%D0%B7%D0%B8%D0%BA%D0%B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//commons.wikimedia.org/wiki/File:GodfreyKneller-IsaacNewton-1689.jpg?uselang=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hyperlink" Target="//commons.wikimedia.org/wiki/File:Prism_rainbow_schema.png?uselang=ru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0%D0%BC%D0%BF%D0%B5%D1%80" TargetMode="External"/><Relationship Id="rId2" Type="http://schemas.openxmlformats.org/officeDocument/2006/relationships/hyperlink" Target="http://ru.wikipedia.org/wiki/%D0%AD%D0%BB%D0%B5%D0%BA%D1%82%D1%80%D0%B8%D1%87%D0%B5%D1%81%D0%BA%D0%B8%D0%B9_%D1%82%D0%BE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hyperlink" Target="//commons.wikimedia.org/wiki/File:Ampere1.jpg?uselang=ru" TargetMode="External"/><Relationship Id="rId4" Type="http://schemas.openxmlformats.org/officeDocument/2006/relationships/hyperlink" Target="http://ru.wikipedia.org/wiki/%D0%90%D0%BC%D0%BF%D0%B5%D1%80%D0%BC%D0%B5%D1%82%D1%80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3%D0%BB%D1%8C%D0%BC" TargetMode="External"/><Relationship Id="rId13" Type="http://schemas.openxmlformats.org/officeDocument/2006/relationships/hyperlink" Target="http://ru.wikipedia.org/wiki/%D0%9F%D1%80%D0%B8%D0%BD%D1%81%D1%82%D0%BE%D0%BD_(%D0%9D%D1%8C%D1%8E-%D0%94%D0%B6%D0%B5%D1%80%D1%81%D0%B8)" TargetMode="External"/><Relationship Id="rId18" Type="http://schemas.openxmlformats.org/officeDocument/2006/relationships/hyperlink" Target="http://ru.wikipedia.org/wiki/1921_%D0%B3%D0%BE%D0%B4" TargetMode="External"/><Relationship Id="rId3" Type="http://schemas.openxmlformats.org/officeDocument/2006/relationships/hyperlink" Target="http://ru.wikipedia.org/wiki/%D0%9C%D0%A4%D0%90" TargetMode="External"/><Relationship Id="rId7" Type="http://schemas.openxmlformats.org/officeDocument/2006/relationships/hyperlink" Target="http://ru.wikipedia.org/wiki/1879" TargetMode="External"/><Relationship Id="rId12" Type="http://schemas.openxmlformats.org/officeDocument/2006/relationships/hyperlink" Target="http://ru.wikipedia.org/wiki/1955" TargetMode="External"/><Relationship Id="rId17" Type="http://schemas.openxmlformats.org/officeDocument/2006/relationships/hyperlink" Target="http://ru.wikipedia.org/wiki/%D0%9D%D0%BE%D0%B1%D0%B5%D0%BB%D0%B5%D0%B2%D1%81%D0%BA%D0%B0%D1%8F_%D0%BF%D1%80%D0%B5%D0%BC%D0%B8%D1%8F_%D0%BF%D0%BE_%D1%84%D0%B8%D0%B7%D0%B8%D0%BA%D0%B5" TargetMode="External"/><Relationship Id="rId2" Type="http://schemas.openxmlformats.org/officeDocument/2006/relationships/hyperlink" Target="http://ru.wikipedia.org/wiki/%D0%9D%D0%B5%D0%BC%D0%B5%D1%86%D0%BA%D0%B8%D0%B9_%D1%8F%D0%B7%D1%8B%D0%BA" TargetMode="External"/><Relationship Id="rId16" Type="http://schemas.openxmlformats.org/officeDocument/2006/relationships/hyperlink" Target="http://ru.wikipedia.org/wiki/%D0%A2%D0%B5%D0%BE%D1%80%D0%B5%D1%82%D0%B8%D1%87%D0%B5%D1%81%D0%BA%D0%B0%D1%8F_%D1%84%D0%B8%D0%B7%D0%B8%D0%BA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14_%D0%BC%D0%B0%D1%80%D1%82%D0%B0" TargetMode="External"/><Relationship Id="rId11" Type="http://schemas.openxmlformats.org/officeDocument/2006/relationships/hyperlink" Target="http://ru.wikipedia.org/wiki/18_%D0%B0%D0%BF%D1%80%D0%B5%D0%BB%D1%8F" TargetMode="External"/><Relationship Id="rId5" Type="http://schemas.openxmlformats.org/officeDocument/2006/relationships/hyperlink" Target="http://ru.wikipedia.org/wiki/%D0%A4%D0%B0%D0%B9%D0%BB:Albert_Einstein_german.ogg" TargetMode="External"/><Relationship Id="rId15" Type="http://schemas.openxmlformats.org/officeDocument/2006/relationships/hyperlink" Target="http://ru.wikipedia.org/wiki/%D0%A1%D0%A8%D0%90" TargetMode="External"/><Relationship Id="rId10" Type="http://schemas.openxmlformats.org/officeDocument/2006/relationships/hyperlink" Target="http://ru.wikipedia.org/wiki/%D0%93%D0%B5%D1%80%D0%BC%D0%B0%D0%BD%D1%81%D0%BA%D0%B0%D1%8F_%D0%B8%D0%BC%D0%BF%D0%B5%D1%80%D0%B8%D1%8F" TargetMode="External"/><Relationship Id="rId19" Type="http://schemas.openxmlformats.org/officeDocument/2006/relationships/image" Target="../media/image40.jpeg"/><Relationship Id="rId4" Type="http://schemas.openxmlformats.org/officeDocument/2006/relationships/hyperlink" Target="//upload.wikimedia.org/wikipedia/commons/6/6b/Albert_Einstein_german.ogg" TargetMode="External"/><Relationship Id="rId9" Type="http://schemas.openxmlformats.org/officeDocument/2006/relationships/hyperlink" Target="http://ru.wikipedia.org/wiki/%D0%9A%D0%BE%D1%80%D0%BE%D0%BB%D0%B5%D0%B2%D1%81%D1%82%D0%B2%D0%BE_%D0%92%D1%8E%D1%80%D1%82%D0%B5%D0%BC%D0%B1%D0%B5%D1%80%D0%B3" TargetMode="External"/><Relationship Id="rId14" Type="http://schemas.openxmlformats.org/officeDocument/2006/relationships/hyperlink" Target="http://ru.wikipedia.org/wiki/%D0%9D%D1%8C%D1%8E-%D0%94%D0%B6%D0%B5%D1%80%D1%81%D0%B8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png"/><Relationship Id="rId7" Type="http://schemas.openxmlformats.org/officeDocument/2006/relationships/image" Target="../media/image18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10" Type="http://schemas.openxmlformats.org/officeDocument/2006/relationships/image" Target="../media/image21.png"/><Relationship Id="rId4" Type="http://schemas.openxmlformats.org/officeDocument/2006/relationships/image" Target="../media/image15.gif"/><Relationship Id="rId9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21.png"/><Relationship Id="rId9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Физика и техника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32656"/>
            <a:ext cx="2117127" cy="21917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524405"/>
            <a:ext cx="2135979" cy="1573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215884"/>
            <a:ext cx="1482265" cy="23488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355" y="764704"/>
            <a:ext cx="1238250" cy="1066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764704"/>
            <a:ext cx="1238250" cy="11049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2996952"/>
            <a:ext cx="2695996" cy="17584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8087" y="5085184"/>
            <a:ext cx="1075756" cy="13710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4969381"/>
            <a:ext cx="1484933" cy="15953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808196"/>
            <a:ext cx="1696525" cy="10179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302" y="5589240"/>
            <a:ext cx="1042604" cy="76978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2513519"/>
            <a:ext cx="12001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08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Инженерный </a:t>
            </a:r>
            <a:r>
              <a:rPr lang="ru-RU" dirty="0"/>
              <a:t>гений Архимеда с особой силой проявился во время осады Сиракуз римлянами в </a:t>
            </a:r>
            <a:r>
              <a:rPr lang="ru-RU" dirty="0">
                <a:hlinkClick r:id="rId2" tooltip="212 год до н. э."/>
              </a:rPr>
              <a:t>212 году до н. э.</a:t>
            </a:r>
            <a:r>
              <a:rPr lang="ru-RU" dirty="0"/>
              <a:t> в ходе </a:t>
            </a:r>
            <a:r>
              <a:rPr lang="ru-RU" dirty="0">
                <a:hlinkClick r:id="rId3" tooltip="Вторая Пуническая война"/>
              </a:rPr>
              <a:t>Второй Пунической войны</a:t>
            </a:r>
            <a:r>
              <a:rPr lang="ru-RU" dirty="0"/>
              <a:t>.</a:t>
            </a:r>
            <a:r>
              <a:rPr lang="ru-RU" baseline="30000" dirty="0"/>
              <a:t> </a:t>
            </a:r>
            <a:r>
              <a:rPr lang="ru-RU" dirty="0"/>
              <a:t>Построенные Архимедом мощные метательные машины забрасывали римские войска тяжёлыми камнями. Думая, что они будут в безопасности у самых стен города, римляне кинулись туда, но в это время лёгкие метательные машины близкого действия забросали их градом ядер. Мощные краны захватывали железными крюками корабли, приподнимали их кверху, а затем бросали вниз, так что корабли переворачивались и тонули. В последние годы</a:t>
            </a:r>
            <a:r>
              <a:rPr lang="ru-RU" baseline="30000" dirty="0"/>
              <a:t> </a:t>
            </a:r>
            <a:r>
              <a:rPr lang="ru-RU" dirty="0"/>
              <a:t>были проведены несколько экспериментов с целью проверить правдивость описания этого «сверхоружия древности». Построенная конструкция показала свою полную работоспособность.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Архимед</a:t>
            </a:r>
            <a:endParaRPr lang="ru-RU" dirty="0"/>
          </a:p>
        </p:txBody>
      </p:sp>
      <p:pic>
        <p:nvPicPr>
          <p:cNvPr id="4" name="Picture 2" descr="http://im6-tub-ru.yandex.net/i?id=316157910-03-72&amp;n=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3456"/>
            <a:ext cx="2592290" cy="292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81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age105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63284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0524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Модель Земли.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 Очень сильный ветер.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. Твердая вода. </a:t>
            </a:r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/>
              <a:t>. Очень малый промежуток времени. </a:t>
            </a:r>
            <a:endParaRPr lang="ru-RU" dirty="0" smtClean="0"/>
          </a:p>
          <a:p>
            <a:r>
              <a:rPr lang="ru-RU" dirty="0" smtClean="0"/>
              <a:t>5</a:t>
            </a:r>
            <a:r>
              <a:rPr lang="ru-RU" dirty="0"/>
              <a:t>. Великая русская река. </a:t>
            </a:r>
            <a:endParaRPr lang="ru-RU" dirty="0" smtClean="0"/>
          </a:p>
          <a:p>
            <a:r>
              <a:rPr lang="ru-RU" dirty="0" smtClean="0"/>
              <a:t>6</a:t>
            </a:r>
            <a:r>
              <a:rPr lang="ru-RU" dirty="0"/>
              <a:t>. Самая высокая вершина на земле. </a:t>
            </a:r>
            <a:endParaRPr lang="ru-RU" dirty="0" smtClean="0"/>
          </a:p>
          <a:p>
            <a:r>
              <a:rPr lang="ru-RU" dirty="0" smtClean="0"/>
              <a:t>7</a:t>
            </a:r>
            <a:r>
              <a:rPr lang="ru-RU" dirty="0"/>
              <a:t>. Последний месяц весны.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911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dirty="0" smtClean="0"/>
              <a:t>Глобус</a:t>
            </a:r>
          </a:p>
          <a:p>
            <a:r>
              <a:rPr lang="ru-RU" dirty="0" smtClean="0"/>
              <a:t> </a:t>
            </a:r>
            <a:r>
              <a:rPr lang="ru-RU" dirty="0"/>
              <a:t>2. Ураган.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. Лед. 4. Миг. </a:t>
            </a:r>
            <a:endParaRPr lang="ru-RU" dirty="0" smtClean="0"/>
          </a:p>
          <a:p>
            <a:r>
              <a:rPr lang="ru-RU" dirty="0" smtClean="0"/>
              <a:t>5</a:t>
            </a:r>
            <a:r>
              <a:rPr lang="ru-RU" dirty="0"/>
              <a:t>. Волга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6. Эверест. </a:t>
            </a:r>
            <a:endParaRPr lang="ru-RU" dirty="0" smtClean="0"/>
          </a:p>
          <a:p>
            <a:r>
              <a:rPr lang="ru-RU" dirty="0" smtClean="0"/>
              <a:t>7</a:t>
            </a:r>
            <a:r>
              <a:rPr lang="ru-RU" dirty="0"/>
              <a:t>. Май.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Ответы: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1352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Галилей </a:t>
            </a:r>
            <a:r>
              <a:rPr lang="ru-RU" dirty="0"/>
              <a:t>— основатель </a:t>
            </a:r>
            <a:r>
              <a:rPr lang="ru-RU" dirty="0">
                <a:hlinkClick r:id="rId2" tooltip="Экспериментальная физика"/>
              </a:rPr>
              <a:t>экспериментальной физики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Галилео Галилей</a:t>
            </a:r>
            <a:endParaRPr lang="ru-RU" dirty="0"/>
          </a:p>
        </p:txBody>
      </p:sp>
      <p:pic>
        <p:nvPicPr>
          <p:cNvPr id="2050" name="Picture 2" descr="http://im7-tub-ru.yandex.net/i?id=142496310-20-72&amp;n=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3024336" cy="368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165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Исаак Ньютон</a:t>
            </a:r>
            <a:endParaRPr lang="ru-RU" dirty="0"/>
          </a:p>
        </p:txBody>
      </p:sp>
      <p:pic>
        <p:nvPicPr>
          <p:cNvPr id="3074" name="Picture 2" descr="GodfreyKneller-IsaacNewton-168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9050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thumb/0/06/Prism_rainbow_schema.png/220px-Prism_rainbow_schema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82010"/>
            <a:ext cx="4406791" cy="276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3-tub-ru.yandex.net/i?id=682393283-31-7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09" y="3211286"/>
            <a:ext cx="4347609" cy="289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680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Георг </a:t>
            </a:r>
            <a:r>
              <a:rPr lang="ru-RU" b="1" dirty="0"/>
              <a:t>Симон Ом</a:t>
            </a:r>
            <a:r>
              <a:rPr lang="ru-RU" dirty="0"/>
              <a:t> (1787-1854) — немецкий физик. Установил основной закон электрической цепи (закон Ома). Труды по акустике, кристаллооптике,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Георг Ом</a:t>
            </a:r>
            <a:endParaRPr lang="ru-RU" dirty="0"/>
          </a:p>
        </p:txBody>
      </p:sp>
      <p:pic>
        <p:nvPicPr>
          <p:cNvPr id="4098" name="Picture 2" descr="http://im7-tub-ru.yandex.net/i?id=407232976-33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2304256" cy="290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342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честь учёного единица силы </a:t>
            </a:r>
            <a:r>
              <a:rPr lang="ru-RU" dirty="0">
                <a:hlinkClick r:id="rId2" tooltip="Электрический ток"/>
              </a:rPr>
              <a:t>электрического тока</a:t>
            </a:r>
            <a:r>
              <a:rPr lang="ru-RU" dirty="0"/>
              <a:t> названа «</a:t>
            </a:r>
            <a:r>
              <a:rPr lang="ru-RU" dirty="0">
                <a:hlinkClick r:id="rId3" tooltip="Ампер"/>
              </a:rPr>
              <a:t>ампером</a:t>
            </a:r>
            <a:r>
              <a:rPr lang="ru-RU" dirty="0"/>
              <a:t>», а соответствующие измерительные приборы — «</a:t>
            </a:r>
            <a:r>
              <a:rPr lang="ru-RU" dirty="0">
                <a:hlinkClick r:id="rId4" tooltip="Амперметр"/>
              </a:rPr>
              <a:t>амперметрами</a:t>
            </a:r>
            <a:r>
              <a:rPr lang="ru-RU" dirty="0"/>
              <a:t>».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Андре́-Мари́ </a:t>
            </a:r>
            <a:r>
              <a:rPr lang="ru-RU" b="1" dirty="0" err="1"/>
              <a:t>Ампе́р</a:t>
            </a:r>
            <a:endParaRPr lang="ru-RU" dirty="0"/>
          </a:p>
        </p:txBody>
      </p:sp>
      <p:pic>
        <p:nvPicPr>
          <p:cNvPr id="5122" name="Picture 2" descr="Ampere1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7"/>
            <a:ext cx="3168352" cy="351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872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ВАТТ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Watt</a:t>
            </a:r>
            <a:r>
              <a:rPr lang="ru-RU" dirty="0"/>
              <a:t>) Джеймс (1736-1819), шотландский инженер. В 1765 г. изобрел ПАРОВУЮ МАШИНУ с конденсатором, но полномасштабную действующую модель построил только десять лет спустя.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Джеймс </a:t>
            </a:r>
            <a:r>
              <a:rPr lang="ru-RU" b="1" dirty="0" smtClean="0"/>
              <a:t>ВАТТ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Watt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6146" name="Picture 2" descr="http://im6-tub-ru.yandex.net/i?id=376049062-34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242619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910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 smtClean="0"/>
              <a:t>Никола </a:t>
            </a:r>
            <a:r>
              <a:rPr lang="ru-RU" b="1" dirty="0"/>
              <a:t>Тесла</a:t>
            </a:r>
            <a:r>
              <a:rPr lang="ru-RU" dirty="0"/>
              <a:t> (1856-1943) выдающийся ученый, опередивший свое время. Многие его называют властелином мира, </a:t>
            </a:r>
            <a:r>
              <a:rPr lang="ru-RU" dirty="0" err="1"/>
              <a:t>поветилем</a:t>
            </a:r>
            <a:r>
              <a:rPr lang="ru-RU" dirty="0"/>
              <a:t> молний, некоторый отожествляют его, как приближенного к высшему разуму. Никола создал множество изобретений, которые уже почти спустя век не могут быть повторены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Никола Тесла</a:t>
            </a:r>
            <a:endParaRPr lang="ru-RU" dirty="0"/>
          </a:p>
        </p:txBody>
      </p:sp>
      <p:pic>
        <p:nvPicPr>
          <p:cNvPr id="8194" name="Picture 2" descr="http://im7-tub-ru.yandex.net/i?id=163938086-61-72&amp;n=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2088232" cy="257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030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повторить</a:t>
            </a:r>
            <a:r>
              <a:rPr lang="ru-RU" b="1" i="1" dirty="0"/>
              <a:t> </a:t>
            </a:r>
            <a:r>
              <a:rPr lang="ru-RU" dirty="0"/>
              <a:t>в игровой форме понятия, которые являются базой для начала изучения курса физики, </a:t>
            </a:r>
          </a:p>
          <a:p>
            <a:pPr lvl="0"/>
            <a:r>
              <a:rPr lang="ru-RU" dirty="0"/>
              <a:t>расширить кругозор учащихся, </a:t>
            </a:r>
          </a:p>
          <a:p>
            <a:pPr lvl="0"/>
            <a:r>
              <a:rPr lang="ru-RU" dirty="0"/>
              <a:t>научить применять знания в новой ситуации, </a:t>
            </a:r>
          </a:p>
          <a:p>
            <a:pPr lvl="0"/>
            <a:r>
              <a:rPr lang="ru-RU" dirty="0"/>
              <a:t>воспитывать коммуникативные способности учащихся.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Цели урока: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276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 smtClean="0"/>
              <a:t>Альбе́рт </a:t>
            </a:r>
            <a:r>
              <a:rPr lang="ru-RU" b="1" dirty="0" err="1"/>
              <a:t>Эйнште́йн</a:t>
            </a:r>
            <a:r>
              <a:rPr lang="ru-RU" dirty="0"/>
              <a:t> (</a:t>
            </a:r>
            <a:r>
              <a:rPr lang="ru-RU" dirty="0">
                <a:hlinkClick r:id="rId2" tooltip="Немецкий язык"/>
              </a:rPr>
              <a:t>нем.</a:t>
            </a:r>
            <a:r>
              <a:rPr lang="ru-RU" dirty="0"/>
              <a:t> </a:t>
            </a:r>
            <a:r>
              <a:rPr lang="de-DE" i="1" dirty="0"/>
              <a:t>Albert Einstein</a:t>
            </a:r>
            <a:r>
              <a:rPr lang="ru-RU" dirty="0"/>
              <a:t>, </a:t>
            </a:r>
            <a:r>
              <a:rPr lang="ru-RU" dirty="0">
                <a:hlinkClick r:id="rId3" tooltip="МФА"/>
              </a:rPr>
              <a:t>МФА</a:t>
            </a:r>
            <a:r>
              <a:rPr lang="ru-RU" dirty="0"/>
              <a:t> </a:t>
            </a:r>
            <a:r>
              <a:rPr lang="ru-RU" dirty="0">
                <a:hlinkClick r:id="rId4" tooltip="Albert Einstein german.ogg"/>
              </a:rPr>
              <a:t>[ˈ</a:t>
            </a:r>
            <a:r>
              <a:rPr lang="ru-RU" dirty="0" err="1">
                <a:hlinkClick r:id="rId4" tooltip="Albert Einstein german.ogg"/>
              </a:rPr>
              <a:t>albɐt</a:t>
            </a:r>
            <a:r>
              <a:rPr lang="ru-RU" dirty="0">
                <a:hlinkClick r:id="rId4" tooltip="Albert Einstein german.ogg"/>
              </a:rPr>
              <a:t> ˈ</a:t>
            </a:r>
            <a:r>
              <a:rPr lang="ru-RU" dirty="0" err="1">
                <a:hlinkClick r:id="rId4" tooltip="Albert Einstein german.ogg"/>
              </a:rPr>
              <a:t>aɪ̯nʃtaɪ̯n</a:t>
            </a:r>
            <a:r>
              <a:rPr lang="ru-RU" dirty="0">
                <a:hlinkClick r:id="rId4" tooltip="Albert Einstein german.ogg"/>
              </a:rPr>
              <a:t>]</a:t>
            </a:r>
            <a:r>
              <a:rPr lang="ru-RU" dirty="0"/>
              <a:t> (</a:t>
            </a:r>
            <a:r>
              <a:rPr lang="ru-RU" dirty="0">
                <a:hlinkClick r:id="rId5" tooltip="Файл:Albert Einstein german.ogg"/>
              </a:rPr>
              <a:t>i</a:t>
            </a:r>
            <a:r>
              <a:rPr lang="ru-RU" dirty="0"/>
              <a:t>)</a:t>
            </a:r>
            <a:r>
              <a:rPr lang="ru-RU" baseline="30000" dirty="0">
                <a:hlinkClick r:id=""/>
              </a:rPr>
              <a:t>[1]</a:t>
            </a:r>
            <a:r>
              <a:rPr lang="ru-RU" dirty="0"/>
              <a:t>; </a:t>
            </a:r>
            <a:r>
              <a:rPr lang="ru-RU" dirty="0">
                <a:hlinkClick r:id="rId6" tooltip="14 марта"/>
              </a:rPr>
              <a:t>14 марта</a:t>
            </a:r>
            <a:r>
              <a:rPr lang="ru-RU" dirty="0"/>
              <a:t> </a:t>
            </a:r>
            <a:r>
              <a:rPr lang="ru-RU" dirty="0">
                <a:hlinkClick r:id="rId7" tooltip="1879"/>
              </a:rPr>
              <a:t>1879</a:t>
            </a:r>
            <a:r>
              <a:rPr lang="ru-RU" dirty="0"/>
              <a:t>, </a:t>
            </a:r>
            <a:r>
              <a:rPr lang="ru-RU" dirty="0">
                <a:hlinkClick r:id="rId8" tooltip="Ульм"/>
              </a:rPr>
              <a:t>Ульм</a:t>
            </a:r>
            <a:r>
              <a:rPr lang="ru-RU" dirty="0"/>
              <a:t>, </a:t>
            </a:r>
            <a:r>
              <a:rPr lang="ru-RU" dirty="0">
                <a:hlinkClick r:id="rId9" tooltip="Королевство Вюртемберг"/>
              </a:rPr>
              <a:t>Вюртемберг</a:t>
            </a:r>
            <a:r>
              <a:rPr lang="ru-RU" dirty="0"/>
              <a:t>, </a:t>
            </a:r>
            <a:r>
              <a:rPr lang="ru-RU" dirty="0">
                <a:hlinkClick r:id="rId10" tooltip="Германская империя"/>
              </a:rPr>
              <a:t>Германия</a:t>
            </a:r>
            <a:r>
              <a:rPr lang="ru-RU" dirty="0"/>
              <a:t> — </a:t>
            </a:r>
            <a:r>
              <a:rPr lang="ru-RU" dirty="0">
                <a:hlinkClick r:id="rId11" tooltip="18 апреля"/>
              </a:rPr>
              <a:t>18 апреля</a:t>
            </a:r>
            <a:r>
              <a:rPr lang="ru-RU" dirty="0"/>
              <a:t> </a:t>
            </a:r>
            <a:r>
              <a:rPr lang="ru-RU" dirty="0">
                <a:hlinkClick r:id="rId12" tooltip="1955"/>
              </a:rPr>
              <a:t>1955</a:t>
            </a:r>
            <a:r>
              <a:rPr lang="ru-RU" dirty="0"/>
              <a:t>, </a:t>
            </a:r>
            <a:r>
              <a:rPr lang="ru-RU" dirty="0" err="1">
                <a:hlinkClick r:id="rId13" tooltip="Принстон (Нью-Джерси)"/>
              </a:rPr>
              <a:t>Принстон</a:t>
            </a:r>
            <a:r>
              <a:rPr lang="ru-RU" dirty="0"/>
              <a:t>, </a:t>
            </a:r>
            <a:r>
              <a:rPr lang="ru-RU" dirty="0">
                <a:hlinkClick r:id="rId14" tooltip="Нью-Джерси"/>
              </a:rPr>
              <a:t>Нью-Джерси</a:t>
            </a:r>
            <a:r>
              <a:rPr lang="ru-RU" dirty="0"/>
              <a:t>, </a:t>
            </a:r>
            <a:r>
              <a:rPr lang="ru-RU" dirty="0">
                <a:hlinkClick r:id="rId15" tooltip="США"/>
              </a:rPr>
              <a:t>США</a:t>
            </a:r>
            <a:r>
              <a:rPr lang="ru-RU" dirty="0"/>
              <a:t>) — физик-теоретик, один из основателей современной </a:t>
            </a:r>
            <a:r>
              <a:rPr lang="ru-RU" dirty="0">
                <a:hlinkClick r:id="rId16" tooltip="Теоретическая физика"/>
              </a:rPr>
              <a:t>теоретической физики</a:t>
            </a:r>
            <a:r>
              <a:rPr lang="ru-RU" dirty="0"/>
              <a:t>, лауреат </a:t>
            </a:r>
            <a:r>
              <a:rPr lang="ru-RU" dirty="0">
                <a:hlinkClick r:id="rId17" tooltip="Нобелевская премия по физике"/>
              </a:rPr>
              <a:t>Нобелевской премии по физике</a:t>
            </a:r>
            <a:r>
              <a:rPr lang="ru-RU" dirty="0"/>
              <a:t> </a:t>
            </a:r>
            <a:r>
              <a:rPr lang="ru-RU" dirty="0">
                <a:hlinkClick r:id="rId18" tooltip="1921 год"/>
              </a:rPr>
              <a:t>1921 года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Альбе́рт </a:t>
            </a:r>
            <a:r>
              <a:rPr lang="ru-RU" b="1" dirty="0" err="1"/>
              <a:t>Эйнште́йн</a:t>
            </a:r>
            <a:endParaRPr lang="ru-RU" dirty="0"/>
          </a:p>
        </p:txBody>
      </p:sp>
      <p:pic>
        <p:nvPicPr>
          <p:cNvPr id="7170" name="Picture 2" descr="http://im4-tub-ru.yandex.net/i?id=671509166-10-7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59"/>
            <a:ext cx="2376264" cy="264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187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51" y="0"/>
            <a:ext cx="91497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64096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Развитие новых </a:t>
            </a:r>
          </a:p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направлений физики:</a:t>
            </a:r>
          </a:p>
          <a:p>
            <a:pPr marL="571500" indent="-571500">
              <a:buFont typeface="Arial" pitchFamily="34" charset="0"/>
              <a:buChar char="•"/>
            </a:pPr>
            <a:endParaRPr lang="ru-RU" sz="1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Ядерная физика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Физика элементарных частиц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Физика твердого тела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3661076"/>
            <a:ext cx="1776270" cy="237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647981"/>
            <a:ext cx="1868438" cy="237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8530" y="3661077"/>
            <a:ext cx="1550749" cy="237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3661077"/>
            <a:ext cx="1800200" cy="237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6237312"/>
            <a:ext cx="1868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Н.Г. Басов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6237312"/>
            <a:ext cx="1776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П.Л. </a:t>
            </a:r>
            <a:r>
              <a:rPr lang="ru-RU" dirty="0" err="1" smtClean="0"/>
              <a:t>Капица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98530" y="6237312"/>
            <a:ext cx="155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Л.Д.Ландау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732240" y="623731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Л.И. Мандельштам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8783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1.Использование электроэнергии.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Современная наука и техника</a:t>
            </a:r>
            <a:r>
              <a:rPr lang="ru-RU" b="1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218" name="Picture 2" descr="http://im7-tub-ru.yandex.net/i?id=177070670-53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5094514"/>
            <a:ext cx="2069231" cy="136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m8-tub-ru.yandex.net/i?id=284729041-66-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526" y="4877655"/>
            <a:ext cx="2119489" cy="158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m6-tub-ru.yandex.net/i?id=260741351-46-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226" y="3429000"/>
            <a:ext cx="1631774" cy="22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im5-tub-ru.yandex.net/i?id=147174121-62-7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3142591"/>
            <a:ext cx="2447247" cy="158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im7-tub-ru.yandex.net/i?id=302221365-57-7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8" y="4665559"/>
            <a:ext cx="2447247" cy="179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im2-tub-ru.yandex.net/i?id=422663826-52-7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1" y="3140968"/>
            <a:ext cx="21407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im2-tub-ru.yandex.net/i?id=190342527-05-7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527" y="3142591"/>
            <a:ext cx="2119489" cy="158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305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Исследование Вселенной</a:t>
            </a:r>
            <a:endParaRPr lang="ru-RU" dirty="0"/>
          </a:p>
        </p:txBody>
      </p:sp>
      <p:pic>
        <p:nvPicPr>
          <p:cNvPr id="11266" name="Picture 2" descr="http://im4-tub-ru.yandex.net/i?id=240120133-59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2867678" cy="229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im2-tub-ru.yandex.net/i?id=209705899-62-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88" y="4288266"/>
            <a:ext cx="2694926" cy="215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im8-tub-ru.yandex.net/i?id=252964113-20-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04212"/>
            <a:ext cx="2652886" cy="213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im5-tub-ru.yandex.net/i?id=464347285-60-7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63484"/>
            <a:ext cx="3609341" cy="240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im5-tub-ru.yandex.net/i?id=130689000-70-7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14" y="3424594"/>
            <a:ext cx="2668702" cy="266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305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Влияние науки на медицину</a:t>
            </a:r>
            <a:endParaRPr lang="ru-RU" dirty="0"/>
          </a:p>
        </p:txBody>
      </p:sp>
      <p:pic>
        <p:nvPicPr>
          <p:cNvPr id="12290" name="Picture 2" descr="http://im8-tub-ru.yandex.net/i?id=446123906-23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78" y="4556897"/>
            <a:ext cx="2618471" cy="195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im2-tub-ru.yandex.net/i?id=325781111-32-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689" y="1844824"/>
            <a:ext cx="194949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im2-tub-ru.yandex.net/i?id=331884275-44-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379" y="1844824"/>
            <a:ext cx="308605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im5-tub-ru.yandex.net/i?id=582283429-57-7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4556897"/>
            <a:ext cx="2423709" cy="195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im2-tub-ru.yandex.net/i?id=69019623-63-7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79" y="1772816"/>
            <a:ext cx="261847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://im7-tub-ru.yandex.net/i?id=73792690-34-7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03677"/>
            <a:ext cx="2924281" cy="218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305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Развитие средств связи</a:t>
            </a:r>
            <a:endParaRPr lang="ru-RU" dirty="0"/>
          </a:p>
        </p:txBody>
      </p:sp>
      <p:pic>
        <p:nvPicPr>
          <p:cNvPr id="13314" name="Picture 2" descr="http://im4-tub-ru.yandex.net/i?id=412058865-52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84784"/>
            <a:ext cx="3300958" cy="264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im4-tub-ru.yandex.net/i?id=182115936-58-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974" y="4509120"/>
            <a:ext cx="3714736" cy="208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im4-tub-ru.yandex.net/i?id=46947336-09-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628799"/>
            <a:ext cx="2660171" cy="266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im2-tub-ru.yandex.net/i?id=288042400-50-7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3" y="4465813"/>
            <a:ext cx="2080252" cy="208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://im4-tub-ru.yandex.net/i?id=481498332-45-7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91488"/>
            <a:ext cx="3084934" cy="220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http://im7-tub-ru.yandex.net/i?id=206434350-54-7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28799"/>
            <a:ext cx="2916326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6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Автомобилестроение</a:t>
            </a:r>
            <a:endParaRPr lang="ru-RU" dirty="0"/>
          </a:p>
        </p:txBody>
      </p:sp>
      <p:pic>
        <p:nvPicPr>
          <p:cNvPr id="14338" name="Picture 2" descr="http://im0-tub-ru.yandex.net/i?id=117786491-30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36602"/>
            <a:ext cx="2476140" cy="1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im3-tub-ru.yandex.net/i?id=38213492-54-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48" y="1536602"/>
            <a:ext cx="3183473" cy="224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im6-tub-ru.yandex.net/i?id=22807310-13-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36602"/>
            <a:ext cx="3012926" cy="224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im4-tub-ru.yandex.net/i?id=133410708-28-7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71" y="3846248"/>
            <a:ext cx="3768353" cy="281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://im4-tub-ru.yandex.net/i?id=83782703-47-7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25153"/>
            <a:ext cx="3757726" cy="27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063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Исследования морских глубин</a:t>
            </a:r>
            <a:endParaRPr lang="ru-RU" dirty="0"/>
          </a:p>
        </p:txBody>
      </p:sp>
      <p:pic>
        <p:nvPicPr>
          <p:cNvPr id="15362" name="Picture 2" descr="http://im5-tub-ru.yandex.net/i?id=261066161-65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490734"/>
            <a:ext cx="2248103" cy="151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im3-tub-ru.yandex.net/i?id=401963666-39-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664" y="1512922"/>
            <a:ext cx="3119022" cy="220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im0-tub-ru.yandex.net/i?id=261839192-23-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99" y="1484784"/>
            <a:ext cx="330036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im5-tub-ru.yandex.net/i?id=48728091-03-7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8395"/>
            <a:ext cx="2808312" cy="263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://im0-tub-ru.yandex.net/i?id=560838003-42-7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55455"/>
            <a:ext cx="3672408" cy="247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http://im8-tub-ru.yandex.net/i?id=214790482-06-7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986530"/>
            <a:ext cx="1854696" cy="267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6970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Нано технологии</a:t>
            </a:r>
            <a:endParaRPr lang="ru-RU" dirty="0"/>
          </a:p>
        </p:txBody>
      </p:sp>
      <p:pic>
        <p:nvPicPr>
          <p:cNvPr id="16386" name="Picture 2" descr="http://im4-tub-ru.yandex.net/i?id=562950141-62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104456" cy="279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im7-tub-ru.yandex.net/i?id=62036057-53-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71" y="3279452"/>
            <a:ext cx="4546664" cy="339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im0-tub-ru.yandex.net/i?id=265856508-24-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77721"/>
            <a:ext cx="3312368" cy="229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://im4-tub-ru.yandex.net/i?id=12595670-61-7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037" y="1251517"/>
            <a:ext cx="3135982" cy="202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183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51" y="0"/>
            <a:ext cx="91497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799" y="188640"/>
            <a:ext cx="8156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Вопросы для закрепления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6761" y="1412776"/>
            <a:ext cx="826343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1. Какое значение имеет физика для техники?</a:t>
            </a:r>
          </a:p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Каких ученых вы знаете? Какие открытия ими были сделаны?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45508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53" y="0"/>
            <a:ext cx="91497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1331" y="2436409"/>
            <a:ext cx="1913570" cy="1937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117" y="188640"/>
            <a:ext cx="823199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Тепловые явления</a:t>
            </a:r>
          </a:p>
          <a:p>
            <a:pPr algn="ctr"/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Двигатель внутреннего сгорания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355976" y="908720"/>
            <a:ext cx="50405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4935404"/>
            <a:ext cx="1736779" cy="10821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0147" y="2773895"/>
            <a:ext cx="1656184" cy="1095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11" y="2643943"/>
            <a:ext cx="1694952" cy="12255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1331" y="5229200"/>
            <a:ext cx="1987012" cy="9323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6429" y="4597697"/>
            <a:ext cx="2223620" cy="974972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758753" y="2845570"/>
            <a:ext cx="5603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5714104" y="2976539"/>
            <a:ext cx="82232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769828">
            <a:off x="2713102" y="4354876"/>
            <a:ext cx="82232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517428">
            <a:off x="5630126" y="4346928"/>
            <a:ext cx="82232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217616" y="4655210"/>
            <a:ext cx="82232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3215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51" y="0"/>
            <a:ext cx="91497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87749" y="22385"/>
            <a:ext cx="6105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Домашнее задание</a:t>
            </a: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720840"/>
            <a:ext cx="856895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§ 6,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подготовить сообщение о каком-нибудь техническом приборе</a:t>
            </a:r>
            <a:endParaRPr lang="ru-RU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4396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7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56739" y="19157"/>
            <a:ext cx="5402761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Электрические, звуковые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и тепловые </a:t>
            </a:r>
            <a:r>
              <a: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явления</a:t>
            </a:r>
          </a:p>
          <a:p>
            <a:pPr algn="ctr"/>
            <a:endParaRPr lang="ru-RU" sz="2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ctr"/>
            <a:r>
              <a:rPr lang="ru-RU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Электроника</a:t>
            </a:r>
            <a:endParaRPr lang="ru-RU" sz="4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285646" y="1155606"/>
            <a:ext cx="504056" cy="545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184746" y="1591147"/>
            <a:ext cx="5603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6228184" y="1759261"/>
            <a:ext cx="82232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841037">
            <a:off x="1499972" y="3043788"/>
            <a:ext cx="2577328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670852">
            <a:off x="5055798" y="2995896"/>
            <a:ext cx="2388810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606163" y="3117467"/>
            <a:ext cx="1903906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1674" y="4445399"/>
            <a:ext cx="1584955" cy="9875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3170" y="4623650"/>
            <a:ext cx="2018566" cy="19950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30" y="4692285"/>
            <a:ext cx="2139692" cy="4937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091682"/>
            <a:ext cx="2285428" cy="236598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3" y="1556792"/>
            <a:ext cx="1504453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31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664" y="21743"/>
            <a:ext cx="91497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0996" y="20503"/>
            <a:ext cx="7756034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Развитие техники</a:t>
            </a:r>
          </a:p>
          <a:p>
            <a:pPr algn="ctr"/>
            <a:endParaRPr lang="ru-RU" sz="3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Развитие науки</a:t>
            </a:r>
          </a:p>
          <a:p>
            <a:pPr algn="ctr"/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Изучение космического пространства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1222" y="4026693"/>
            <a:ext cx="1974420" cy="133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4283968" y="620688"/>
            <a:ext cx="57606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283968" y="1772816"/>
            <a:ext cx="57606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760291"/>
            <a:ext cx="1843984" cy="18722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5895" y="3018621"/>
            <a:ext cx="381000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91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Что мы знаем об ученых – физиках.</a:t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780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кроссворд</a:t>
            </a:r>
            <a:endParaRPr lang="ru-RU" dirty="0"/>
          </a:p>
        </p:txBody>
      </p:sp>
      <p:pic>
        <p:nvPicPr>
          <p:cNvPr id="4" name="Рисунок 3" descr="Image104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79160"/>
            <a:ext cx="7704856" cy="512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2932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Аппарат для дыхания человека под водой.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 Приспособление для измерения длины.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. Прибор для измерения глубины. </a:t>
            </a:r>
            <a:endParaRPr lang="ru-RU" dirty="0" smtClean="0"/>
          </a:p>
          <a:p>
            <a:r>
              <a:rPr lang="ru-RU" dirty="0" smtClean="0"/>
              <a:t>4. </a:t>
            </a:r>
            <a:r>
              <a:rPr lang="ru-RU" dirty="0"/>
              <a:t>Аппарат для изучения морских глубин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5. Прибор для определения сторон света. </a:t>
            </a:r>
            <a:endParaRPr lang="ru-RU" dirty="0" smtClean="0"/>
          </a:p>
          <a:p>
            <a:r>
              <a:rPr lang="ru-RU" dirty="0" smtClean="0"/>
              <a:t>6</a:t>
            </a:r>
            <a:r>
              <a:rPr lang="ru-RU" dirty="0"/>
              <a:t>. Жидкое полезное ископаемое. </a:t>
            </a:r>
            <a:endParaRPr lang="ru-RU" dirty="0" smtClean="0"/>
          </a:p>
          <a:p>
            <a:r>
              <a:rPr lang="ru-RU" dirty="0" smtClean="0"/>
              <a:t>7.Метал </a:t>
            </a:r>
            <a:r>
              <a:rPr lang="ru-RU" dirty="0"/>
              <a:t>красного цвета.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0149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Акваланг.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 Метр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3. Эхолот. </a:t>
            </a:r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/>
              <a:t>. Батискаф. </a:t>
            </a:r>
            <a:endParaRPr lang="ru-RU" dirty="0" smtClean="0"/>
          </a:p>
          <a:p>
            <a:r>
              <a:rPr lang="ru-RU" dirty="0" smtClean="0"/>
              <a:t>5</a:t>
            </a:r>
            <a:r>
              <a:rPr lang="ru-RU" dirty="0"/>
              <a:t>. Компас. </a:t>
            </a:r>
            <a:endParaRPr lang="ru-RU" dirty="0" smtClean="0"/>
          </a:p>
          <a:p>
            <a:r>
              <a:rPr lang="ru-RU" dirty="0" smtClean="0"/>
              <a:t>6</a:t>
            </a:r>
            <a:r>
              <a:rPr lang="ru-RU" dirty="0"/>
              <a:t>. Нефть. </a:t>
            </a:r>
            <a:endParaRPr lang="ru-RU" dirty="0" smtClean="0"/>
          </a:p>
          <a:p>
            <a:r>
              <a:rPr lang="ru-RU" dirty="0" smtClean="0"/>
              <a:t>7</a:t>
            </a:r>
            <a:r>
              <a:rPr lang="ru-RU" dirty="0"/>
              <a:t>. Медь.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26849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92</TotalTime>
  <Words>622</Words>
  <Application>Microsoft Office PowerPoint</Application>
  <PresentationFormat>Экран (4:3)</PresentationFormat>
  <Paragraphs>120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Волна</vt:lpstr>
      <vt:lpstr>Физика и техника </vt:lpstr>
      <vt:lpstr>Цели урока:  </vt:lpstr>
      <vt:lpstr>Презентация PowerPoint</vt:lpstr>
      <vt:lpstr>Презентация PowerPoint</vt:lpstr>
      <vt:lpstr>Презентация PowerPoint</vt:lpstr>
      <vt:lpstr>Что мы знаем об ученых – физиках. </vt:lpstr>
      <vt:lpstr>кроссворд</vt:lpstr>
      <vt:lpstr>вопросы</vt:lpstr>
      <vt:lpstr>ответы</vt:lpstr>
      <vt:lpstr>Архимед</vt:lpstr>
      <vt:lpstr>Презентация PowerPoint</vt:lpstr>
      <vt:lpstr>Вопросы </vt:lpstr>
      <vt:lpstr>Ответы:</vt:lpstr>
      <vt:lpstr>Галилео Галилей</vt:lpstr>
      <vt:lpstr>Исаак Ньютон</vt:lpstr>
      <vt:lpstr>Георг Ом</vt:lpstr>
      <vt:lpstr>Андре́-Мари́ Ампе́р</vt:lpstr>
      <vt:lpstr>Джеймс ВАТТ (Watt)</vt:lpstr>
      <vt:lpstr>Никола Тесла</vt:lpstr>
      <vt:lpstr>Альбе́рт Эйнште́йн</vt:lpstr>
      <vt:lpstr>Презентация PowerPoint</vt:lpstr>
      <vt:lpstr>Современная наука и техника. </vt:lpstr>
      <vt:lpstr>Исследование Вселенной</vt:lpstr>
      <vt:lpstr>Влияние науки на медицину</vt:lpstr>
      <vt:lpstr>Развитие средств связи</vt:lpstr>
      <vt:lpstr>Автомобилестроение</vt:lpstr>
      <vt:lpstr>Исследования морских глубин</vt:lpstr>
      <vt:lpstr>Нано технологии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Физика и техника</dc:title>
  <dc:creator>Диана С. Сулейманова</dc:creator>
  <cp:lastModifiedBy>Диана С. Сулейманова</cp:lastModifiedBy>
  <cp:revision>9</cp:revision>
  <dcterms:created xsi:type="dcterms:W3CDTF">2012-09-05T10:08:31Z</dcterms:created>
  <dcterms:modified xsi:type="dcterms:W3CDTF">2012-09-05T11:40:46Z</dcterms:modified>
</cp:coreProperties>
</file>