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33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470025"/>
          </a:xfrm>
        </p:spPr>
        <p:txBody>
          <a:bodyPr>
            <a:noAutofit/>
          </a:bodyPr>
          <a:lstStyle/>
          <a:p>
            <a:r>
              <a:rPr lang="ru-RU" altLang="ru-RU" sz="4800" b="1" dirty="0" smtClean="0">
                <a:latin typeface="Times New Roman" pitchFamily="18" charset="0"/>
                <a:cs typeface="Times New Roman" pitchFamily="18" charset="0"/>
              </a:rPr>
              <a:t>Растения – «разбойники»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47864" y="3573016"/>
            <a:ext cx="54121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подготовила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Большакова Елена Ивановна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дополнительного образования детей МОУДОД «Киришский ДДЮТ»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42052" y="6021288"/>
            <a:ext cx="1309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 год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51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251271" y="116632"/>
            <a:ext cx="8785225" cy="648072"/>
          </a:xfrm>
        </p:spPr>
        <p:txBody>
          <a:bodyPr/>
          <a:lstStyle/>
          <a:p>
            <a:r>
              <a:rPr lang="ru-RU" altLang="ru-RU" sz="3200" b="1" u="sng" dirty="0" smtClean="0">
                <a:latin typeface="Times New Roman" pitchFamily="18" charset="0"/>
                <a:cs typeface="Times New Roman" pitchFamily="18" charset="0"/>
              </a:rPr>
              <a:t>Марьянник</a:t>
            </a:r>
            <a:endParaRPr lang="ru-RU" alt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99855" y="764704"/>
            <a:ext cx="8936641" cy="4419600"/>
          </a:xfrm>
        </p:spPr>
        <p:txBody>
          <a:bodyPr/>
          <a:lstStyle/>
          <a:p>
            <a:pPr algn="just"/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Травянистые однолетние растения семейства </a:t>
            </a:r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Заразиховые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Полупаразиты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. Корни слабые, неглубокие, но на них есть корневые присоски, которыми марьянник прикрепляется к другим растениям и высасывает из них воду и питательные вещества.</a:t>
            </a:r>
          </a:p>
          <a:p>
            <a:pPr algn="just"/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148063" y="5842337"/>
            <a:ext cx="38884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u="sng" dirty="0" smtClean="0">
                <a:latin typeface="Times New Roman" pitchFamily="18" charset="0"/>
                <a:cs typeface="Times New Roman" pitchFamily="18" charset="0"/>
              </a:rPr>
              <a:t>Марьянник дубравный</a:t>
            </a:r>
          </a:p>
          <a:p>
            <a:pPr algn="ctr"/>
            <a:r>
              <a:rPr lang="ru-RU" altLang="ru-RU" i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lang="ru-RU" altLang="ru-RU" i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Иван-да-Марья, Брат с сестрой, </a:t>
            </a:r>
            <a:r>
              <a:rPr lang="ru-RU" altLang="ru-RU" i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Желтяница</a:t>
            </a:r>
            <a:r>
              <a:rPr lang="ru-RU" altLang="ru-RU" i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Иванова трава)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27872" y="6258128"/>
            <a:ext cx="30205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400" b="1" u="sng" dirty="0" smtClean="0">
                <a:latin typeface="Times New Roman" pitchFamily="18" charset="0"/>
                <a:cs typeface="Times New Roman" pitchFamily="18" charset="0"/>
              </a:rPr>
              <a:t>Марьянник луговой</a:t>
            </a:r>
            <a:endParaRPr lang="ru-RU" sz="2400" dirty="0"/>
          </a:p>
        </p:txBody>
      </p:sp>
      <p:pic>
        <p:nvPicPr>
          <p:cNvPr id="6146" name="Picture 2" descr="C:\Documents and Settings\Senyakin_A_S\Рабочий стол\Рисунок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646" y="2198891"/>
            <a:ext cx="3048000" cy="405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Documents and Settings\Senyakin_A_S\Рабочий стол\Рисунок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185" y="2153515"/>
            <a:ext cx="2770187" cy="371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25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6552728"/>
          </a:xfrm>
        </p:spPr>
        <p:txBody>
          <a:bodyPr/>
          <a:lstStyle/>
          <a:p>
            <a:pPr algn="just"/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Цветут марьянники в начале лета. </a:t>
            </a:r>
          </a:p>
          <a:p>
            <a:pPr algn="just"/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Цветы  марьянника дубравного жёлтые с ярко-синими прицветниками. </a:t>
            </a:r>
          </a:p>
          <a:p>
            <a:pPr algn="just"/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У марьянника лугового нет нарядных фиолетовых прицветников.</a:t>
            </a:r>
          </a:p>
          <a:p>
            <a:pPr algn="just"/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Считаются хорошими 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медоносами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Семена служат кормом для лесной дичи.</a:t>
            </a:r>
          </a:p>
          <a:p>
            <a:pPr algn="just"/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Поселяясь рядом с 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муравейником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, рассыпает свои семена, похожие на муравьиные куколки. Муравьи утаскивают их в свои норки, где семена прорастают. Муравьи питаются мясистыми придатками семян.</a:t>
            </a:r>
          </a:p>
        </p:txBody>
      </p:sp>
      <p:pic>
        <p:nvPicPr>
          <p:cNvPr id="7170" name="Picture 2" descr="C:\Documents and Settings\Senyakin_A_S\Рабочий стол\Рисунок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93" y="1529841"/>
            <a:ext cx="3236913" cy="341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Documents and Settings\Senyakin_A_S\Рабочий стол\Рисунок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184" y="1521903"/>
            <a:ext cx="5072063" cy="342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02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altLang="ru-RU" sz="3200" b="1" u="sng" dirty="0" smtClean="0">
                <a:latin typeface="Times New Roman" pitchFamily="18" charset="0"/>
                <a:cs typeface="Times New Roman" pitchFamily="18" charset="0"/>
              </a:rPr>
              <a:t>Погремок</a:t>
            </a:r>
            <a:r>
              <a:rPr lang="ru-RU" altLang="ru-RU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i="1" dirty="0" smtClean="0">
                <a:latin typeface="Times New Roman" pitchFamily="18" charset="0"/>
                <a:cs typeface="Times New Roman" pitchFamily="18" charset="0"/>
              </a:rPr>
              <a:t>(звонец, позвонок, петушиный гребень)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179512" y="1124744"/>
            <a:ext cx="8712968" cy="4525962"/>
          </a:xfrm>
        </p:spPr>
        <p:txBody>
          <a:bodyPr/>
          <a:lstStyle/>
          <a:p>
            <a:pPr algn="just"/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Однолетнее растение семейства </a:t>
            </a:r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Заразиховые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Распространен по сырым лугам. </a:t>
            </a:r>
          </a:p>
          <a:p>
            <a:pPr algn="just"/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Полупаразит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, получающий питательные вещества из корневых систем соседних растений.</a:t>
            </a:r>
            <a:endParaRPr lang="ru-RU" alt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Сорное растение в сельском хозяйстве.</a:t>
            </a:r>
          </a:p>
          <a:p>
            <a:pPr algn="ctr">
              <a:buFont typeface="Arial" charset="0"/>
              <a:buNone/>
            </a:pPr>
            <a:endParaRPr lang="ru-RU" alt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</a:pPr>
            <a:endParaRPr lang="ru-RU" alt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</a:pPr>
            <a:endParaRPr lang="ru-RU" altLang="ru-RU" sz="1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Documents and Settings\Senyakin_A_S\Рабочий стол\Рисунок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996952"/>
            <a:ext cx="2633663" cy="369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Documents and Settings\Senyakin_A_S\Рабочий стол\Рисунок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000603"/>
            <a:ext cx="4651375" cy="369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50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332656"/>
            <a:ext cx="84969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Цветет в мае – июне.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Желтые цветочки похожи на петушиные гребешки.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При раскачивании растения созревшие семена стучат («гремят») о стенки плода (отсюда и название растения).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Погремок - ядовитое растение, в том числе и семена.</a:t>
            </a:r>
          </a:p>
        </p:txBody>
      </p:sp>
      <p:pic>
        <p:nvPicPr>
          <p:cNvPr id="9218" name="Picture 2" descr="C:\Documents and Settings\Senyakin_A_S\Рабочий стол\Рисунок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04468"/>
            <a:ext cx="3455987" cy="460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Documents and Settings\Senyakin_A_S\Рабочий стол\Рисунок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048919"/>
            <a:ext cx="3455987" cy="451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69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Стеблевые растения-паразиты</a:t>
            </a:r>
            <a:endParaRPr lang="ru-RU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18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5225" cy="86439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200" b="1" u="sng" dirty="0" smtClean="0">
                <a:latin typeface="Times New Roman" pitchFamily="18" charset="0"/>
                <a:cs typeface="Times New Roman" pitchFamily="18" charset="0"/>
              </a:rPr>
              <a:t>Омела</a:t>
            </a:r>
            <a:r>
              <a:rPr lang="ru-RU" altLang="ru-RU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i="1" dirty="0" smtClean="0">
                <a:latin typeface="Times New Roman" pitchFamily="18" charset="0"/>
                <a:cs typeface="Times New Roman" pitchFamily="18" charset="0"/>
              </a:rPr>
              <a:t>(Дубовые ягоды», «Птичий клей»)</a:t>
            </a:r>
          </a:p>
        </p:txBody>
      </p:sp>
      <p:sp>
        <p:nvSpPr>
          <p:cNvPr id="6149" name="Прямоугольник 4"/>
          <p:cNvSpPr>
            <a:spLocks noChangeArrowheads="1"/>
          </p:cNvSpPr>
          <p:nvPr/>
        </p:nvSpPr>
        <p:spPr bwMode="auto">
          <a:xfrm>
            <a:off x="166032" y="1052736"/>
            <a:ext cx="8763964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indent="-285750" algn="just" eaLnBrk="1" hangingPunct="1">
              <a:spcBef>
                <a:spcPct val="0"/>
              </a:spcBef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В основном растет в тропических зонах Африки и Азии, в Австралии. Распространена также на Кавказе, в Крыму, Прибалтике, встречается в Приморском крае, Калининградской и 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Ленинградской областях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России. </a:t>
            </a:r>
          </a:p>
          <a:p>
            <a:pPr marL="285750" indent="-285750" algn="just" eaLnBrk="1" hangingPunct="1">
              <a:spcBef>
                <a:spcPct val="0"/>
              </a:spcBef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Сильно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ветвящийся многолетний кустарник семейства санталовые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 eaLnBrk="1" hangingPunct="1">
              <a:spcBef>
                <a:spcPct val="0"/>
              </a:spcBef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Паразитирует на ветвях многих лесных деревьев (тополях, клёнах, соснах, ивах, берёзах, лжеакациях) и садовых культурах (яблонях, грушах и др.).</a:t>
            </a:r>
          </a:p>
          <a:p>
            <a:pPr marL="285750" indent="-285750" algn="just" eaLnBrk="1" hangingPunct="1">
              <a:spcBef>
                <a:spcPct val="0"/>
              </a:spcBef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Способна к фотосинтезу, но воду и минералы получает от доноров.</a:t>
            </a:r>
          </a:p>
        </p:txBody>
      </p:sp>
      <p:pic>
        <p:nvPicPr>
          <p:cNvPr id="10242" name="Picture 2" descr="C:\Documents and Settings\Senyakin_A_S\Рабочий стол\Рисунок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64185"/>
            <a:ext cx="3889375" cy="339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Documents and Settings\Senyakin_A_S\Рабочий стол\Рисунок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98316"/>
            <a:ext cx="4433887" cy="332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52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568952" cy="6336704"/>
          </a:xfrm>
        </p:spPr>
        <p:txBody>
          <a:bodyPr>
            <a:normAutofit fontScale="92500" lnSpcReduction="20000"/>
          </a:bodyPr>
          <a:lstStyle/>
          <a:p>
            <a:pPr marL="285750" indent="-285750" algn="just" eaLnBrk="1" hangingPunct="1">
              <a:spcBef>
                <a:spcPct val="0"/>
              </a:spcBef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Имеет кормовое значение для птиц.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Семена распространяют преимущественно дрозды. Поедая ягоды, они пачкают свой клюв клейкой ягодной массой, в которой находятся семена. Перелетая с дерева на дерево и очищая клюв о ветви, птицы пачкают их клейким веществом и выбрасывают семена с испражнениями. Приклеенные семена через некоторое время начинают прорастать.</a:t>
            </a:r>
          </a:p>
          <a:p>
            <a:pPr marL="285750" indent="-285750" algn="just" eaLnBrk="1" hangingPunct="1">
              <a:spcBef>
                <a:spcPct val="0"/>
              </a:spcBef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eaLnBrk="1" hangingPunct="1">
              <a:spcBef>
                <a:spcPct val="0"/>
              </a:spcBef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eaLnBrk="1" hangingPunct="1">
              <a:spcBef>
                <a:spcPct val="0"/>
              </a:spcBef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eaLnBrk="1" hangingPunct="1">
              <a:spcBef>
                <a:spcPct val="0"/>
              </a:spcBef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eaLnBrk="1" hangingPunct="1">
              <a:spcBef>
                <a:spcPct val="0"/>
              </a:spcBef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eaLnBrk="1" hangingPunct="1">
              <a:spcBef>
                <a:spcPct val="0"/>
              </a:spcBef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eaLnBrk="1" hangingPunct="1">
              <a:spcBef>
                <a:spcPct val="0"/>
              </a:spcBef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eaLnBrk="1" hangingPunct="1">
              <a:spcBef>
                <a:spcPct val="0"/>
              </a:spcBef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eaLnBrk="1" hangingPunct="1">
              <a:spcBef>
                <a:spcPct val="0"/>
              </a:spcBef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eaLnBrk="1" hangingPunct="1">
              <a:spcBef>
                <a:spcPct val="0"/>
              </a:spcBef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eaLnBrk="1" hangingPunct="1">
              <a:spcBef>
                <a:spcPct val="0"/>
              </a:spcBef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eaLnBrk="1" hangingPunct="1">
              <a:spcBef>
                <a:spcPct val="0"/>
              </a:spcBef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eaLnBrk="1" hangingPunct="1">
              <a:spcBef>
                <a:spcPct val="0"/>
              </a:spcBef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spcBef>
                <a:spcPct val="0"/>
              </a:spcBef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Из плодов можно варить клей.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Листья и стебли ядовиты, попадание в желудок может вызвать тошноту, рвоту, диарею.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Экстракт из молодых листьев использоваться в медицине.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многих народов омела - символ жизни и защитный талисман. 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C:\Documents and Settings\Senyakin_A_S\Рабочий стол\Рисунок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212181"/>
            <a:ext cx="2322513" cy="243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Documents and Settings\Senyakin_A_S\Рабочий стол\Рисунок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548" y="2182019"/>
            <a:ext cx="3187700" cy="238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Documents and Settings\Senyakin_A_S\Рабочий стол\Рисунок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91556"/>
            <a:ext cx="2859087" cy="227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53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323656" y="116632"/>
            <a:ext cx="8784975" cy="882650"/>
          </a:xfrm>
        </p:spPr>
        <p:txBody>
          <a:bodyPr>
            <a:normAutofit fontScale="90000"/>
          </a:bodyPr>
          <a:lstStyle/>
          <a:p>
            <a:r>
              <a:rPr lang="ru-RU" altLang="ru-RU" sz="3200" b="1" u="sng" dirty="0" smtClean="0">
                <a:latin typeface="Times New Roman" pitchFamily="18" charset="0"/>
                <a:cs typeface="Times New Roman" pitchFamily="18" charset="0"/>
              </a:rPr>
              <a:t>Повилика</a:t>
            </a:r>
            <a:br>
              <a:rPr lang="ru-RU" altLang="ru-RU" sz="32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2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2200" i="1" dirty="0" err="1" smtClean="0">
                <a:latin typeface="Times New Roman" pitchFamily="18" charset="0"/>
                <a:cs typeface="Times New Roman" pitchFamily="18" charset="0"/>
              </a:rPr>
              <a:t>Повелица</a:t>
            </a:r>
            <a:r>
              <a:rPr lang="ru-RU" altLang="ru-RU" sz="2200" i="1" dirty="0" smtClean="0">
                <a:latin typeface="Times New Roman" pitchFamily="18" charset="0"/>
                <a:cs typeface="Times New Roman" pitchFamily="18" charset="0"/>
              </a:rPr>
              <a:t>, повитель, </a:t>
            </a:r>
            <a:r>
              <a:rPr lang="ru-RU" altLang="ru-RU" sz="2200" i="1" dirty="0" err="1" smtClean="0">
                <a:latin typeface="Times New Roman" pitchFamily="18" charset="0"/>
                <a:cs typeface="Times New Roman" pitchFamily="18" charset="0"/>
              </a:rPr>
              <a:t>привитница</a:t>
            </a:r>
            <a:r>
              <a:rPr lang="ru-RU" altLang="ru-RU" sz="2200" i="1" dirty="0" smtClean="0">
                <a:latin typeface="Times New Roman" pitchFamily="18" charset="0"/>
                <a:cs typeface="Times New Roman" pitchFamily="18" charset="0"/>
              </a:rPr>
              <a:t>, войлочная трава, сорочья пряжа)</a:t>
            </a:r>
            <a:endParaRPr lang="ru-RU" altLang="ru-RU" sz="2200" i="1" dirty="0" smtClean="0"/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179512" y="1124744"/>
            <a:ext cx="8712967" cy="4524375"/>
          </a:xfrm>
        </p:spPr>
        <p:txBody>
          <a:bodyPr/>
          <a:lstStyle/>
          <a:p>
            <a:pPr algn="just"/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Однолетнее растение семейства Вьюнковые.</a:t>
            </a:r>
          </a:p>
          <a:p>
            <a:pPr algn="just"/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Не имеет корней и листьев.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Стебель нитевидный, ветвистый и вьющийся; имеет желтоватую, зеленовато-жёлтую или красноватую окраску.</a:t>
            </a:r>
          </a:p>
          <a:p>
            <a:pPr algn="just"/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бвивается вокруг растения-хозяина, внедряет в его ткань присоски и питается его соками. Нарушая обмен веществ у растений, сильно ослабляет их, задерживает рост и развитие, нередко вызывает гибель.</a:t>
            </a:r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Паразитирует на сорняках (крапиве), кормовых травах, овощных и бахчевых культурах, картофеле, льне, деревьях и кустарниках.</a:t>
            </a:r>
          </a:p>
        </p:txBody>
      </p:sp>
      <p:pic>
        <p:nvPicPr>
          <p:cNvPr id="12290" name="Picture 2" descr="C:\Documents and Settings\Senyakin_A_S\Рабочий стол\Рисунок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896384"/>
            <a:ext cx="3694113" cy="276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Documents and Settings\Senyakin_A_S\Рабочий стол\Рисунок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921" y="3944010"/>
            <a:ext cx="1914525" cy="271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58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9"/>
            <a:ext cx="8229600" cy="1224136"/>
          </a:xfrm>
        </p:spPr>
        <p:txBody>
          <a:bodyPr/>
          <a:lstStyle/>
          <a:p>
            <a:pPr lvl="0" algn="just"/>
            <a:r>
              <a:rPr lang="ru-RU" alt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Белые, розовые или зелёные цветки собраны в шаровидные соцветия.</a:t>
            </a:r>
          </a:p>
          <a:p>
            <a:pPr lvl="0" algn="just"/>
            <a:r>
              <a:rPr lang="ru-RU" alt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Семена сохраняют всхожесть в почве до 8-10 лет.</a:t>
            </a:r>
          </a:p>
          <a:p>
            <a:pPr lvl="0" algn="just"/>
            <a:r>
              <a:rPr lang="ru-RU" alt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Растение ядовито.</a:t>
            </a:r>
          </a:p>
          <a:p>
            <a:endParaRPr lang="ru-RU" dirty="0"/>
          </a:p>
        </p:txBody>
      </p:sp>
      <p:pic>
        <p:nvPicPr>
          <p:cNvPr id="13314" name="Picture 2" descr="C:\Documents and Settings\Senyakin_A_S\Рабочий стол\Рисунок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28" y="1988840"/>
            <a:ext cx="3689350" cy="373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Documents and Settings\Senyakin_A_S\Рабочий стол\Рисунок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288877"/>
            <a:ext cx="4946650" cy="313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69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Нуитсия</a:t>
            </a:r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обильноцветущая</a:t>
            </a:r>
            <a:b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(«Рождественское дерево»)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64704"/>
          </a:xfrm>
        </p:spPr>
        <p:txBody>
          <a:bodyPr/>
          <a:lstStyle/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Полупаразитическое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дерево или кустарник.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Родина – Западная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Автралия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C:\Documents and Settings\Senyakin_A_S\Рабочий стол\Рисунок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36912"/>
            <a:ext cx="2779713" cy="371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Documents and Settings\Senyakin_A_S\Рабочий стол\Рисунок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636912"/>
            <a:ext cx="4810125" cy="360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33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r>
              <a:rPr lang="ru-RU" alt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Это интересно</a:t>
            </a:r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altLang="ru-RU" b="1" u="sng" dirty="0" smtClean="0">
                <a:latin typeface="Times New Roman" pitchFamily="18" charset="0"/>
                <a:cs typeface="Times New Roman" pitchFamily="18" charset="0"/>
              </a:rPr>
              <a:t>Растения-паразиты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– это растения, получающие питательные вещества непосредственно из тканей других растений.</a:t>
            </a:r>
          </a:p>
          <a:p>
            <a:pPr algn="just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Связь с растением-хозяином паразит осуществляет через </a:t>
            </a:r>
            <a:r>
              <a:rPr lang="ru-RU" altLang="ru-RU" b="1" u="sng" dirty="0" smtClean="0">
                <a:latin typeface="Times New Roman" pitchFamily="18" charset="0"/>
                <a:cs typeface="Times New Roman" pitchFamily="18" charset="0"/>
              </a:rPr>
              <a:t>гаустории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, или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, в редких случаях, тканей стебля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настоящее время известно около </a:t>
            </a:r>
            <a:r>
              <a:rPr lang="ru-RU" altLang="ru-RU" b="1" u="sng" dirty="0" smtClean="0">
                <a:latin typeface="Times New Roman" pitchFamily="18" charset="0"/>
                <a:cs typeface="Times New Roman" pitchFamily="18" charset="0"/>
              </a:rPr>
              <a:t>4 тыс. </a:t>
            </a:r>
            <a:r>
              <a:rPr lang="ru-RU" altLang="ru-RU" b="1" u="sng" dirty="0">
                <a:latin typeface="Times New Roman" pitchFamily="18" charset="0"/>
                <a:cs typeface="Times New Roman" pitchFamily="18" charset="0"/>
              </a:rPr>
              <a:t>видов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растений-паразитов.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96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11188" y="115888"/>
            <a:ext cx="8229600" cy="1143000"/>
          </a:xfrm>
        </p:spPr>
        <p:txBody>
          <a:bodyPr/>
          <a:lstStyle/>
          <a:p>
            <a:r>
              <a:rPr lang="ru-RU" altLang="ru-RU" b="1" u="sng" smtClean="0">
                <a:latin typeface="Times New Roman" pitchFamily="18" charset="0"/>
                <a:cs typeface="Times New Roman" pitchFamily="18" charset="0"/>
              </a:rPr>
              <a:t>Назовите растения-паразиты</a:t>
            </a:r>
          </a:p>
        </p:txBody>
      </p:sp>
      <p:pic>
        <p:nvPicPr>
          <p:cNvPr id="15362" name="Picture 2" descr="C:\Documents and Settings\Senyakin_A_S\Рабочий стол\Рисунок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81" y="1613372"/>
            <a:ext cx="4845050" cy="453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Documents and Settings\Senyakin_A_S\Рабочий стол\Рисунок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84784"/>
            <a:ext cx="3786187" cy="466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71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Senyakin_A_S\Рабочий стол\Рисунок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37926"/>
            <a:ext cx="3616325" cy="570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Documents and Settings\Senyakin_A_S\Рабочий стол\Рисунок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92696"/>
            <a:ext cx="4203700" cy="559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77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Senyakin_A_S\Рабочий стол\Рисунок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56792"/>
            <a:ext cx="561611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77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Senyakin_A_S\Рабочий стол\Рисунок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29" y="1036638"/>
            <a:ext cx="4152900" cy="478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Documents and Settings\Senyakin_A_S\Рабочий стол\Рисунок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38312"/>
            <a:ext cx="4384675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46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Senyakin_A_S\Рабочий стол\Рисунок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836712"/>
            <a:ext cx="6365875" cy="536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68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Senyakin_A_S\Рабочий стол\Рисунок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731838"/>
            <a:ext cx="4168775" cy="539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48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Senyakin_A_S\Рабочий стол\Рисунок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0648"/>
            <a:ext cx="4303713" cy="322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C:\Documents and Settings\Senyakin_A_S\Рабочий стол\Рисунок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67" y="2996952"/>
            <a:ext cx="4202113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95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850106"/>
          </a:xfrm>
        </p:spPr>
        <p:txBody>
          <a:bodyPr/>
          <a:lstStyle/>
          <a:p>
            <a:r>
              <a:rPr lang="ru-RU" alt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Классификация растений-паразитов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3373835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Классификация</a:t>
            </a:r>
          </a:p>
          <a:p>
            <a:pPr lvl="1" algn="just"/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Настоящие паразиты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растения-паразиты, неспособные существовать без донора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не имеют хлорофилла)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 algn="just"/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Полупаразиты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растения, способные существовать без донора.</a:t>
            </a:r>
          </a:p>
          <a:p>
            <a:pPr mar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Классификация</a:t>
            </a:r>
          </a:p>
          <a:p>
            <a:pPr lvl="1" algn="just"/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Стеблевые паразиты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формирование гаусторий происходит из тканей стебля.</a:t>
            </a:r>
          </a:p>
          <a:p>
            <a:pPr lvl="1" algn="just"/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Корневые паразиты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формирование гаусторий происходит из тканей корня.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94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492896"/>
            <a:ext cx="8229600" cy="1143000"/>
          </a:xfrm>
        </p:spPr>
        <p:txBody>
          <a:bodyPr/>
          <a:lstStyle/>
          <a:p>
            <a:r>
              <a:rPr lang="ru-RU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Корневые растения-паразиты</a:t>
            </a:r>
          </a:p>
        </p:txBody>
      </p:sp>
    </p:spTree>
    <p:extLst>
      <p:ext uri="{BB962C8B-B14F-4D97-AF65-F5344CB8AC3E}">
        <p14:creationId xmlns:p14="http://schemas.microsoft.com/office/powerpoint/2010/main" val="310893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2008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Раффлезия </a:t>
            </a:r>
            <a:r>
              <a:rPr lang="ru-RU" sz="3600" b="1" u="sng" dirty="0">
                <a:latin typeface="Times New Roman" pitchFamily="18" charset="0"/>
                <a:cs typeface="Times New Roman" pitchFamily="18" charset="0"/>
              </a:rPr>
              <a:t>Арнольда</a:t>
            </a:r>
            <a:br>
              <a:rPr lang="ru-RU" sz="3600" b="1" u="sng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(«</a:t>
            </a:r>
            <a:r>
              <a:rPr lang="ru-RU" sz="3100" i="1" dirty="0">
                <a:latin typeface="Times New Roman" pitchFamily="18" charset="0"/>
                <a:cs typeface="Times New Roman" pitchFamily="18" charset="0"/>
              </a:rPr>
              <a:t>трупная лилия</a:t>
            </a: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3100" i="1" dirty="0">
                <a:latin typeface="Times New Roman" pitchFamily="18" charset="0"/>
                <a:cs typeface="Times New Roman" pitchFamily="18" charset="0"/>
              </a:rPr>
              <a:t>«цветок лотоса</a:t>
            </a: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»)</a:t>
            </a:r>
            <a:endParaRPr lang="ru-RU" sz="27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4163" y="980728"/>
            <a:ext cx="8529139" cy="2831486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Растет в тропических лесах острова Суматра и Калимантан.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Названа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честь Джозефа Арнольда - английского врача и натуралиста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Паразитирует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 лианах семейства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Виноградовые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имеет листьев, стебля и корней.</a:t>
            </a:r>
          </a:p>
          <a:p>
            <a:pPr lvl="0" algn="just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Знаменита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самыми большими в мире цветками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(до 1 м в диаметре, вес до 8 кг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 Одиночный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цветок имеет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аромат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гниющего мяса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привлекающий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основных опылителей.</a:t>
            </a:r>
          </a:p>
          <a:p>
            <a:pPr lvl="0" algn="just" eaLnBrk="1" fontAlgn="auto" hangingPunct="1">
              <a:spcAft>
                <a:spcPts val="0"/>
              </a:spcAft>
              <a:defRPr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Senyakin_A_S\Рабочий стол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537269"/>
            <a:ext cx="3803650" cy="315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Senyakin_A_S\Рабочий стол\Рисунок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278373"/>
            <a:ext cx="2987675" cy="341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75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76539" y="188640"/>
            <a:ext cx="8615285" cy="6438770"/>
          </a:xfrm>
        </p:spPr>
        <p:txBody>
          <a:bodyPr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Созревание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бутона длится несколько месяцев, а цветение продолжается несколько дней.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Плоды имеют форму ягод и содержат многочисленные семена. </a:t>
            </a: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Семена распространяют крупные млекопитающие (например, слоны, к ступням которых приклеиваются раздавленные ягоды) и насекомые (например, муравьи).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Из-за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массовой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вырубки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лесов сокращаются места произрастания раффлезии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0" name="Picture 2" descr="C:\Documents and Settings\Senyakin_A_S\Рабочий стол\Рисунок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52100"/>
            <a:ext cx="245110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Senyakin_A_S\Рабочий стол\Рисунок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354" y="2718042"/>
            <a:ext cx="2236787" cy="21764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Senyakin_A_S\Рабочий стол\Рисунок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555" y="1237456"/>
            <a:ext cx="2189163" cy="223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Documents and Settings\Senyakin_A_S\Рабочий стол\Рисунок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631" y="2937118"/>
            <a:ext cx="2590800" cy="19573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64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64306" y="116632"/>
            <a:ext cx="8713787" cy="792162"/>
          </a:xfrm>
        </p:spPr>
        <p:txBody>
          <a:bodyPr>
            <a:normAutofit fontScale="90000"/>
          </a:bodyPr>
          <a:lstStyle/>
          <a:p>
            <a:r>
              <a:rPr lang="ru-RU" altLang="ru-RU" sz="3200" b="1" u="sng" dirty="0" smtClean="0">
                <a:latin typeface="Times New Roman" pitchFamily="18" charset="0"/>
                <a:cs typeface="Times New Roman" pitchFamily="18" charset="0"/>
              </a:rPr>
              <a:t>Петров крест</a:t>
            </a:r>
            <a:r>
              <a:rPr lang="ru-RU" alt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2800" i="1" dirty="0" err="1" smtClean="0">
                <a:latin typeface="Times New Roman" pitchFamily="18" charset="0"/>
                <a:cs typeface="Times New Roman" pitchFamily="18" charset="0"/>
              </a:rPr>
              <a:t>чешуйник</a:t>
            </a:r>
            <a:r>
              <a:rPr lang="ru-RU" altLang="ru-RU" sz="2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800" i="1" dirty="0" err="1" smtClean="0">
                <a:latin typeface="Times New Roman" pitchFamily="18" charset="0"/>
                <a:cs typeface="Times New Roman" pitchFamily="18" charset="0"/>
              </a:rPr>
              <a:t>потаённица</a:t>
            </a:r>
            <a:r>
              <a:rPr lang="ru-RU" altLang="ru-RU" sz="2800" i="1" dirty="0" smtClean="0">
                <a:latin typeface="Times New Roman" pitchFamily="18" charset="0"/>
                <a:cs typeface="Times New Roman" pitchFamily="18" charset="0"/>
              </a:rPr>
              <a:t>, царь-трава) 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179512" y="992835"/>
            <a:ext cx="8778309" cy="2736850"/>
          </a:xfrm>
        </p:spPr>
        <p:txBody>
          <a:bodyPr/>
          <a:lstStyle/>
          <a:p>
            <a:pPr algn="just"/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Родина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того многолетнего растения – Европа и Азия. </a:t>
            </a:r>
          </a:p>
          <a:p>
            <a:pPr algn="just"/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почве корень ветвится и образует 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крестовидные соединения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, от которых и произошло название растения.</a:t>
            </a:r>
          </a:p>
          <a:p>
            <a:pPr algn="just"/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Существуют целиком за счёт растения-хозяина, из-за 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отсутствия хлорофилла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Font typeface="Arial" charset="0"/>
              <a:buNone/>
            </a:pPr>
            <a:endParaRPr lang="ru-RU" alt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</a:pPr>
            <a:endParaRPr lang="ru-RU" alt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Senyakin_A_S\Рабочий стол\Рисунок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827420"/>
            <a:ext cx="3384550" cy="381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Senyakin_A_S\Рабочий стол\Рисунок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82163"/>
            <a:ext cx="3962400" cy="410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28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9666" y="1276311"/>
            <a:ext cx="8584665" cy="172819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Единственный вид, встречающийся на территории России. </a:t>
            </a:r>
          </a:p>
          <a:p>
            <a:pPr algn="just"/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Паразитирует на корнях деревьев и кустарников (орешник, ольха, бук, черёмуха обыкновенная и др.).</a:t>
            </a:r>
          </a:p>
          <a:p>
            <a:pPr algn="just"/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Бесцветные мясистые стебли с розоватыми цветками появляются 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ранней весной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. После образования семян 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надземная часть отмирает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Растение ядовито, однако, используется в медицине.</a:t>
            </a:r>
            <a:endParaRPr lang="ru-RU" alt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60648"/>
            <a:ext cx="84969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 smtClean="0">
                <a:latin typeface="Times New Roman" pitchFamily="18" charset="0"/>
                <a:cs typeface="Times New Roman" pitchFamily="18" charset="0"/>
              </a:rPr>
              <a:t>Петров крест обыкновенный (чешуйчатый) </a:t>
            </a:r>
            <a:r>
              <a:rPr lang="ru-RU" altLang="ru-RU" sz="2800" i="1" dirty="0" smtClean="0">
                <a:latin typeface="Times New Roman" pitchFamily="18" charset="0"/>
                <a:cs typeface="Times New Roman" pitchFamily="18" charset="0"/>
              </a:rPr>
              <a:t>(Земляной виноград)</a:t>
            </a:r>
          </a:p>
        </p:txBody>
      </p:sp>
      <p:pic>
        <p:nvPicPr>
          <p:cNvPr id="4098" name="Picture 2" descr="C:\Documents and Settings\Senyakin_A_S\Рабочий стол\Рисунок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40968"/>
            <a:ext cx="3876675" cy="32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Senyakin_A_S\Рабочий стол\Рисунок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908" y="3164701"/>
            <a:ext cx="4627563" cy="327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64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2483768" y="116632"/>
            <a:ext cx="4249738" cy="679198"/>
          </a:xfrm>
        </p:spPr>
        <p:txBody>
          <a:bodyPr/>
          <a:lstStyle/>
          <a:p>
            <a:r>
              <a:rPr lang="ru-RU" altLang="ru-RU" sz="3200" b="1" u="sng" dirty="0" smtClean="0">
                <a:latin typeface="Times New Roman" pitchFamily="18" charset="0"/>
                <a:cs typeface="Times New Roman" pitchFamily="18" charset="0"/>
              </a:rPr>
              <a:t>Заразиха</a:t>
            </a:r>
            <a:r>
              <a:rPr lang="ru-RU" alt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i="1" dirty="0" smtClean="0">
                <a:latin typeface="Times New Roman" pitchFamily="18" charset="0"/>
                <a:cs typeface="Times New Roman" pitchFamily="18" charset="0"/>
              </a:rPr>
              <a:t>(волчок) </a:t>
            </a:r>
            <a:endParaRPr lang="ru-RU" altLang="ru-RU" sz="2800" i="1" dirty="0" smtClean="0"/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179512" y="764704"/>
            <a:ext cx="8765470" cy="4032250"/>
          </a:xfrm>
        </p:spPr>
        <p:txBody>
          <a:bodyPr/>
          <a:lstStyle/>
          <a:p>
            <a:pPr algn="just"/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Распространена в Европе, Азии и Африке.</a:t>
            </a:r>
          </a:p>
          <a:p>
            <a:pPr algn="just"/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Многолетнее травянистое растение с мясистым чешуйчатым стеблем. Имеет светло-бурую, желтоватую, розоватую или синеватую окраску. </a:t>
            </a:r>
          </a:p>
          <a:p>
            <a:pPr algn="just"/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е присасывается к корню хозяина, а 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срастается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с ним основанием своего стебля.</a:t>
            </a:r>
          </a:p>
          <a:p>
            <a:pPr algn="just"/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редитель сельского хозяйства.</a:t>
            </a:r>
            <a:r>
              <a:rPr lang="ru-RU" altLang="ru-RU" sz="2000" b="1" dirty="0">
                <a:latin typeface="Arial" charset="0"/>
              </a:rPr>
              <a:t>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Паразитирует на бобовых  и тыквенных растениях, подсолнечнике  и др.</a:t>
            </a:r>
          </a:p>
          <a:p>
            <a:pPr algn="ctr">
              <a:buFont typeface="Arial" charset="0"/>
              <a:buNone/>
            </a:pPr>
            <a:endParaRPr lang="ru-RU" alt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</a:pPr>
            <a:endParaRPr lang="ru-RU" alt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Documents and Settings\Senyakin_A_S\Рабочий стол\Рисунок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91811"/>
            <a:ext cx="3024187" cy="348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Documents and Settings\Senyakin_A_S\Рабочий стол\Рисунок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201750"/>
            <a:ext cx="2146300" cy="349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Documents and Settings\Senyakin_A_S\Рабочий стол\Рисунок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260" y="2924944"/>
            <a:ext cx="2470150" cy="384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90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886</Words>
  <Application>Microsoft Office PowerPoint</Application>
  <PresentationFormat>Экран (4:3)</PresentationFormat>
  <Paragraphs>121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Растения – «разбойники»</vt:lpstr>
      <vt:lpstr>Это интересно</vt:lpstr>
      <vt:lpstr>Классификация растений-паразитов</vt:lpstr>
      <vt:lpstr>Корневые растения-паразиты</vt:lpstr>
      <vt:lpstr>Раффлезия Арнольда («трупная лилия», «цветок лотоса»)</vt:lpstr>
      <vt:lpstr>Презентация PowerPoint</vt:lpstr>
      <vt:lpstr>Петров крест  (чешуйник, потаённица, царь-трава) </vt:lpstr>
      <vt:lpstr>Презентация PowerPoint</vt:lpstr>
      <vt:lpstr>Заразиха (волчок) </vt:lpstr>
      <vt:lpstr>Марьянник</vt:lpstr>
      <vt:lpstr>Презентация PowerPoint</vt:lpstr>
      <vt:lpstr>Погремок (звонец, позвонок, петушиный гребень)</vt:lpstr>
      <vt:lpstr>Презентация PowerPoint</vt:lpstr>
      <vt:lpstr>Стеблевые растения-паразиты</vt:lpstr>
      <vt:lpstr>Омела (Дубовые ягоды», «Птичий клей»)</vt:lpstr>
      <vt:lpstr>Презентация PowerPoint</vt:lpstr>
      <vt:lpstr>Повилика (Повелица, повитель, привитница, войлочная трава, сорочья пряжа)</vt:lpstr>
      <vt:lpstr>Презентация PowerPoint</vt:lpstr>
      <vt:lpstr>Нуитсия обильноцветущая («Рождественское дерево»)</vt:lpstr>
      <vt:lpstr>Назовите растения-паразиты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Растения – «разбойники»</dc:title>
  <cp:lastModifiedBy>Senyakin_A_S</cp:lastModifiedBy>
  <cp:revision>22</cp:revision>
  <dcterms:modified xsi:type="dcterms:W3CDTF">2015-03-07T11:44:30Z</dcterms:modified>
</cp:coreProperties>
</file>