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1" r:id="rId9"/>
    <p:sldId id="272" r:id="rId10"/>
    <p:sldId id="264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06F9-EFAA-405C-A552-3B57285B7DC8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6799-A636-4CCD-9E77-867EBE266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06F9-EFAA-405C-A552-3B57285B7DC8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6799-A636-4CCD-9E77-867EBE266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06F9-EFAA-405C-A552-3B57285B7DC8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6799-A636-4CCD-9E77-867EBE266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06F9-EFAA-405C-A552-3B57285B7DC8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6799-A636-4CCD-9E77-867EBE266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06F9-EFAA-405C-A552-3B57285B7DC8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6799-A636-4CCD-9E77-867EBE266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06F9-EFAA-405C-A552-3B57285B7DC8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6799-A636-4CCD-9E77-867EBE266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06F9-EFAA-405C-A552-3B57285B7DC8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6799-A636-4CCD-9E77-867EBE266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06F9-EFAA-405C-A552-3B57285B7DC8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6799-A636-4CCD-9E77-867EBE266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06F9-EFAA-405C-A552-3B57285B7DC8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6799-A636-4CCD-9E77-867EBE266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06F9-EFAA-405C-A552-3B57285B7DC8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6799-A636-4CCD-9E77-867EBE266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06F9-EFAA-405C-A552-3B57285B7DC8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6799-A636-4CCD-9E77-867EBE266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806F9-EFAA-405C-A552-3B57285B7DC8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C6799-A636-4CCD-9E77-867EBE266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179512" y="1484784"/>
            <a:ext cx="8568952" cy="360040"/>
            <a:chOff x="539552" y="1052736"/>
            <a:chExt cx="8064896" cy="50405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403648" y="1052736"/>
              <a:ext cx="1152128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539552" y="1340768"/>
              <a:ext cx="86409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Прямоугольник 12"/>
            <p:cNvSpPr/>
            <p:nvPr/>
          </p:nvSpPr>
          <p:spPr>
            <a:xfrm>
              <a:off x="5004048" y="1052736"/>
              <a:ext cx="1152128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203848" y="1052736"/>
              <a:ext cx="1152128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804248" y="1052736"/>
              <a:ext cx="1152128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555776" y="1340768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4355976" y="1340768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6156176" y="1340768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7956376" y="1340768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683568" y="206084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en-US" sz="2400" b="1" baseline="-25000" dirty="0" smtClean="0">
                <a:latin typeface="Comic Sans MS" pitchFamily="66" charset="0"/>
              </a:rPr>
              <a:t>1</a:t>
            </a:r>
            <a:r>
              <a:rPr lang="en-US" sz="2400" b="1" dirty="0" smtClean="0">
                <a:latin typeface="Comic Sans MS" pitchFamily="66" charset="0"/>
              </a:rPr>
              <a:t> = 2 </a:t>
            </a:r>
            <a:r>
              <a:rPr lang="ru-RU" sz="2400" b="1" dirty="0" smtClean="0">
                <a:latin typeface="Comic Sans MS" pitchFamily="66" charset="0"/>
              </a:rPr>
              <a:t>Ом    </a:t>
            </a:r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2</a:t>
            </a:r>
            <a:r>
              <a:rPr lang="ru-RU" sz="2400" b="1" dirty="0" smtClean="0">
                <a:latin typeface="Comic Sans MS" pitchFamily="66" charset="0"/>
              </a:rPr>
              <a:t> = 5 Ом   </a:t>
            </a:r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3</a:t>
            </a:r>
            <a:r>
              <a:rPr lang="ru-RU" sz="2400" b="1" dirty="0" smtClean="0">
                <a:latin typeface="Comic Sans MS" pitchFamily="66" charset="0"/>
              </a:rPr>
              <a:t> = 4 Ом   </a:t>
            </a:r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4</a:t>
            </a:r>
            <a:r>
              <a:rPr lang="ru-RU" sz="2400" b="1" dirty="0" smtClean="0">
                <a:latin typeface="Comic Sans MS" pitchFamily="66" charset="0"/>
              </a:rPr>
              <a:t>  = 6 Ом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332656"/>
            <a:ext cx="9144000" cy="584775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Рассчитайте сопротивление участка цепи  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105273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1.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79712" y="3419708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2. </a:t>
            </a:r>
            <a:endParaRPr lang="ru-RU" sz="2400" b="1" dirty="0">
              <a:latin typeface="Comic Sans MS" pitchFamily="66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2555776" y="3356992"/>
            <a:ext cx="4104456" cy="2088232"/>
            <a:chOff x="2555776" y="3068960"/>
            <a:chExt cx="3960440" cy="2088232"/>
          </a:xfrm>
        </p:grpSpPr>
        <p:cxnSp>
          <p:nvCxnSpPr>
            <p:cNvPr id="29" name="Прямая соединительная линия 28"/>
            <p:cNvCxnSpPr>
              <a:endCxn id="34" idx="1"/>
            </p:cNvCxnSpPr>
            <p:nvPr/>
          </p:nvCxnSpPr>
          <p:spPr>
            <a:xfrm>
              <a:off x="2555776" y="4077072"/>
              <a:ext cx="129614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3203848" y="3284984"/>
              <a:ext cx="0" cy="165618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Прямоугольник 32"/>
            <p:cNvSpPr/>
            <p:nvPr/>
          </p:nvSpPr>
          <p:spPr>
            <a:xfrm>
              <a:off x="3851920" y="3068960"/>
              <a:ext cx="122413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851920" y="3861048"/>
              <a:ext cx="122413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851920" y="4725144"/>
              <a:ext cx="122413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3203848" y="3284984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3203848" y="4941168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5076056" y="4077072"/>
              <a:ext cx="144016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5076056" y="4941168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5076056" y="3284984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5724128" y="3284984"/>
              <a:ext cx="0" cy="165618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2843808" y="555962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1</a:t>
            </a:r>
            <a:r>
              <a:rPr lang="ru-RU" sz="2400" b="1" dirty="0" smtClean="0">
                <a:latin typeface="Comic Sans MS" pitchFamily="66" charset="0"/>
              </a:rPr>
              <a:t> = </a:t>
            </a:r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2</a:t>
            </a:r>
            <a:r>
              <a:rPr lang="ru-RU" sz="2400" b="1" dirty="0" smtClean="0">
                <a:latin typeface="Comic Sans MS" pitchFamily="66" charset="0"/>
              </a:rPr>
              <a:t> = </a:t>
            </a:r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en-US" sz="2400" b="1" baseline="-25000" dirty="0" smtClean="0">
                <a:latin typeface="Comic Sans MS" pitchFamily="66" charset="0"/>
              </a:rPr>
              <a:t>3</a:t>
            </a:r>
            <a:r>
              <a:rPr lang="en-US" sz="2400" b="1" dirty="0" smtClean="0">
                <a:latin typeface="Comic Sans MS" pitchFamily="66" charset="0"/>
              </a:rPr>
              <a:t> = 9 </a:t>
            </a:r>
            <a:r>
              <a:rPr lang="ru-RU" sz="2400" b="1" dirty="0" smtClean="0">
                <a:latin typeface="Comic Sans MS" pitchFamily="66" charset="0"/>
              </a:rPr>
              <a:t>Ом 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19872" y="263691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0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= 17 Ом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19872" y="6135687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0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= 3 Ом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  <p:bldP spid="49" grpId="0"/>
      <p:bldP spid="50" grpId="0"/>
      <p:bldP spid="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32656"/>
            <a:ext cx="9144000" cy="584775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Решите задачу  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7784" y="1340768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1</a:t>
            </a:r>
            <a:r>
              <a:rPr lang="ru-RU" sz="2400" b="1" dirty="0" smtClean="0">
                <a:latin typeface="Comic Sans MS" pitchFamily="66" charset="0"/>
              </a:rPr>
              <a:t> = 2 Ом</a:t>
            </a:r>
          </a:p>
          <a:p>
            <a:endParaRPr lang="ru-RU" sz="2400" b="1" dirty="0" smtClean="0">
              <a:latin typeface="Comic Sans MS" pitchFamily="66" charset="0"/>
            </a:endParaRPr>
          </a:p>
          <a:p>
            <a:endParaRPr lang="ru-RU" sz="2400" b="1" dirty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2</a:t>
            </a:r>
            <a:r>
              <a:rPr lang="ru-RU" sz="2400" b="1" dirty="0" smtClean="0">
                <a:latin typeface="Comic Sans MS" pitchFamily="66" charset="0"/>
              </a:rPr>
              <a:t> = 4 Ом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8064" y="1671191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3</a:t>
            </a:r>
            <a:r>
              <a:rPr lang="ru-RU" sz="2400" b="1" dirty="0" smtClean="0">
                <a:latin typeface="Comic Sans MS" pitchFamily="66" charset="0"/>
              </a:rPr>
              <a:t> = 6 Ом </a:t>
            </a:r>
            <a:endParaRPr lang="ru-RU" sz="2400" b="1" dirty="0">
              <a:latin typeface="Comic Sans MS" pitchFamily="66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1403648" y="1844824"/>
            <a:ext cx="6336704" cy="2808312"/>
            <a:chOff x="1403648" y="1844824"/>
            <a:chExt cx="6336704" cy="2808312"/>
          </a:xfrm>
        </p:grpSpPr>
        <p:grpSp>
          <p:nvGrpSpPr>
            <p:cNvPr id="4" name="Группа 3"/>
            <p:cNvGrpSpPr/>
            <p:nvPr/>
          </p:nvGrpSpPr>
          <p:grpSpPr>
            <a:xfrm flipH="1">
              <a:off x="1403648" y="1844824"/>
              <a:ext cx="6336704" cy="1224136"/>
              <a:chOff x="323528" y="1844824"/>
              <a:chExt cx="6336704" cy="1224136"/>
            </a:xfrm>
          </p:grpSpPr>
          <p:cxnSp>
            <p:nvCxnSpPr>
              <p:cNvPr id="5" name="Прямая соединительная линия 4"/>
              <p:cNvCxnSpPr>
                <a:endCxn id="8" idx="1"/>
              </p:cNvCxnSpPr>
              <p:nvPr/>
            </p:nvCxnSpPr>
            <p:spPr>
              <a:xfrm>
                <a:off x="3203848" y="2852936"/>
                <a:ext cx="69520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3203848" y="2060848"/>
                <a:ext cx="0" cy="7920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Прямоугольник 6"/>
              <p:cNvSpPr/>
              <p:nvPr/>
            </p:nvSpPr>
            <p:spPr>
              <a:xfrm>
                <a:off x="3899053" y="1844824"/>
                <a:ext cx="1268650" cy="4320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3899053" y="2636912"/>
                <a:ext cx="1268650" cy="4320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3227414" y="2060848"/>
                <a:ext cx="67163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5167703" y="2852936"/>
                <a:ext cx="70044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5167703" y="2060848"/>
                <a:ext cx="70044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868144" y="2060848"/>
                <a:ext cx="0" cy="7920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H="1">
                <a:off x="2411760" y="2420888"/>
                <a:ext cx="79208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flipH="1">
                <a:off x="5868144" y="2420888"/>
                <a:ext cx="79208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Прямоугольник 14"/>
              <p:cNvSpPr/>
              <p:nvPr/>
            </p:nvSpPr>
            <p:spPr>
              <a:xfrm>
                <a:off x="1143110" y="2204864"/>
                <a:ext cx="1268650" cy="4320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6" name="Прямая соединительная линия 15"/>
              <p:cNvCxnSpPr/>
              <p:nvPr/>
            </p:nvCxnSpPr>
            <p:spPr>
              <a:xfrm flipH="1">
                <a:off x="323528" y="2420888"/>
                <a:ext cx="79208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691680" y="2420888"/>
              <a:ext cx="0" cy="18722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Группа 22"/>
            <p:cNvGrpSpPr/>
            <p:nvPr/>
          </p:nvGrpSpPr>
          <p:grpSpPr>
            <a:xfrm>
              <a:off x="3851920" y="3933056"/>
              <a:ext cx="720080" cy="720080"/>
              <a:chOff x="3923928" y="4005064"/>
              <a:chExt cx="720080" cy="720080"/>
            </a:xfrm>
          </p:grpSpPr>
          <p:sp>
            <p:nvSpPr>
              <p:cNvPr id="21" name="Овал 20"/>
              <p:cNvSpPr/>
              <p:nvPr/>
            </p:nvSpPr>
            <p:spPr>
              <a:xfrm>
                <a:off x="3923928" y="4005064"/>
                <a:ext cx="720080" cy="72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67944" y="4149080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Arial Black" pitchFamily="34" charset="0"/>
                  </a:rPr>
                  <a:t>V</a:t>
                </a:r>
                <a:endParaRPr lang="ru-RU" sz="2800" dirty="0">
                  <a:latin typeface="Arial Black" pitchFamily="34" charset="0"/>
                </a:endParaRPr>
              </a:p>
            </p:txBody>
          </p:sp>
        </p:grp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1691680" y="4293096"/>
              <a:ext cx="21602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endCxn id="21" idx="6"/>
            </p:cNvCxnSpPr>
            <p:nvPr/>
          </p:nvCxnSpPr>
          <p:spPr>
            <a:xfrm flipH="1">
              <a:off x="4572000" y="4293096"/>
              <a:ext cx="27363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7308304" y="2420888"/>
              <a:ext cx="0" cy="18722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3203848" y="4767535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U</a:t>
            </a:r>
            <a:r>
              <a:rPr lang="en-US" sz="2400" b="1" baseline="-25000" dirty="0" smtClean="0">
                <a:latin typeface="Comic Sans MS" pitchFamily="66" charset="0"/>
              </a:rPr>
              <a:t>0</a:t>
            </a:r>
            <a:r>
              <a:rPr lang="ru-RU" sz="2400" b="1" dirty="0" smtClean="0">
                <a:latin typeface="Comic Sans MS" pitchFamily="66" charset="0"/>
              </a:rPr>
              <a:t> = 22 В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1560" y="5199583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0</a:t>
            </a:r>
            <a:r>
              <a:rPr lang="ru-RU" sz="2400" b="1" dirty="0" smtClean="0">
                <a:latin typeface="Comic Sans MS" pitchFamily="66" charset="0"/>
              </a:rPr>
              <a:t> = ? </a:t>
            </a:r>
            <a:r>
              <a:rPr lang="en-US" sz="2400" b="1" dirty="0" smtClean="0">
                <a:latin typeface="Comic Sans MS" pitchFamily="66" charset="0"/>
              </a:rPr>
              <a:t>U</a:t>
            </a:r>
            <a:r>
              <a:rPr lang="en-US" sz="2400" b="1" baseline="-25000" dirty="0" smtClean="0">
                <a:latin typeface="Comic Sans MS" pitchFamily="66" charset="0"/>
              </a:rPr>
              <a:t>1</a:t>
            </a:r>
            <a:r>
              <a:rPr lang="ru-RU" sz="2400" b="1" baseline="-25000" dirty="0" smtClean="0">
                <a:latin typeface="Comic Sans MS" pitchFamily="66" charset="0"/>
              </a:rPr>
              <a:t>,2,3</a:t>
            </a:r>
            <a:r>
              <a:rPr lang="ru-RU" sz="2400" b="1" dirty="0" smtClean="0">
                <a:latin typeface="Comic Sans MS" pitchFamily="66" charset="0"/>
              </a:rPr>
              <a:t> = ?</a:t>
            </a:r>
          </a:p>
          <a:p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ru-RU" sz="2400" b="1" baseline="-25000" dirty="0" smtClean="0">
                <a:latin typeface="Comic Sans MS" pitchFamily="66" charset="0"/>
              </a:rPr>
              <a:t>1,2,3,0</a:t>
            </a:r>
            <a:r>
              <a:rPr lang="ru-RU" sz="2400" b="1" dirty="0" smtClean="0">
                <a:latin typeface="Comic Sans MS" pitchFamily="66" charset="0"/>
              </a:rPr>
              <a:t> = ?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28" name="Управляющая кнопка: назад 27">
            <a:hlinkClick r:id="rId2" action="ppaction://hlinksldjump" highlightClick="1"/>
          </p:cNvPr>
          <p:cNvSpPr/>
          <p:nvPr/>
        </p:nvSpPr>
        <p:spPr>
          <a:xfrm>
            <a:off x="7380312" y="6165304"/>
            <a:ext cx="72008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Проверка   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548680"/>
            <a:ext cx="37444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Arial Black" pitchFamily="34" charset="0"/>
              </a:rPr>
              <a:t>R</a:t>
            </a:r>
            <a:r>
              <a:rPr lang="ru-RU" sz="2400" b="1" baseline="-25000" dirty="0" smtClean="0">
                <a:latin typeface="Arial Black" pitchFamily="34" charset="0"/>
              </a:rPr>
              <a:t>0</a:t>
            </a:r>
            <a:r>
              <a:rPr lang="ru-RU" sz="2400" b="1" dirty="0" smtClean="0">
                <a:latin typeface="Arial Black" pitchFamily="34" charset="0"/>
              </a:rPr>
              <a:t> =</a:t>
            </a:r>
            <a:r>
              <a:rPr lang="en-US" sz="2400" b="1" dirty="0" smtClean="0">
                <a:latin typeface="Arial Black" pitchFamily="34" charset="0"/>
              </a:rPr>
              <a:t>     </a:t>
            </a:r>
            <a:r>
              <a:rPr lang="ru-RU" sz="2400" b="1" dirty="0" smtClean="0">
                <a:latin typeface="Arial Black" pitchFamily="34" charset="0"/>
              </a:rPr>
              <a:t>           </a:t>
            </a:r>
            <a:r>
              <a:rPr lang="en-US" sz="2400" b="1" dirty="0" smtClean="0">
                <a:latin typeface="Arial Black" pitchFamily="34" charset="0"/>
              </a:rPr>
              <a:t>  </a:t>
            </a:r>
            <a:r>
              <a:rPr lang="ru-RU" sz="2400" b="1" dirty="0" smtClean="0">
                <a:latin typeface="Arial Black" pitchFamily="34" charset="0"/>
              </a:rPr>
              <a:t>+ </a:t>
            </a:r>
            <a:r>
              <a:rPr lang="en-US" sz="2400" b="1" dirty="0" smtClean="0">
                <a:latin typeface="Arial Black" pitchFamily="34" charset="0"/>
              </a:rPr>
              <a:t>R</a:t>
            </a:r>
            <a:r>
              <a:rPr lang="en-US" sz="2400" b="1" baseline="-25000" dirty="0" smtClean="0">
                <a:latin typeface="Arial Black" pitchFamily="34" charset="0"/>
              </a:rPr>
              <a:t>3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ru-RU" sz="2400" b="1" dirty="0" smtClean="0">
                <a:latin typeface="Arial Black" pitchFamily="34" charset="0"/>
              </a:rPr>
              <a:t>     </a:t>
            </a:r>
          </a:p>
          <a:p>
            <a:endParaRPr lang="ru-RU" sz="2400" b="1" dirty="0" smtClean="0">
              <a:latin typeface="Arial Black" pitchFamily="34" charset="0"/>
            </a:endParaRPr>
          </a:p>
          <a:p>
            <a:endParaRPr lang="ru-RU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ru-RU" sz="2400" b="1" baseline="-25000" dirty="0" smtClean="0">
                <a:latin typeface="Arial Black" pitchFamily="34" charset="0"/>
              </a:rPr>
              <a:t>0</a:t>
            </a:r>
            <a:r>
              <a:rPr lang="ru-RU" sz="2400" b="1" dirty="0" smtClean="0">
                <a:latin typeface="Arial Black" pitchFamily="34" charset="0"/>
              </a:rPr>
              <a:t> =         </a:t>
            </a:r>
            <a:r>
              <a:rPr lang="en-US" sz="2400" b="1" dirty="0" smtClean="0">
                <a:latin typeface="Arial Black" pitchFamily="34" charset="0"/>
              </a:rPr>
              <a:t>    = </a:t>
            </a:r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en-US" sz="2400" b="1" baseline="-25000" dirty="0" smtClean="0">
                <a:latin typeface="Comic Sans MS" pitchFamily="66" charset="0"/>
              </a:rPr>
              <a:t>3</a:t>
            </a:r>
            <a:endParaRPr lang="en-US" sz="2400" b="1" dirty="0" smtClean="0">
              <a:latin typeface="Arial Black" pitchFamily="34" charset="0"/>
            </a:endParaRPr>
          </a:p>
          <a:p>
            <a:endParaRPr lang="en-US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Arial Black" pitchFamily="34" charset="0"/>
              </a:rPr>
              <a:t>U</a:t>
            </a:r>
            <a:r>
              <a:rPr lang="en-US" sz="2400" b="1" baseline="-25000" dirty="0" smtClean="0">
                <a:latin typeface="Arial Black" pitchFamily="34" charset="0"/>
              </a:rPr>
              <a:t>3</a:t>
            </a:r>
            <a:r>
              <a:rPr lang="en-US" sz="2400" b="1" dirty="0" smtClean="0">
                <a:latin typeface="Arial Black" pitchFamily="34" charset="0"/>
              </a:rPr>
              <a:t> = </a:t>
            </a:r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en-US" sz="2400" b="1" baseline="-25000" dirty="0" smtClean="0">
                <a:latin typeface="Comic Sans MS" pitchFamily="66" charset="0"/>
              </a:rPr>
              <a:t>3</a:t>
            </a:r>
            <a:r>
              <a:rPr lang="en-US" sz="2400" b="1" dirty="0" smtClean="0">
                <a:latin typeface="Comic Sans MS" pitchFamily="66" charset="0"/>
              </a:rPr>
              <a:t> * </a:t>
            </a:r>
            <a:r>
              <a:rPr lang="en-US" sz="2400" b="1" dirty="0" smtClean="0">
                <a:latin typeface="Arial Black" pitchFamily="34" charset="0"/>
              </a:rPr>
              <a:t>R</a:t>
            </a:r>
            <a:r>
              <a:rPr lang="en-US" sz="2400" b="1" baseline="-25000" dirty="0" smtClean="0">
                <a:latin typeface="Arial Black" pitchFamily="34" charset="0"/>
              </a:rPr>
              <a:t>3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endParaRPr lang="ru-RU" sz="2400" b="1" dirty="0" smtClean="0">
              <a:latin typeface="Arial Black" pitchFamily="34" charset="0"/>
            </a:endParaRPr>
          </a:p>
          <a:p>
            <a:endParaRPr lang="ru-RU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Arial Black" pitchFamily="34" charset="0"/>
              </a:rPr>
              <a:t>U</a:t>
            </a:r>
            <a:r>
              <a:rPr lang="en-US" sz="2400" b="1" baseline="-25000" dirty="0" smtClean="0">
                <a:latin typeface="Arial Black" pitchFamily="34" charset="0"/>
              </a:rPr>
              <a:t>1</a:t>
            </a:r>
            <a:r>
              <a:rPr lang="en-US" sz="2400" b="1" dirty="0" smtClean="0">
                <a:latin typeface="Arial Black" pitchFamily="34" charset="0"/>
              </a:rPr>
              <a:t> = U</a:t>
            </a:r>
            <a:r>
              <a:rPr lang="en-US" sz="2400" b="1" baseline="-25000" dirty="0" smtClean="0">
                <a:latin typeface="Arial Black" pitchFamily="34" charset="0"/>
              </a:rPr>
              <a:t>2</a:t>
            </a:r>
            <a:r>
              <a:rPr lang="en-US" sz="2400" b="1" dirty="0" smtClean="0">
                <a:latin typeface="Arial Black" pitchFamily="34" charset="0"/>
              </a:rPr>
              <a:t> = U</a:t>
            </a:r>
            <a:r>
              <a:rPr lang="en-US" sz="2400" b="1" baseline="-25000" dirty="0" smtClean="0">
                <a:latin typeface="Arial Black" pitchFamily="34" charset="0"/>
              </a:rPr>
              <a:t>0</a:t>
            </a:r>
            <a:r>
              <a:rPr lang="en-US" sz="2400" b="1" dirty="0" smtClean="0">
                <a:latin typeface="Arial Black" pitchFamily="34" charset="0"/>
              </a:rPr>
              <a:t> – U</a:t>
            </a:r>
            <a:r>
              <a:rPr lang="en-US" sz="2400" b="1" baseline="-25000" dirty="0" smtClean="0">
                <a:latin typeface="Arial Black" pitchFamily="34" charset="0"/>
              </a:rPr>
              <a:t>3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endParaRPr lang="ru-RU" sz="2400" b="1" dirty="0" smtClean="0">
              <a:latin typeface="Arial Black" pitchFamily="34" charset="0"/>
            </a:endParaRPr>
          </a:p>
          <a:p>
            <a:endParaRPr lang="ru-RU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en-US" sz="2400" b="1" baseline="-25000" dirty="0" smtClean="0">
                <a:latin typeface="Arial Black" pitchFamily="34" charset="0"/>
              </a:rPr>
              <a:t>1</a:t>
            </a:r>
            <a:r>
              <a:rPr lang="en-US" sz="2400" b="1" dirty="0" smtClean="0">
                <a:latin typeface="Arial Black" pitchFamily="34" charset="0"/>
              </a:rPr>
              <a:t> =           </a:t>
            </a:r>
            <a:endParaRPr lang="ru-RU" sz="2400" b="1" dirty="0" smtClean="0">
              <a:latin typeface="Arial Black" pitchFamily="34" charset="0"/>
            </a:endParaRPr>
          </a:p>
          <a:p>
            <a:endParaRPr lang="en-US" sz="2400" b="1" dirty="0" smtClean="0">
              <a:latin typeface="Arial Black" pitchFamily="34" charset="0"/>
            </a:endParaRPr>
          </a:p>
          <a:p>
            <a:endParaRPr lang="ru-RU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en-US" sz="2400" b="1" baseline="-25000" dirty="0" smtClean="0">
                <a:latin typeface="Arial Black" pitchFamily="34" charset="0"/>
              </a:rPr>
              <a:t>2</a:t>
            </a:r>
            <a:r>
              <a:rPr lang="en-US" sz="2400" b="1" dirty="0" smtClean="0">
                <a:latin typeface="Arial Black" pitchFamily="34" charset="0"/>
              </a:rPr>
              <a:t> =             </a:t>
            </a:r>
            <a:r>
              <a:rPr lang="ru-RU" sz="2400" b="1" dirty="0" smtClean="0">
                <a:latin typeface="Arial Black" pitchFamily="34" charset="0"/>
              </a:rPr>
              <a:t> </a:t>
            </a:r>
          </a:p>
          <a:p>
            <a:endParaRPr lang="ru-RU" sz="2400" b="1" dirty="0" smtClean="0">
              <a:latin typeface="Arial Black" pitchFamily="34" charset="0"/>
            </a:endParaRPr>
          </a:p>
          <a:p>
            <a:r>
              <a:rPr lang="ru-RU" sz="2400" b="1" dirty="0" smtClean="0">
                <a:latin typeface="Arial Black" pitchFamily="34" charset="0"/>
              </a:rPr>
              <a:t>(или </a:t>
            </a:r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ru-RU" sz="2400" b="1" baseline="-25000" dirty="0" smtClean="0">
                <a:latin typeface="Arial Black" pitchFamily="34" charset="0"/>
              </a:rPr>
              <a:t>2</a:t>
            </a:r>
            <a:r>
              <a:rPr lang="ru-RU" sz="2400" b="1" dirty="0" smtClean="0">
                <a:latin typeface="Arial Black" pitchFamily="34" charset="0"/>
              </a:rPr>
              <a:t> = </a:t>
            </a:r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en-US" sz="2400" b="1" baseline="-25000" dirty="0" smtClean="0">
                <a:latin typeface="Comic Sans MS" pitchFamily="66" charset="0"/>
              </a:rPr>
              <a:t>0</a:t>
            </a:r>
            <a:r>
              <a:rPr lang="en-US" sz="2400" b="1" dirty="0" smtClean="0">
                <a:latin typeface="Comic Sans MS" pitchFamily="66" charset="0"/>
              </a:rPr>
              <a:t> – I</a:t>
            </a:r>
            <a:r>
              <a:rPr lang="en-US" sz="2400" b="1" baseline="-25000" dirty="0" smtClean="0">
                <a:latin typeface="Comic Sans MS" pitchFamily="66" charset="0"/>
              </a:rPr>
              <a:t>1</a:t>
            </a:r>
            <a:r>
              <a:rPr lang="ru-RU" sz="2400" b="1" dirty="0" smtClean="0">
                <a:latin typeface="Arial Black" pitchFamily="34" charset="0"/>
              </a:rPr>
              <a:t>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99592" y="692696"/>
          <a:ext cx="146382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2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R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* R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R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+ R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55576" y="1772816"/>
          <a:ext cx="110378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7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U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R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55576" y="3933056"/>
          <a:ext cx="86409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U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R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               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5085184"/>
          <a:ext cx="110378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7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U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R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23928" y="620689"/>
            <a:ext cx="51845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0</a:t>
            </a:r>
            <a:r>
              <a:rPr lang="ru-RU" sz="2400" b="1" dirty="0" smtClean="0">
                <a:latin typeface="Comic Sans MS" pitchFamily="66" charset="0"/>
              </a:rPr>
              <a:t> =           </a:t>
            </a:r>
            <a:r>
              <a:rPr lang="ru-RU" sz="2400" b="1" dirty="0" smtClean="0">
                <a:latin typeface="Arial Black" pitchFamily="34" charset="0"/>
              </a:rPr>
              <a:t>+ 6 =              Ом  </a:t>
            </a:r>
          </a:p>
          <a:p>
            <a:endParaRPr lang="ru-RU" sz="2400" b="1" dirty="0" smtClean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ru-RU" sz="2400" b="1" baseline="-25000" dirty="0" smtClean="0">
                <a:latin typeface="Comic Sans MS" pitchFamily="66" charset="0"/>
              </a:rPr>
              <a:t>0</a:t>
            </a:r>
            <a:r>
              <a:rPr lang="ru-RU" sz="2400" b="1" dirty="0" smtClean="0">
                <a:latin typeface="Comic Sans MS" pitchFamily="66" charset="0"/>
              </a:rPr>
              <a:t> = </a:t>
            </a:r>
            <a:r>
              <a:rPr lang="ru-RU" sz="2400" b="1" dirty="0" smtClean="0">
                <a:latin typeface="Arial Black" pitchFamily="34" charset="0"/>
              </a:rPr>
              <a:t>22</a:t>
            </a:r>
            <a:r>
              <a:rPr lang="ru-RU" sz="2400" b="1" dirty="0" smtClean="0">
                <a:latin typeface="Comic Sans MS" pitchFamily="66" charset="0"/>
              </a:rPr>
              <a:t> *        = </a:t>
            </a:r>
            <a:r>
              <a:rPr lang="ru-RU" sz="2400" b="1" dirty="0" smtClean="0">
                <a:latin typeface="Arial Black" pitchFamily="34" charset="0"/>
              </a:rPr>
              <a:t>3 А = </a:t>
            </a:r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en-US" sz="2400" b="1" baseline="-25000" dirty="0" smtClean="0">
                <a:latin typeface="Comic Sans MS" pitchFamily="66" charset="0"/>
              </a:rPr>
              <a:t>3</a:t>
            </a:r>
            <a:r>
              <a:rPr lang="en-US" sz="2400" b="1" dirty="0" smtClean="0">
                <a:latin typeface="Comic Sans MS" pitchFamily="66" charset="0"/>
              </a:rPr>
              <a:t> </a:t>
            </a:r>
          </a:p>
          <a:p>
            <a:endParaRPr lang="en-US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U</a:t>
            </a:r>
            <a:r>
              <a:rPr lang="en-US" sz="2400" b="1" baseline="-25000" dirty="0" smtClean="0">
                <a:latin typeface="Comic Sans MS" pitchFamily="66" charset="0"/>
              </a:rPr>
              <a:t>3</a:t>
            </a:r>
            <a:r>
              <a:rPr lang="en-US" sz="2400" b="1" dirty="0" smtClean="0">
                <a:latin typeface="Comic Sans MS" pitchFamily="66" charset="0"/>
              </a:rPr>
              <a:t> = </a:t>
            </a:r>
            <a:r>
              <a:rPr lang="en-US" sz="2400" b="1" dirty="0" smtClean="0">
                <a:latin typeface="Arial Black" pitchFamily="34" charset="0"/>
              </a:rPr>
              <a:t>3 * 6 = 18 </a:t>
            </a:r>
            <a:r>
              <a:rPr lang="ru-RU" sz="2400" b="1" dirty="0" smtClean="0">
                <a:latin typeface="Arial Black" pitchFamily="34" charset="0"/>
              </a:rPr>
              <a:t>В </a:t>
            </a:r>
          </a:p>
          <a:p>
            <a:endParaRPr lang="ru-RU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U</a:t>
            </a:r>
            <a:r>
              <a:rPr lang="en-US" sz="2400" b="1" baseline="-25000" dirty="0" smtClean="0">
                <a:latin typeface="Comic Sans MS" pitchFamily="66" charset="0"/>
              </a:rPr>
              <a:t>1</a:t>
            </a:r>
            <a:r>
              <a:rPr lang="en-US" sz="2400" b="1" dirty="0" smtClean="0">
                <a:latin typeface="Comic Sans MS" pitchFamily="66" charset="0"/>
              </a:rPr>
              <a:t> = U</a:t>
            </a:r>
            <a:r>
              <a:rPr lang="en-US" sz="2400" b="1" baseline="-25000" dirty="0" smtClean="0">
                <a:latin typeface="Comic Sans MS" pitchFamily="66" charset="0"/>
              </a:rPr>
              <a:t>2</a:t>
            </a:r>
            <a:r>
              <a:rPr lang="en-US" sz="2400" b="1" dirty="0" smtClean="0">
                <a:latin typeface="Comic Sans MS" pitchFamily="66" charset="0"/>
              </a:rPr>
              <a:t> = </a:t>
            </a:r>
            <a:r>
              <a:rPr lang="en-US" sz="2400" b="1" dirty="0" smtClean="0">
                <a:latin typeface="Arial Black" pitchFamily="34" charset="0"/>
              </a:rPr>
              <a:t>22 – 18 = </a:t>
            </a:r>
            <a:r>
              <a:rPr lang="ru-RU" sz="2400" b="1" dirty="0" smtClean="0">
                <a:latin typeface="Arial Black" pitchFamily="34" charset="0"/>
              </a:rPr>
              <a:t>4 В </a:t>
            </a:r>
          </a:p>
          <a:p>
            <a:endParaRPr lang="ru-RU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en-US" sz="2400" b="1" baseline="-25000" dirty="0" smtClean="0">
                <a:latin typeface="Comic Sans MS" pitchFamily="66" charset="0"/>
              </a:rPr>
              <a:t>1</a:t>
            </a:r>
            <a:r>
              <a:rPr lang="en-US" sz="2400" b="1" dirty="0" smtClean="0">
                <a:latin typeface="Comic Sans MS" pitchFamily="66" charset="0"/>
              </a:rPr>
              <a:t> =       = </a:t>
            </a:r>
            <a:r>
              <a:rPr lang="en-US" sz="2400" b="1" dirty="0" smtClean="0">
                <a:latin typeface="Arial Black" pitchFamily="34" charset="0"/>
              </a:rPr>
              <a:t>2 </a:t>
            </a:r>
            <a:r>
              <a:rPr lang="ru-RU" sz="2400" b="1" dirty="0" smtClean="0">
                <a:latin typeface="Arial Black" pitchFamily="34" charset="0"/>
              </a:rPr>
              <a:t>А </a:t>
            </a:r>
          </a:p>
          <a:p>
            <a:endParaRPr lang="en-US" sz="2400" b="1" dirty="0" smtClean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en-US" sz="2400" b="1" baseline="-25000" dirty="0" smtClean="0">
                <a:latin typeface="Comic Sans MS" pitchFamily="66" charset="0"/>
              </a:rPr>
              <a:t>2</a:t>
            </a:r>
            <a:r>
              <a:rPr lang="en-US" sz="2400" b="1" dirty="0" smtClean="0">
                <a:latin typeface="Comic Sans MS" pitchFamily="66" charset="0"/>
              </a:rPr>
              <a:t> =       = </a:t>
            </a:r>
            <a:r>
              <a:rPr lang="en-US" sz="2400" b="1" dirty="0" smtClean="0">
                <a:latin typeface="Arial Black" pitchFamily="34" charset="0"/>
              </a:rPr>
              <a:t>1 </a:t>
            </a:r>
            <a:r>
              <a:rPr lang="ru-RU" sz="2400" b="1" dirty="0" smtClean="0">
                <a:latin typeface="Arial Black" pitchFamily="34" charset="0"/>
              </a:rPr>
              <a:t>А</a:t>
            </a:r>
            <a:r>
              <a:rPr lang="ru-RU" sz="2400" b="1" dirty="0" smtClean="0">
                <a:latin typeface="Comic Sans MS" pitchFamily="66" charset="0"/>
              </a:rPr>
              <a:t> </a:t>
            </a:r>
          </a:p>
          <a:p>
            <a:endParaRPr lang="ru-RU" sz="2400" b="1" dirty="0" smtClean="0">
              <a:latin typeface="Comic Sans MS" pitchFamily="66" charset="0"/>
            </a:endParaRPr>
          </a:p>
          <a:p>
            <a:r>
              <a:rPr lang="ru-RU" sz="2400" b="1" dirty="0" smtClean="0">
                <a:latin typeface="Comic Sans MS" pitchFamily="66" charset="0"/>
              </a:rPr>
              <a:t> (</a:t>
            </a:r>
            <a:r>
              <a:rPr lang="ru-RU" sz="2400" b="1" dirty="0" smtClean="0">
                <a:latin typeface="Arial Black" pitchFamily="34" charset="0"/>
              </a:rPr>
              <a:t>или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ru-RU" sz="2400" b="1" baseline="-25000" dirty="0" smtClean="0">
                <a:latin typeface="Comic Sans MS" pitchFamily="66" charset="0"/>
              </a:rPr>
              <a:t>2</a:t>
            </a:r>
            <a:r>
              <a:rPr lang="ru-RU" sz="2400" b="1" dirty="0" smtClean="0">
                <a:latin typeface="Comic Sans MS" pitchFamily="66" charset="0"/>
              </a:rPr>
              <a:t> = </a:t>
            </a:r>
            <a:r>
              <a:rPr lang="ru-RU" sz="2400" b="1" dirty="0" smtClean="0">
                <a:latin typeface="Arial Black" pitchFamily="34" charset="0"/>
              </a:rPr>
              <a:t>3 – 2 = 1 А</a:t>
            </a:r>
            <a:r>
              <a:rPr lang="ru-RU" sz="2400" b="1" dirty="0" smtClean="0">
                <a:latin typeface="Comic Sans MS" pitchFamily="66" charset="0"/>
              </a:rPr>
              <a:t>)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764360" y="764704"/>
          <a:ext cx="110378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7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2*4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2+4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020272" y="764704"/>
          <a:ext cx="108012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652120" y="1844824"/>
          <a:ext cx="81575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788024" y="4077072"/>
          <a:ext cx="64807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88024" y="5157192"/>
          <a:ext cx="64807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244408" y="6309320"/>
            <a:ext cx="576064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32656"/>
            <a:ext cx="9144000" cy="584775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Решите задачу  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827584" y="1412776"/>
            <a:ext cx="7560840" cy="2952328"/>
            <a:chOff x="179512" y="1700808"/>
            <a:chExt cx="7560840" cy="2952328"/>
          </a:xfrm>
        </p:grpSpPr>
        <p:cxnSp>
          <p:nvCxnSpPr>
            <p:cNvPr id="13" name="Прямая соединительная линия 4"/>
            <p:cNvCxnSpPr>
              <a:endCxn id="16" idx="1"/>
            </p:cNvCxnSpPr>
            <p:nvPr/>
          </p:nvCxnSpPr>
          <p:spPr>
            <a:xfrm flipH="1">
              <a:off x="2940691" y="2852936"/>
              <a:ext cx="69520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4860032" y="2060848"/>
              <a:ext cx="0" cy="7920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4164828" y="2060848"/>
              <a:ext cx="67163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4860032" y="2420888"/>
              <a:ext cx="79208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Группа 29"/>
            <p:cNvGrpSpPr/>
            <p:nvPr/>
          </p:nvGrpSpPr>
          <p:grpSpPr>
            <a:xfrm>
              <a:off x="179512" y="1844824"/>
              <a:ext cx="2761179" cy="1224136"/>
              <a:chOff x="1403648" y="1844824"/>
              <a:chExt cx="2761179" cy="1224136"/>
            </a:xfrm>
          </p:grpSpPr>
          <p:sp>
            <p:nvSpPr>
              <p:cNvPr id="15" name="Прямоугольник 14"/>
              <p:cNvSpPr/>
              <p:nvPr/>
            </p:nvSpPr>
            <p:spPr>
              <a:xfrm flipH="1">
                <a:off x="2896177" y="1844824"/>
                <a:ext cx="1268650" cy="4320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 flipH="1">
                <a:off x="2896177" y="2636912"/>
                <a:ext cx="1268650" cy="4320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" name="Прямая соединительная линия 17"/>
              <p:cNvCxnSpPr/>
              <p:nvPr/>
            </p:nvCxnSpPr>
            <p:spPr>
              <a:xfrm flipH="1">
                <a:off x="2195736" y="2852936"/>
                <a:ext cx="70044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flipH="1">
                <a:off x="2195736" y="2060848"/>
                <a:ext cx="70044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flipH="1">
                <a:off x="2195736" y="2060848"/>
                <a:ext cx="0" cy="7920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1403648" y="2420888"/>
                <a:ext cx="79208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Прямоугольник 22"/>
            <p:cNvSpPr/>
            <p:nvPr/>
          </p:nvSpPr>
          <p:spPr>
            <a:xfrm flipH="1">
              <a:off x="5652120" y="2204864"/>
              <a:ext cx="126865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6948264" y="2420888"/>
              <a:ext cx="79208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5220072" y="2420888"/>
              <a:ext cx="0" cy="18722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Группа 22"/>
            <p:cNvGrpSpPr/>
            <p:nvPr/>
          </p:nvGrpSpPr>
          <p:grpSpPr>
            <a:xfrm>
              <a:off x="5868144" y="3933056"/>
              <a:ext cx="720080" cy="720080"/>
              <a:chOff x="3923928" y="4005064"/>
              <a:chExt cx="720080" cy="720080"/>
            </a:xfrm>
          </p:grpSpPr>
          <p:sp>
            <p:nvSpPr>
              <p:cNvPr id="11" name="Овал 10"/>
              <p:cNvSpPr/>
              <p:nvPr/>
            </p:nvSpPr>
            <p:spPr>
              <a:xfrm>
                <a:off x="3923928" y="4005064"/>
                <a:ext cx="720080" cy="72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067944" y="4149080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Arial Black" pitchFamily="34" charset="0"/>
                  </a:rPr>
                  <a:t>V</a:t>
                </a:r>
                <a:endParaRPr lang="ru-RU" sz="2800" dirty="0">
                  <a:latin typeface="Arial Black" pitchFamily="34" charset="0"/>
                </a:endParaRPr>
              </a:p>
            </p:txBody>
          </p:sp>
        </p:grpSp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5220072" y="4293096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6588224" y="4293096"/>
              <a:ext cx="72008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7308304" y="2420888"/>
              <a:ext cx="0" cy="18722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Группа 22"/>
            <p:cNvGrpSpPr/>
            <p:nvPr/>
          </p:nvGrpSpPr>
          <p:grpSpPr>
            <a:xfrm>
              <a:off x="3635896" y="1700808"/>
              <a:ext cx="720080" cy="720080"/>
              <a:chOff x="3923928" y="4005064"/>
              <a:chExt cx="720080" cy="720080"/>
            </a:xfrm>
          </p:grpSpPr>
          <p:sp>
            <p:nvSpPr>
              <p:cNvPr id="28" name="Овал 27"/>
              <p:cNvSpPr/>
              <p:nvPr/>
            </p:nvSpPr>
            <p:spPr>
              <a:xfrm>
                <a:off x="3923928" y="4005064"/>
                <a:ext cx="720080" cy="72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067944" y="4149080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latin typeface="Arial Black" pitchFamily="34" charset="0"/>
                  </a:rPr>
                  <a:t>А</a:t>
                </a:r>
                <a:endParaRPr lang="ru-RU" sz="2800" dirty="0">
                  <a:latin typeface="Arial Black" pitchFamily="34" charset="0"/>
                </a:endParaRPr>
              </a:p>
            </p:txBody>
          </p:sp>
        </p:grp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2964258" y="2060848"/>
              <a:ext cx="67163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3635896" y="2852936"/>
              <a:ext cx="12477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2123728" y="1052736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1</a:t>
            </a:r>
            <a:r>
              <a:rPr lang="ru-RU" sz="2400" b="1" dirty="0" smtClean="0">
                <a:latin typeface="Comic Sans MS" pitchFamily="66" charset="0"/>
              </a:rPr>
              <a:t> = 8 Ом</a:t>
            </a:r>
          </a:p>
          <a:p>
            <a:endParaRPr lang="ru-RU" sz="2400" b="1" dirty="0" smtClean="0">
              <a:latin typeface="Comic Sans MS" pitchFamily="66" charset="0"/>
            </a:endParaRPr>
          </a:p>
          <a:p>
            <a:endParaRPr lang="ru-RU" sz="2400" b="1" dirty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2</a:t>
            </a:r>
            <a:r>
              <a:rPr lang="ru-RU" sz="2400" b="1" dirty="0" smtClean="0">
                <a:latin typeface="Comic Sans MS" pitchFamily="66" charset="0"/>
              </a:rPr>
              <a:t> = 8 Ом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96136" y="134076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3</a:t>
            </a:r>
            <a:r>
              <a:rPr lang="ru-RU" sz="2400" b="1" dirty="0" smtClean="0">
                <a:latin typeface="Comic Sans MS" pitchFamily="66" charset="0"/>
              </a:rPr>
              <a:t> = 8 Ом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96136" y="4479503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U</a:t>
            </a:r>
            <a:r>
              <a:rPr lang="ru-RU" sz="2400" b="1" baseline="-25000" dirty="0" smtClean="0">
                <a:latin typeface="Comic Sans MS" pitchFamily="66" charset="0"/>
              </a:rPr>
              <a:t>3</a:t>
            </a:r>
            <a:r>
              <a:rPr lang="ru-RU" sz="2400" b="1" dirty="0" smtClean="0">
                <a:latin typeface="Comic Sans MS" pitchFamily="66" charset="0"/>
              </a:rPr>
              <a:t> = 1</a:t>
            </a:r>
            <a:r>
              <a:rPr lang="en-US" sz="2400" b="1" dirty="0" smtClean="0">
                <a:latin typeface="Comic Sans MS" pitchFamily="66" charset="0"/>
              </a:rPr>
              <a:t>6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ru-RU" sz="2400" b="1" dirty="0">
                <a:latin typeface="Comic Sans MS" pitchFamily="66" charset="0"/>
              </a:rPr>
              <a:t>В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23928" y="2103239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ru-RU" sz="2400" b="1" baseline="-25000" dirty="0" smtClean="0">
                <a:latin typeface="Comic Sans MS" pitchFamily="66" charset="0"/>
              </a:rPr>
              <a:t>1</a:t>
            </a:r>
            <a:r>
              <a:rPr lang="ru-RU" sz="2400" b="1" dirty="0" smtClean="0">
                <a:latin typeface="Comic Sans MS" pitchFamily="66" charset="0"/>
              </a:rPr>
              <a:t> = </a:t>
            </a:r>
            <a:r>
              <a:rPr lang="en-US" sz="2400" b="1" dirty="0" smtClean="0">
                <a:latin typeface="Comic Sans MS" pitchFamily="66" charset="0"/>
              </a:rPr>
              <a:t>1 </a:t>
            </a:r>
            <a:r>
              <a:rPr lang="ru-RU" sz="2400" b="1" dirty="0" smtClean="0">
                <a:latin typeface="Comic Sans MS" pitchFamily="66" charset="0"/>
              </a:rPr>
              <a:t>А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1560" y="4326195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0</a:t>
            </a:r>
            <a:r>
              <a:rPr lang="ru-RU" sz="2400" b="1" dirty="0" smtClean="0">
                <a:latin typeface="Comic Sans MS" pitchFamily="66" charset="0"/>
              </a:rPr>
              <a:t> = ? </a:t>
            </a:r>
            <a:r>
              <a:rPr lang="en-US" sz="2400" b="1" dirty="0" smtClean="0">
                <a:latin typeface="Comic Sans MS" pitchFamily="66" charset="0"/>
              </a:rPr>
              <a:t>U</a:t>
            </a:r>
            <a:r>
              <a:rPr lang="en-US" sz="2400" b="1" baseline="-25000" dirty="0" smtClean="0">
                <a:latin typeface="Comic Sans MS" pitchFamily="66" charset="0"/>
              </a:rPr>
              <a:t>1</a:t>
            </a:r>
            <a:r>
              <a:rPr lang="ru-RU" sz="2400" b="1" baseline="-25000" dirty="0" smtClean="0">
                <a:latin typeface="Comic Sans MS" pitchFamily="66" charset="0"/>
              </a:rPr>
              <a:t>,2,0</a:t>
            </a:r>
            <a:r>
              <a:rPr lang="ru-RU" sz="2400" b="1" dirty="0" smtClean="0">
                <a:latin typeface="Comic Sans MS" pitchFamily="66" charset="0"/>
              </a:rPr>
              <a:t> = ?</a:t>
            </a:r>
          </a:p>
          <a:p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ru-RU" sz="2400" b="1" baseline="-25000" dirty="0" smtClean="0">
                <a:latin typeface="Comic Sans MS" pitchFamily="66" charset="0"/>
              </a:rPr>
              <a:t>2,3,0</a:t>
            </a:r>
            <a:r>
              <a:rPr lang="ru-RU" sz="2400" b="1" dirty="0" smtClean="0">
                <a:latin typeface="Comic Sans MS" pitchFamily="66" charset="0"/>
              </a:rPr>
              <a:t> = ? </a:t>
            </a:r>
            <a:endParaRPr lang="ru-RU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hlinkClick r:id="rId2" action="ppaction://hlinksldjump"/>
              </a:rPr>
              <a:t>Проверка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619672" y="692696"/>
            <a:ext cx="2160240" cy="5976664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R</a:t>
            </a:r>
            <a:r>
              <a:rPr lang="ru-RU" b="1" baseline="-25000" dirty="0" smtClean="0">
                <a:latin typeface="Comic Sans MS" pitchFamily="66" charset="0"/>
              </a:rPr>
              <a:t>0</a:t>
            </a:r>
            <a:r>
              <a:rPr lang="ru-RU" b="1" dirty="0" smtClean="0">
                <a:latin typeface="Comic Sans MS" pitchFamily="66" charset="0"/>
              </a:rPr>
              <a:t> =</a:t>
            </a:r>
          </a:p>
          <a:p>
            <a:pPr>
              <a:buNone/>
            </a:pP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U</a:t>
            </a:r>
            <a:r>
              <a:rPr lang="en-US" b="1" baseline="-25000" dirty="0" smtClean="0">
                <a:latin typeface="Comic Sans MS" pitchFamily="66" charset="0"/>
              </a:rPr>
              <a:t>1</a:t>
            </a:r>
            <a:r>
              <a:rPr lang="en-US" b="1" dirty="0" smtClean="0">
                <a:latin typeface="Comic Sans MS" pitchFamily="66" charset="0"/>
              </a:rPr>
              <a:t> =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U</a:t>
            </a:r>
            <a:r>
              <a:rPr lang="en-US" b="1" baseline="-25000" dirty="0" smtClean="0">
                <a:latin typeface="Comic Sans MS" pitchFamily="66" charset="0"/>
              </a:rPr>
              <a:t>2</a:t>
            </a:r>
            <a:r>
              <a:rPr lang="en-US" b="1" dirty="0" smtClean="0">
                <a:latin typeface="Comic Sans MS" pitchFamily="66" charset="0"/>
              </a:rPr>
              <a:t> =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I</a:t>
            </a:r>
            <a:r>
              <a:rPr lang="en-US" b="1" baseline="-25000" dirty="0" smtClean="0">
                <a:latin typeface="Comic Sans MS" pitchFamily="66" charset="0"/>
              </a:rPr>
              <a:t>2</a:t>
            </a:r>
            <a:r>
              <a:rPr lang="en-US" b="1" dirty="0" smtClean="0">
                <a:latin typeface="Comic Sans MS" pitchFamily="66" charset="0"/>
              </a:rPr>
              <a:t> =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I</a:t>
            </a:r>
            <a:r>
              <a:rPr lang="ru-RU" b="1" baseline="-25000" dirty="0" smtClean="0">
                <a:latin typeface="Comic Sans MS" pitchFamily="66" charset="0"/>
              </a:rPr>
              <a:t>0</a:t>
            </a:r>
            <a:r>
              <a:rPr lang="ru-RU" b="1" dirty="0" smtClean="0">
                <a:latin typeface="Comic Sans MS" pitchFamily="66" charset="0"/>
              </a:rPr>
              <a:t> =</a:t>
            </a:r>
          </a:p>
          <a:p>
            <a:pPr>
              <a:buNone/>
            </a:pP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Arial Black" pitchFamily="34" charset="0"/>
              </a:rPr>
              <a:t>U</a:t>
            </a:r>
            <a:r>
              <a:rPr lang="ru-RU" b="1" baseline="-25000" dirty="0" smtClean="0">
                <a:latin typeface="Arial Black" pitchFamily="34" charset="0"/>
              </a:rPr>
              <a:t>0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=</a:t>
            </a:r>
            <a:r>
              <a:rPr lang="ru-RU" b="1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04048" y="692696"/>
            <a:ext cx="3682752" cy="6165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Comic Sans MS" pitchFamily="66" charset="0"/>
              </a:rPr>
              <a:t>24</a:t>
            </a:r>
          </a:p>
          <a:p>
            <a:pPr>
              <a:buNone/>
            </a:pPr>
            <a:r>
              <a:rPr lang="ru-RU" sz="3600" b="1" dirty="0" smtClean="0">
                <a:latin typeface="Comic Sans MS" pitchFamily="66" charset="0"/>
              </a:rPr>
              <a:t>12 </a:t>
            </a:r>
          </a:p>
          <a:p>
            <a:pPr>
              <a:buNone/>
            </a:pPr>
            <a:r>
              <a:rPr lang="ru-RU" sz="3600" b="1" dirty="0" smtClean="0">
                <a:latin typeface="Comic Sans MS" pitchFamily="66" charset="0"/>
              </a:rPr>
              <a:t>8</a:t>
            </a:r>
          </a:p>
          <a:p>
            <a:pPr>
              <a:buNone/>
            </a:pPr>
            <a:r>
              <a:rPr lang="ru-RU" sz="3600" b="1" dirty="0" smtClean="0">
                <a:latin typeface="Comic Sans MS" pitchFamily="66" charset="0"/>
              </a:rPr>
              <a:t>16</a:t>
            </a:r>
          </a:p>
          <a:p>
            <a:pPr>
              <a:buNone/>
            </a:pPr>
            <a:r>
              <a:rPr lang="ru-RU" sz="3600" b="1" dirty="0" smtClean="0">
                <a:latin typeface="Comic Sans MS" pitchFamily="66" charset="0"/>
              </a:rPr>
              <a:t>1</a:t>
            </a:r>
          </a:p>
          <a:p>
            <a:pPr>
              <a:buNone/>
            </a:pPr>
            <a:r>
              <a:rPr lang="ru-RU" sz="3600" b="1" dirty="0" smtClean="0">
                <a:latin typeface="Comic Sans MS" pitchFamily="66" charset="0"/>
              </a:rPr>
              <a:t>2</a:t>
            </a:r>
          </a:p>
          <a:p>
            <a:pPr>
              <a:buNone/>
            </a:pPr>
            <a:r>
              <a:rPr lang="ru-RU" sz="3600" b="1" dirty="0" smtClean="0">
                <a:latin typeface="Comic Sans MS" pitchFamily="66" charset="0"/>
              </a:rPr>
              <a:t>3</a:t>
            </a:r>
          </a:p>
          <a:p>
            <a:pPr>
              <a:buNone/>
            </a:pPr>
            <a:r>
              <a:rPr lang="ru-RU" sz="3600" b="1" dirty="0" smtClean="0">
                <a:latin typeface="Comic Sans MS" pitchFamily="66" charset="0"/>
              </a:rPr>
              <a:t>40</a:t>
            </a:r>
            <a:endParaRPr lang="ru-RU" sz="3600" b="1" dirty="0">
              <a:latin typeface="Comic Sans MS" pitchFamily="66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339752" y="980728"/>
            <a:ext cx="2736304" cy="64807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483768" y="1988840"/>
            <a:ext cx="2592288" cy="28803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483768" y="2348880"/>
            <a:ext cx="2592288" cy="72008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411760" y="3645024"/>
            <a:ext cx="2664296" cy="43204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411760" y="4293096"/>
            <a:ext cx="2664296" cy="7920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483768" y="980728"/>
            <a:ext cx="2592288" cy="511256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Проверка   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548680"/>
            <a:ext cx="37444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Arial Black" pitchFamily="34" charset="0"/>
              </a:rPr>
              <a:t>R</a:t>
            </a:r>
            <a:r>
              <a:rPr lang="ru-RU" sz="2400" b="1" baseline="-25000" dirty="0" smtClean="0">
                <a:latin typeface="Arial Black" pitchFamily="34" charset="0"/>
              </a:rPr>
              <a:t>0</a:t>
            </a:r>
            <a:r>
              <a:rPr lang="ru-RU" sz="2400" b="1" dirty="0" smtClean="0">
                <a:latin typeface="Arial Black" pitchFamily="34" charset="0"/>
              </a:rPr>
              <a:t> =</a:t>
            </a:r>
            <a:r>
              <a:rPr lang="en-US" sz="2400" b="1" dirty="0" smtClean="0">
                <a:latin typeface="Arial Black" pitchFamily="34" charset="0"/>
              </a:rPr>
              <a:t>     </a:t>
            </a:r>
            <a:r>
              <a:rPr lang="ru-RU" sz="2400" b="1" dirty="0" smtClean="0">
                <a:latin typeface="Arial Black" pitchFamily="34" charset="0"/>
              </a:rPr>
              <a:t>       + </a:t>
            </a:r>
            <a:r>
              <a:rPr lang="en-US" sz="2400" b="1" dirty="0" smtClean="0">
                <a:latin typeface="Arial Black" pitchFamily="34" charset="0"/>
              </a:rPr>
              <a:t>R</a:t>
            </a:r>
            <a:r>
              <a:rPr lang="ru-RU" sz="2400" b="1" baseline="-25000" dirty="0" smtClean="0">
                <a:latin typeface="Arial Black" pitchFamily="34" charset="0"/>
              </a:rPr>
              <a:t>3</a:t>
            </a:r>
            <a:r>
              <a:rPr lang="ru-RU" sz="2400" b="1" dirty="0" smtClean="0">
                <a:latin typeface="Arial Black" pitchFamily="34" charset="0"/>
              </a:rPr>
              <a:t>     </a:t>
            </a:r>
            <a:r>
              <a:rPr lang="en-US" sz="2400" b="1" dirty="0" smtClean="0">
                <a:latin typeface="Arial Black" pitchFamily="34" charset="0"/>
              </a:rPr>
              <a:t>  </a:t>
            </a:r>
            <a:r>
              <a:rPr lang="ru-RU" sz="2400" b="1" dirty="0" smtClean="0">
                <a:latin typeface="Arial Black" pitchFamily="34" charset="0"/>
              </a:rPr>
              <a:t>     </a:t>
            </a:r>
          </a:p>
          <a:p>
            <a:endParaRPr lang="ru-RU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Arial Black" pitchFamily="34" charset="0"/>
              </a:rPr>
              <a:t>U</a:t>
            </a:r>
            <a:r>
              <a:rPr lang="en-US" sz="2400" b="1" baseline="-25000" dirty="0" smtClean="0">
                <a:latin typeface="Arial Black" pitchFamily="34" charset="0"/>
              </a:rPr>
              <a:t>1</a:t>
            </a:r>
            <a:r>
              <a:rPr lang="en-US" sz="2400" b="1" dirty="0" smtClean="0">
                <a:latin typeface="Arial Black" pitchFamily="34" charset="0"/>
              </a:rPr>
              <a:t> = U</a:t>
            </a:r>
            <a:r>
              <a:rPr lang="en-US" sz="2400" b="1" baseline="-25000" dirty="0" smtClean="0">
                <a:latin typeface="Arial Black" pitchFamily="34" charset="0"/>
              </a:rPr>
              <a:t>2</a:t>
            </a:r>
            <a:r>
              <a:rPr lang="en-US" sz="2400" b="1" dirty="0" smtClean="0">
                <a:latin typeface="Arial Black" pitchFamily="34" charset="0"/>
              </a:rPr>
              <a:t> = </a:t>
            </a:r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ru-RU" sz="2400" b="1" baseline="-25000" dirty="0" smtClean="0">
                <a:latin typeface="Comic Sans MS" pitchFamily="66" charset="0"/>
              </a:rPr>
              <a:t>1</a:t>
            </a:r>
            <a:r>
              <a:rPr lang="en-US" sz="2400" b="1" dirty="0" smtClean="0">
                <a:latin typeface="Comic Sans MS" pitchFamily="66" charset="0"/>
              </a:rPr>
              <a:t> * </a:t>
            </a:r>
            <a:r>
              <a:rPr lang="en-US" sz="2400" b="1" dirty="0" smtClean="0">
                <a:latin typeface="Arial Black" pitchFamily="34" charset="0"/>
              </a:rPr>
              <a:t>R</a:t>
            </a:r>
            <a:r>
              <a:rPr lang="ru-RU" sz="2400" b="1" baseline="-25000" dirty="0" smtClean="0">
                <a:latin typeface="Arial Black" pitchFamily="34" charset="0"/>
              </a:rPr>
              <a:t>1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endParaRPr lang="ru-RU" sz="2400" b="1" dirty="0" smtClean="0">
              <a:latin typeface="Arial Black" pitchFamily="34" charset="0"/>
            </a:endParaRPr>
          </a:p>
          <a:p>
            <a:endParaRPr lang="en-US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en-US" sz="2400" b="1" baseline="-25000" dirty="0" smtClean="0">
                <a:latin typeface="Arial Black" pitchFamily="34" charset="0"/>
              </a:rPr>
              <a:t>2</a:t>
            </a:r>
            <a:r>
              <a:rPr lang="en-US" sz="2400" b="1" dirty="0" smtClean="0">
                <a:latin typeface="Arial Black" pitchFamily="34" charset="0"/>
              </a:rPr>
              <a:t> =             </a:t>
            </a:r>
            <a:r>
              <a:rPr lang="ru-RU" sz="2400" b="1" dirty="0" smtClean="0">
                <a:latin typeface="Arial Black" pitchFamily="34" charset="0"/>
              </a:rPr>
              <a:t> </a:t>
            </a:r>
          </a:p>
          <a:p>
            <a:endParaRPr lang="ru-RU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ru-RU" sz="2400" b="1" baseline="-25000" dirty="0" smtClean="0">
                <a:latin typeface="Arial Black" pitchFamily="34" charset="0"/>
              </a:rPr>
              <a:t>0</a:t>
            </a:r>
            <a:r>
              <a:rPr lang="ru-RU" sz="2400" b="1" dirty="0" smtClean="0">
                <a:latin typeface="Arial Black" pitchFamily="34" charset="0"/>
              </a:rPr>
              <a:t> =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en-US" sz="2400" b="1" baseline="-25000" dirty="0" smtClean="0">
                <a:latin typeface="Comic Sans MS" pitchFamily="66" charset="0"/>
              </a:rPr>
              <a:t>3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latin typeface="Arial Black" pitchFamily="34" charset="0"/>
              </a:rPr>
              <a:t>= </a:t>
            </a:r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ru-RU" sz="2400" b="1" baseline="-25000" dirty="0" smtClean="0">
                <a:latin typeface="Comic Sans MS" pitchFamily="66" charset="0"/>
              </a:rPr>
              <a:t>1</a:t>
            </a:r>
            <a:r>
              <a:rPr lang="ru-RU" sz="2400" b="1" dirty="0" smtClean="0">
                <a:latin typeface="Comic Sans MS" pitchFamily="66" charset="0"/>
              </a:rPr>
              <a:t> + </a:t>
            </a:r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ru-RU" sz="2400" b="1" baseline="-25000" dirty="0" smtClean="0">
                <a:latin typeface="Comic Sans MS" pitchFamily="66" charset="0"/>
              </a:rPr>
              <a:t>2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endParaRPr lang="en-US" sz="2400" b="1" dirty="0" smtClean="0">
              <a:latin typeface="Arial Black" pitchFamily="34" charset="0"/>
            </a:endParaRPr>
          </a:p>
          <a:p>
            <a:endParaRPr lang="ru-RU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Arial Black" pitchFamily="34" charset="0"/>
              </a:rPr>
              <a:t>U</a:t>
            </a:r>
            <a:r>
              <a:rPr lang="ru-RU" sz="2400" b="1" baseline="-25000" dirty="0" smtClean="0">
                <a:latin typeface="Arial Black" pitchFamily="34" charset="0"/>
              </a:rPr>
              <a:t>0</a:t>
            </a:r>
            <a:r>
              <a:rPr lang="en-US" sz="2400" b="1" dirty="0" smtClean="0">
                <a:latin typeface="Arial Black" pitchFamily="34" charset="0"/>
              </a:rPr>
              <a:t> = U</a:t>
            </a:r>
            <a:r>
              <a:rPr lang="ru-RU" sz="2400" b="1" baseline="-25000" dirty="0" smtClean="0">
                <a:latin typeface="Arial Black" pitchFamily="34" charset="0"/>
              </a:rPr>
              <a:t>1</a:t>
            </a:r>
            <a:r>
              <a:rPr lang="ru-RU" sz="2400" b="1" dirty="0" smtClean="0">
                <a:latin typeface="Arial Black" pitchFamily="34" charset="0"/>
              </a:rPr>
              <a:t> +</a:t>
            </a:r>
            <a:r>
              <a:rPr lang="en-US" sz="2400" b="1" dirty="0" smtClean="0">
                <a:latin typeface="Arial Black" pitchFamily="34" charset="0"/>
              </a:rPr>
              <a:t> U</a:t>
            </a:r>
            <a:r>
              <a:rPr lang="ru-RU" sz="2400" b="1" baseline="-25000" dirty="0" smtClean="0">
                <a:latin typeface="Arial Black" pitchFamily="34" charset="0"/>
              </a:rPr>
              <a:t>2</a:t>
            </a:r>
            <a:r>
              <a:rPr lang="en-US" sz="2400" b="1" dirty="0" smtClean="0">
                <a:latin typeface="Arial Black" pitchFamily="34" charset="0"/>
              </a:rPr>
              <a:t>  </a:t>
            </a:r>
            <a:endParaRPr lang="ru-RU" sz="2400" b="1" dirty="0" smtClean="0">
              <a:latin typeface="Arial Black" pitchFamily="34" charset="0"/>
            </a:endParaRPr>
          </a:p>
          <a:p>
            <a:endParaRPr lang="ru-RU" sz="2400" b="1" dirty="0" smtClean="0">
              <a:latin typeface="Arial Black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91880" y="692696"/>
          <a:ext cx="93610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R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468216" y="2132856"/>
          <a:ext cx="110378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7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U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R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66330"/>
          </a:xfrm>
          <a:solidFill>
            <a:srgbClr val="FFFFCC"/>
          </a:solidFill>
          <a:ln w="31750">
            <a:solidFill>
              <a:srgbClr val="008000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Домашнее задание: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задачи на карточке.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Задание №3 – дополнительное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imgb" descr="7F7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843063" y="4076526"/>
            <a:ext cx="3313113" cy="2736850"/>
          </a:xfrm>
          <a:prstGeom prst="rect">
            <a:avLst/>
          </a:prstGeom>
        </p:spPr>
      </p:pic>
      <p:sp>
        <p:nvSpPr>
          <p:cNvPr id="5" name="Подзаголовок 5"/>
          <p:cNvSpPr txBox="1">
            <a:spLocks/>
          </p:cNvSpPr>
          <p:nvPr/>
        </p:nvSpPr>
        <p:spPr>
          <a:xfrm>
            <a:off x="2627486" y="3140894"/>
            <a:ext cx="3744714" cy="7921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Спасибо за работу!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32656"/>
            <a:ext cx="9144000" cy="584775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Рассчитайте сопротивление участка цепи  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2411760" y="1844824"/>
            <a:ext cx="4248472" cy="1224136"/>
            <a:chOff x="2411760" y="3140968"/>
            <a:chExt cx="4248472" cy="1224136"/>
          </a:xfrm>
        </p:grpSpPr>
        <p:cxnSp>
          <p:nvCxnSpPr>
            <p:cNvPr id="5" name="Прямая соединительная линия 4"/>
            <p:cNvCxnSpPr>
              <a:endCxn id="8" idx="1"/>
            </p:cNvCxnSpPr>
            <p:nvPr/>
          </p:nvCxnSpPr>
          <p:spPr>
            <a:xfrm>
              <a:off x="3203848" y="4149080"/>
              <a:ext cx="69520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3203848" y="3356992"/>
              <a:ext cx="0" cy="7920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3899053" y="3140968"/>
              <a:ext cx="126865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899053" y="3933056"/>
              <a:ext cx="126865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3227414" y="3356992"/>
              <a:ext cx="67163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167703" y="4149080"/>
              <a:ext cx="70044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167703" y="3356992"/>
              <a:ext cx="70044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868144" y="3356992"/>
              <a:ext cx="0" cy="7920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2411760" y="3717032"/>
              <a:ext cx="79208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5868144" y="3717032"/>
              <a:ext cx="79208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691680" y="147549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3.</a:t>
            </a:r>
            <a:r>
              <a:rPr lang="ru-RU" b="1" dirty="0" smtClean="0">
                <a:latin typeface="Comic Sans MS" pitchFamily="66" charset="0"/>
              </a:rPr>
              <a:t>  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31840" y="1340768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1</a:t>
            </a:r>
            <a:r>
              <a:rPr lang="ru-RU" sz="2400" b="1" dirty="0" smtClean="0">
                <a:latin typeface="Comic Sans MS" pitchFamily="66" charset="0"/>
              </a:rPr>
              <a:t> = 10 Ом</a:t>
            </a:r>
          </a:p>
          <a:p>
            <a:endParaRPr lang="ru-RU" sz="2400" b="1" dirty="0" smtClean="0">
              <a:latin typeface="Comic Sans MS" pitchFamily="66" charset="0"/>
            </a:endParaRPr>
          </a:p>
          <a:p>
            <a:endParaRPr lang="ru-RU" sz="2400" b="1" dirty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2</a:t>
            </a:r>
            <a:r>
              <a:rPr lang="ru-RU" sz="2400" b="1" dirty="0" smtClean="0">
                <a:latin typeface="Comic Sans MS" pitchFamily="66" charset="0"/>
              </a:rPr>
              <a:t> = 30 Ом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19872" y="393305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0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= 7,5 Ом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32656"/>
            <a:ext cx="9144000" cy="584775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Рассчитайте сопротивление участка цепи  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131115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omic Sans MS" pitchFamily="66" charset="0"/>
              </a:rPr>
              <a:t>4</a:t>
            </a:r>
            <a:r>
              <a:rPr lang="ru-RU" sz="2400" b="1" dirty="0" smtClean="0">
                <a:latin typeface="Comic Sans MS" pitchFamily="66" charset="0"/>
              </a:rPr>
              <a:t>.</a:t>
            </a:r>
            <a:r>
              <a:rPr lang="ru-RU" b="1" dirty="0" smtClean="0">
                <a:latin typeface="Comic Sans MS" pitchFamily="66" charset="0"/>
              </a:rPr>
              <a:t>  </a:t>
            </a:r>
            <a:endParaRPr lang="ru-RU" b="1" dirty="0">
              <a:latin typeface="Comic Sans MS" pitchFamily="66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2051720" y="1844824"/>
            <a:ext cx="6336704" cy="1224136"/>
            <a:chOff x="323528" y="1844824"/>
            <a:chExt cx="6336704" cy="1224136"/>
          </a:xfrm>
        </p:grpSpPr>
        <p:cxnSp>
          <p:nvCxnSpPr>
            <p:cNvPr id="6" name="Прямая соединительная линия 5"/>
            <p:cNvCxnSpPr>
              <a:endCxn id="9" idx="1"/>
            </p:cNvCxnSpPr>
            <p:nvPr/>
          </p:nvCxnSpPr>
          <p:spPr>
            <a:xfrm>
              <a:off x="3203848" y="2852936"/>
              <a:ext cx="69520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3203848" y="2060848"/>
              <a:ext cx="0" cy="7920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Прямоугольник 7"/>
            <p:cNvSpPr/>
            <p:nvPr/>
          </p:nvSpPr>
          <p:spPr>
            <a:xfrm>
              <a:off x="3899053" y="1844824"/>
              <a:ext cx="126865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899053" y="2636912"/>
              <a:ext cx="126865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3227414" y="2060848"/>
              <a:ext cx="67163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167703" y="2852936"/>
              <a:ext cx="70044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167703" y="2060848"/>
              <a:ext cx="70044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868144" y="2060848"/>
              <a:ext cx="0" cy="7920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2411760" y="2420888"/>
              <a:ext cx="79208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5868144" y="2420888"/>
              <a:ext cx="79208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1143110" y="2204864"/>
              <a:ext cx="126865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323528" y="2420888"/>
              <a:ext cx="79208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5076056" y="1340768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>
                <a:latin typeface="Comic Sans MS" pitchFamily="66" charset="0"/>
              </a:rPr>
              <a:t>2</a:t>
            </a:r>
            <a:r>
              <a:rPr lang="ru-RU" sz="2400" b="1" dirty="0" smtClean="0">
                <a:latin typeface="Comic Sans MS" pitchFamily="66" charset="0"/>
              </a:rPr>
              <a:t> = 10 Ом</a:t>
            </a:r>
          </a:p>
          <a:p>
            <a:endParaRPr lang="ru-RU" sz="2400" b="1" dirty="0" smtClean="0">
              <a:latin typeface="Comic Sans MS" pitchFamily="66" charset="0"/>
            </a:endParaRPr>
          </a:p>
          <a:p>
            <a:endParaRPr lang="ru-RU" sz="2400" b="1" dirty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>
                <a:latin typeface="Comic Sans MS" pitchFamily="66" charset="0"/>
              </a:rPr>
              <a:t>3</a:t>
            </a:r>
            <a:r>
              <a:rPr lang="ru-RU" sz="2400" b="1" dirty="0" smtClean="0">
                <a:latin typeface="Comic Sans MS" pitchFamily="66" charset="0"/>
              </a:rPr>
              <a:t> = 30 Ом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83768" y="141277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1</a:t>
            </a:r>
            <a:r>
              <a:rPr lang="ru-RU" sz="2400" b="1" dirty="0" smtClean="0">
                <a:latin typeface="Comic Sans MS" pitchFamily="66" charset="0"/>
              </a:rPr>
              <a:t> = 10 Ом </a:t>
            </a:r>
            <a:endParaRPr lang="ru-RU" sz="2400" b="1" dirty="0">
              <a:latin typeface="Comic Sans MS" pitchFamily="66" charset="0"/>
            </a:endParaRPr>
          </a:p>
        </p:txBody>
      </p:sp>
      <p:pic>
        <p:nvPicPr>
          <p:cNvPr id="21" name="Рисунок 20" descr="j033639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744416"/>
            <a:ext cx="2051720" cy="21328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2790"/>
            <a:ext cx="8229600" cy="2866330"/>
          </a:xfrm>
          <a:solidFill>
            <a:srgbClr val="FFFFCC"/>
          </a:solidFill>
          <a:ln w="31750">
            <a:solidFill>
              <a:srgbClr val="008000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Тема урока: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Смешанное соединение проводников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051720" y="1844824"/>
            <a:ext cx="6336704" cy="1224136"/>
            <a:chOff x="323528" y="1844824"/>
            <a:chExt cx="6336704" cy="1224136"/>
          </a:xfrm>
        </p:grpSpPr>
        <p:cxnSp>
          <p:nvCxnSpPr>
            <p:cNvPr id="4" name="Прямая соединительная линия 3"/>
            <p:cNvCxnSpPr>
              <a:endCxn id="7" idx="1"/>
            </p:cNvCxnSpPr>
            <p:nvPr/>
          </p:nvCxnSpPr>
          <p:spPr>
            <a:xfrm>
              <a:off x="3203848" y="2852936"/>
              <a:ext cx="69520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3203848" y="2060848"/>
              <a:ext cx="0" cy="7920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/>
            <p:nvPr/>
          </p:nvSpPr>
          <p:spPr>
            <a:xfrm>
              <a:off x="3899053" y="1844824"/>
              <a:ext cx="126865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899053" y="2636912"/>
              <a:ext cx="126865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3227414" y="2060848"/>
              <a:ext cx="67163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167703" y="2852936"/>
              <a:ext cx="70044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167703" y="2060848"/>
              <a:ext cx="70044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868144" y="2060848"/>
              <a:ext cx="0" cy="7920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2411760" y="2420888"/>
              <a:ext cx="79208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5868144" y="2420888"/>
              <a:ext cx="79208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1143110" y="2204864"/>
              <a:ext cx="126865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323528" y="2420888"/>
              <a:ext cx="79208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2483768" y="141277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1</a:t>
            </a:r>
            <a:r>
              <a:rPr lang="ru-RU" sz="2400" b="1" dirty="0" smtClean="0">
                <a:latin typeface="Comic Sans MS" pitchFamily="66" charset="0"/>
              </a:rPr>
              <a:t> = 10 Ом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76056" y="1340768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>
                <a:latin typeface="Comic Sans MS" pitchFamily="66" charset="0"/>
              </a:rPr>
              <a:t>2</a:t>
            </a:r>
            <a:r>
              <a:rPr lang="ru-RU" sz="2400" b="1" dirty="0" smtClean="0">
                <a:latin typeface="Comic Sans MS" pitchFamily="66" charset="0"/>
              </a:rPr>
              <a:t> = 10 Ом</a:t>
            </a:r>
          </a:p>
          <a:p>
            <a:endParaRPr lang="ru-RU" sz="2400" b="1" dirty="0" smtClean="0">
              <a:latin typeface="Comic Sans MS" pitchFamily="66" charset="0"/>
            </a:endParaRPr>
          </a:p>
          <a:p>
            <a:endParaRPr lang="ru-RU" sz="2400" b="1" dirty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>
                <a:latin typeface="Comic Sans MS" pitchFamily="66" charset="0"/>
              </a:rPr>
              <a:t>3</a:t>
            </a:r>
            <a:r>
              <a:rPr lang="ru-RU" sz="2400" b="1" dirty="0" smtClean="0">
                <a:latin typeface="Comic Sans MS" pitchFamily="66" charset="0"/>
              </a:rPr>
              <a:t> = 30 Ом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499992" y="692696"/>
            <a:ext cx="3456384" cy="3600400"/>
          </a:xfrm>
          <a:prstGeom prst="ellipse">
            <a:avLst/>
          </a:prstGeom>
          <a:noFill/>
          <a:ln w="349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ьная выноска 18"/>
          <p:cNvSpPr/>
          <p:nvPr/>
        </p:nvSpPr>
        <p:spPr>
          <a:xfrm>
            <a:off x="107504" y="2924944"/>
            <a:ext cx="4320480" cy="1944216"/>
          </a:xfrm>
          <a:prstGeom prst="wedgeEllipseCallout">
            <a:avLst>
              <a:gd name="adj1" fmla="val 69034"/>
              <a:gd name="adj2" fmla="val 5338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51520" y="3356992"/>
            <a:ext cx="3888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Эквивалентное сопротивление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</a:t>
            </a:r>
            <a:r>
              <a:rPr lang="ru-RU" sz="32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Э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1" name="Рисунок 20" descr="рукаЗ1.jpg"/>
          <p:cNvPicPr>
            <a:picLocks noChangeAspect="1"/>
          </p:cNvPicPr>
          <p:nvPr/>
        </p:nvPicPr>
        <p:blipFill>
          <a:blip r:embed="rId2" cstate="print"/>
          <a:srcRect l="16235" t="9632" r="16235" b="12139"/>
          <a:stretch>
            <a:fillRect/>
          </a:stretch>
        </p:blipFill>
        <p:spPr bwMode="auto">
          <a:xfrm>
            <a:off x="42904" y="44624"/>
            <a:ext cx="928696" cy="928694"/>
          </a:xfrm>
          <a:prstGeom prst="ellipse">
            <a:avLst/>
          </a:prstGeom>
          <a:ln w="28575">
            <a:solidFill>
              <a:srgbClr val="A10733"/>
            </a:solidFill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8886" y="5087838"/>
            <a:ext cx="6467450" cy="129349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укаЗ1.jpg"/>
          <p:cNvPicPr>
            <a:picLocks noChangeAspect="1"/>
          </p:cNvPicPr>
          <p:nvPr/>
        </p:nvPicPr>
        <p:blipFill>
          <a:blip r:embed="rId2" cstate="print"/>
          <a:srcRect l="16235" t="9632" r="16235" b="12139"/>
          <a:stretch>
            <a:fillRect/>
          </a:stretch>
        </p:blipFill>
        <p:spPr bwMode="auto">
          <a:xfrm>
            <a:off x="42904" y="44624"/>
            <a:ext cx="928696" cy="928694"/>
          </a:xfrm>
          <a:prstGeom prst="ellipse">
            <a:avLst/>
          </a:prstGeom>
          <a:ln w="28575">
            <a:solidFill>
              <a:srgbClr val="A10733"/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1691680" y="332656"/>
            <a:ext cx="6624736" cy="584775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Эквивалентная схема   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2267744" y="1556792"/>
            <a:ext cx="4896544" cy="432048"/>
            <a:chOff x="2051720" y="2204864"/>
            <a:chExt cx="4896544" cy="432048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4932040" y="2204864"/>
              <a:ext cx="126865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4139952" y="2420888"/>
              <a:ext cx="79208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6156176" y="2420888"/>
              <a:ext cx="79208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Прямоугольник 30"/>
            <p:cNvSpPr/>
            <p:nvPr/>
          </p:nvSpPr>
          <p:spPr>
            <a:xfrm>
              <a:off x="2871302" y="2204864"/>
              <a:ext cx="126865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2051720" y="2420888"/>
              <a:ext cx="79208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2699792" y="2175247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1</a:t>
            </a:r>
            <a:r>
              <a:rPr lang="ru-RU" sz="2400" b="1" dirty="0" smtClean="0">
                <a:latin typeface="Comic Sans MS" pitchFamily="66" charset="0"/>
              </a:rPr>
              <a:t> = 10 Ом    </a:t>
            </a:r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Э</a:t>
            </a:r>
            <a:r>
              <a:rPr lang="ru-RU" sz="2400" b="1" dirty="0" smtClean="0">
                <a:latin typeface="Comic Sans MS" pitchFamily="66" charset="0"/>
              </a:rPr>
              <a:t> = 7,5 Ом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03848" y="2852936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</a:t>
            </a:r>
            <a:r>
              <a:rPr lang="ru-RU" sz="28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0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= 17,5 Ом          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32656"/>
            <a:ext cx="9144000" cy="584775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Рассчитайте сопротивление участка цепи  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683568" y="1844824"/>
            <a:ext cx="7704856" cy="1224136"/>
            <a:chOff x="683568" y="1844824"/>
            <a:chExt cx="7704856" cy="1224136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4139952" y="1844824"/>
              <a:ext cx="4248472" cy="1224136"/>
              <a:chOff x="4139952" y="1844824"/>
              <a:chExt cx="4248472" cy="1224136"/>
            </a:xfrm>
          </p:grpSpPr>
          <p:cxnSp>
            <p:nvCxnSpPr>
              <p:cNvPr id="5" name="Прямая соединительная линия 4"/>
              <p:cNvCxnSpPr>
                <a:endCxn id="8" idx="1"/>
              </p:cNvCxnSpPr>
              <p:nvPr/>
            </p:nvCxnSpPr>
            <p:spPr>
              <a:xfrm>
                <a:off x="4932040" y="2852936"/>
                <a:ext cx="69520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4932040" y="2060848"/>
                <a:ext cx="0" cy="7920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Прямоугольник 6"/>
              <p:cNvSpPr/>
              <p:nvPr/>
            </p:nvSpPr>
            <p:spPr>
              <a:xfrm>
                <a:off x="5627245" y="1844824"/>
                <a:ext cx="1268650" cy="4320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5627245" y="2636912"/>
                <a:ext cx="1268650" cy="4320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4955606" y="2060848"/>
                <a:ext cx="67163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6895895" y="2852936"/>
                <a:ext cx="70044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6895895" y="2060848"/>
                <a:ext cx="70044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7596336" y="2060848"/>
                <a:ext cx="0" cy="7920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H="1">
                <a:off x="4139952" y="2420888"/>
                <a:ext cx="79208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flipH="1">
                <a:off x="7596336" y="2420888"/>
                <a:ext cx="79208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Группа 18"/>
            <p:cNvGrpSpPr/>
            <p:nvPr/>
          </p:nvGrpSpPr>
          <p:grpSpPr>
            <a:xfrm>
              <a:off x="683568" y="1844824"/>
              <a:ext cx="4248472" cy="1224136"/>
              <a:chOff x="4139952" y="1844824"/>
              <a:chExt cx="4248472" cy="1224136"/>
            </a:xfrm>
          </p:grpSpPr>
          <p:cxnSp>
            <p:nvCxnSpPr>
              <p:cNvPr id="20" name="Прямая соединительная линия 19"/>
              <p:cNvCxnSpPr>
                <a:endCxn id="23" idx="1"/>
              </p:cNvCxnSpPr>
              <p:nvPr/>
            </p:nvCxnSpPr>
            <p:spPr>
              <a:xfrm>
                <a:off x="4932040" y="2852936"/>
                <a:ext cx="69520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4932040" y="2060848"/>
                <a:ext cx="0" cy="7920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Прямоугольник 21"/>
              <p:cNvSpPr/>
              <p:nvPr/>
            </p:nvSpPr>
            <p:spPr>
              <a:xfrm>
                <a:off x="5627245" y="1844824"/>
                <a:ext cx="1268650" cy="4320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5627245" y="2636912"/>
                <a:ext cx="1268650" cy="4320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4955606" y="2060848"/>
                <a:ext cx="67163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6895895" y="2852936"/>
                <a:ext cx="70044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6895895" y="2060848"/>
                <a:ext cx="70044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7596336" y="2060848"/>
                <a:ext cx="0" cy="7920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flipH="1">
                <a:off x="4139952" y="2420888"/>
                <a:ext cx="79208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flipH="1">
                <a:off x="7596336" y="2420888"/>
                <a:ext cx="79208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TextBox 30"/>
          <p:cNvSpPr txBox="1"/>
          <p:nvPr/>
        </p:nvSpPr>
        <p:spPr>
          <a:xfrm>
            <a:off x="1547664" y="1340768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1</a:t>
            </a:r>
            <a:r>
              <a:rPr lang="ru-RU" sz="2400" b="1" dirty="0" smtClean="0">
                <a:latin typeface="Comic Sans MS" pitchFamily="66" charset="0"/>
              </a:rPr>
              <a:t> = 20 Ом                 </a:t>
            </a:r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3</a:t>
            </a:r>
            <a:r>
              <a:rPr lang="ru-RU" sz="2400" b="1" dirty="0" smtClean="0">
                <a:latin typeface="Comic Sans MS" pitchFamily="66" charset="0"/>
              </a:rPr>
              <a:t> = 30 Ом </a:t>
            </a:r>
          </a:p>
          <a:p>
            <a:endParaRPr lang="ru-RU" sz="2400" b="1" dirty="0" smtClean="0">
              <a:latin typeface="Comic Sans MS" pitchFamily="66" charset="0"/>
            </a:endParaRPr>
          </a:p>
          <a:p>
            <a:endParaRPr lang="ru-RU" sz="2400" b="1" dirty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2</a:t>
            </a:r>
            <a:r>
              <a:rPr lang="ru-RU" sz="2400" b="1" dirty="0" smtClean="0">
                <a:latin typeface="Comic Sans MS" pitchFamily="66" charset="0"/>
              </a:rPr>
              <a:t> = 20 Ом                </a:t>
            </a:r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4</a:t>
            </a:r>
            <a:r>
              <a:rPr lang="ru-RU" sz="2400" b="1" dirty="0" smtClean="0">
                <a:latin typeface="Comic Sans MS" pitchFamily="66" charset="0"/>
              </a:rPr>
              <a:t> = 30 Ом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19672" y="3841884"/>
            <a:ext cx="576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</a:t>
            </a:r>
            <a:r>
              <a:rPr lang="ru-RU" sz="28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0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=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</a:t>
            </a:r>
            <a:r>
              <a:rPr lang="ru-RU" sz="28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Э1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+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</a:t>
            </a:r>
            <a:r>
              <a:rPr lang="ru-RU" sz="28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Э2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</a:t>
            </a:r>
            <a:r>
              <a:rPr lang="en-US" sz="28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0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= 10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Ом + 15 Ом = 25 Ом            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32656"/>
            <a:ext cx="9144000" cy="584775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Решите задачу  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339950" y="1529209"/>
            <a:ext cx="4536306" cy="2547863"/>
            <a:chOff x="1391" y="6791"/>
            <a:chExt cx="3060" cy="1800"/>
          </a:xfrm>
          <a:solidFill>
            <a:schemeClr val="bg1"/>
          </a:solidFill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931" y="6791"/>
              <a:ext cx="720" cy="360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931" y="7511"/>
              <a:ext cx="720" cy="360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 flipH="1">
              <a:off x="1571" y="7691"/>
              <a:ext cx="360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Line 6"/>
            <p:cNvSpPr>
              <a:spLocks noChangeShapeType="1"/>
            </p:cNvSpPr>
            <p:nvPr/>
          </p:nvSpPr>
          <p:spPr bwMode="auto">
            <a:xfrm flipH="1">
              <a:off x="1571" y="6971"/>
              <a:ext cx="360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1571" y="6971"/>
              <a:ext cx="0" cy="144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2111" y="8231"/>
              <a:ext cx="360" cy="360"/>
            </a:xfrm>
            <a:prstGeom prst="ellips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 flipH="1">
              <a:off x="1571" y="8411"/>
              <a:ext cx="540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2471" y="8411"/>
              <a:ext cx="540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2651" y="6971"/>
              <a:ext cx="360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2651" y="7691"/>
              <a:ext cx="360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3011" y="6971"/>
              <a:ext cx="0" cy="144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3011" y="7331"/>
              <a:ext cx="360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3371" y="7151"/>
              <a:ext cx="720" cy="360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 flipH="1">
              <a:off x="1391" y="7331"/>
              <a:ext cx="180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4091" y="7331"/>
              <a:ext cx="360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3191" y="7331"/>
              <a:ext cx="0" cy="72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3551" y="7871"/>
              <a:ext cx="360" cy="360"/>
            </a:xfrm>
            <a:prstGeom prst="ellips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 flipH="1">
              <a:off x="3191" y="8051"/>
              <a:ext cx="360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3911" y="8051"/>
              <a:ext cx="360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 flipV="1">
              <a:off x="4271" y="7331"/>
              <a:ext cx="0" cy="72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627784" y="1052736"/>
            <a:ext cx="2088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1</a:t>
            </a:r>
            <a:r>
              <a:rPr lang="ru-RU" sz="2400" b="1" dirty="0" smtClean="0">
                <a:latin typeface="Comic Sans MS" pitchFamily="66" charset="0"/>
              </a:rPr>
              <a:t> = 5 Ом</a:t>
            </a:r>
          </a:p>
          <a:p>
            <a:endParaRPr lang="ru-RU" sz="2400" b="1" dirty="0" smtClean="0">
              <a:latin typeface="Comic Sans MS" pitchFamily="66" charset="0"/>
            </a:endParaRPr>
          </a:p>
          <a:p>
            <a:endParaRPr lang="ru-RU" sz="2400" b="1" dirty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2</a:t>
            </a:r>
            <a:r>
              <a:rPr lang="ru-RU" sz="2400" b="1" dirty="0" smtClean="0">
                <a:latin typeface="Comic Sans MS" pitchFamily="66" charset="0"/>
              </a:rPr>
              <a:t> = 5 Ом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32040" y="1455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3</a:t>
            </a:r>
            <a:r>
              <a:rPr lang="ru-RU" sz="2400" b="1" dirty="0" smtClean="0">
                <a:latin typeface="Comic Sans MS" pitchFamily="66" charset="0"/>
              </a:rPr>
              <a:t> = 5 Ом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19872" y="364502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 Black" pitchFamily="34" charset="0"/>
              </a:rPr>
              <a:t>V</a:t>
            </a:r>
            <a:r>
              <a:rPr lang="en-US" sz="2000" b="1" baseline="-25000" dirty="0" smtClean="0">
                <a:latin typeface="Arial Black" pitchFamily="34" charset="0"/>
              </a:rPr>
              <a:t>1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80112" y="310089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 Black" pitchFamily="34" charset="0"/>
              </a:rPr>
              <a:t>V</a:t>
            </a:r>
            <a:r>
              <a:rPr lang="en-US" sz="2000" b="1" baseline="-25000" dirty="0" smtClean="0">
                <a:latin typeface="Arial Black" pitchFamily="34" charset="0"/>
              </a:rPr>
              <a:t>3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99792" y="422108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U</a:t>
            </a:r>
            <a:r>
              <a:rPr lang="en-US" sz="2400" b="1" baseline="-25000" dirty="0" smtClean="0">
                <a:latin typeface="Comic Sans MS" pitchFamily="66" charset="0"/>
              </a:rPr>
              <a:t>1</a:t>
            </a:r>
            <a:r>
              <a:rPr lang="ru-RU" sz="2400" b="1" dirty="0" smtClean="0">
                <a:latin typeface="Comic Sans MS" pitchFamily="66" charset="0"/>
              </a:rPr>
              <a:t> = 1</a:t>
            </a:r>
            <a:r>
              <a:rPr lang="en-US" sz="2400" b="1" dirty="0" smtClean="0">
                <a:latin typeface="Comic Sans MS" pitchFamily="66" charset="0"/>
              </a:rPr>
              <a:t>0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ru-RU" sz="2400" b="1" dirty="0">
                <a:latin typeface="Comic Sans MS" pitchFamily="66" charset="0"/>
              </a:rPr>
              <a:t>В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76056" y="3645024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U</a:t>
            </a:r>
            <a:r>
              <a:rPr lang="ru-RU" sz="2400" b="1" baseline="-25000" dirty="0" smtClean="0">
                <a:latin typeface="Comic Sans MS" pitchFamily="66" charset="0"/>
              </a:rPr>
              <a:t>3</a:t>
            </a:r>
            <a:r>
              <a:rPr lang="ru-RU" sz="2400" b="1" dirty="0" smtClean="0">
                <a:latin typeface="Comic Sans MS" pitchFamily="66" charset="0"/>
              </a:rPr>
              <a:t> = </a:t>
            </a:r>
            <a:r>
              <a:rPr lang="en-US" sz="2400" b="1" dirty="0" smtClean="0">
                <a:latin typeface="Comic Sans MS" pitchFamily="66" charset="0"/>
              </a:rPr>
              <a:t>20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ru-RU" sz="2400" b="1" dirty="0">
                <a:latin typeface="Comic Sans MS" pitchFamily="66" charset="0"/>
              </a:rPr>
              <a:t>В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560" y="497426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0</a:t>
            </a:r>
            <a:r>
              <a:rPr lang="ru-RU" sz="2400" b="1" dirty="0" smtClean="0">
                <a:latin typeface="Comic Sans MS" pitchFamily="66" charset="0"/>
              </a:rPr>
              <a:t> = ? </a:t>
            </a:r>
            <a:r>
              <a:rPr lang="en-US" sz="2400" b="1" dirty="0" smtClean="0">
                <a:latin typeface="Comic Sans MS" pitchFamily="66" charset="0"/>
              </a:rPr>
              <a:t>U</a:t>
            </a:r>
            <a:r>
              <a:rPr lang="ru-RU" sz="2400" b="1" baseline="-25000" dirty="0" smtClean="0">
                <a:latin typeface="Comic Sans MS" pitchFamily="66" charset="0"/>
              </a:rPr>
              <a:t>0</a:t>
            </a:r>
            <a:r>
              <a:rPr lang="ru-RU" sz="2400" b="1" dirty="0" smtClean="0">
                <a:latin typeface="Comic Sans MS" pitchFamily="66" charset="0"/>
              </a:rPr>
              <a:t> = ?</a:t>
            </a:r>
          </a:p>
          <a:p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en-US" sz="2400" b="1" baseline="-25000" dirty="0" smtClean="0">
                <a:latin typeface="Comic Sans MS" pitchFamily="66" charset="0"/>
              </a:rPr>
              <a:t>1</a:t>
            </a:r>
            <a:r>
              <a:rPr lang="ru-RU" sz="2400" b="1" baseline="-25000" dirty="0" smtClean="0">
                <a:latin typeface="Comic Sans MS" pitchFamily="66" charset="0"/>
              </a:rPr>
              <a:t>,2,3,0 </a:t>
            </a:r>
            <a:r>
              <a:rPr lang="ru-RU" sz="2400" b="1" dirty="0" smtClean="0">
                <a:latin typeface="Comic Sans MS" pitchFamily="66" charset="0"/>
              </a:rPr>
              <a:t>= ? </a:t>
            </a:r>
            <a:endParaRPr lang="ru-RU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548680"/>
            <a:ext cx="37444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Arial Black" pitchFamily="34" charset="0"/>
              </a:rPr>
              <a:t>R</a:t>
            </a:r>
            <a:r>
              <a:rPr lang="ru-RU" sz="2400" b="1" baseline="-25000" dirty="0" smtClean="0">
                <a:latin typeface="Arial Black" pitchFamily="34" charset="0"/>
              </a:rPr>
              <a:t>0</a:t>
            </a:r>
            <a:r>
              <a:rPr lang="ru-RU" sz="2400" b="1" dirty="0" smtClean="0">
                <a:latin typeface="Arial Black" pitchFamily="34" charset="0"/>
              </a:rPr>
              <a:t> =</a:t>
            </a:r>
            <a:r>
              <a:rPr lang="en-US" sz="2400" b="1" dirty="0" smtClean="0">
                <a:latin typeface="Arial Black" pitchFamily="34" charset="0"/>
              </a:rPr>
              <a:t>     </a:t>
            </a:r>
            <a:r>
              <a:rPr lang="ru-RU" sz="2400" b="1" dirty="0" smtClean="0">
                <a:latin typeface="Arial Black" pitchFamily="34" charset="0"/>
              </a:rPr>
              <a:t>           </a:t>
            </a:r>
            <a:r>
              <a:rPr lang="en-US" sz="2400" b="1" dirty="0" smtClean="0">
                <a:latin typeface="Arial Black" pitchFamily="34" charset="0"/>
              </a:rPr>
              <a:t>  </a:t>
            </a:r>
            <a:r>
              <a:rPr lang="ru-RU" sz="2400" b="1" dirty="0" smtClean="0">
                <a:latin typeface="Arial Black" pitchFamily="34" charset="0"/>
              </a:rPr>
              <a:t>+ </a:t>
            </a:r>
            <a:r>
              <a:rPr lang="en-US" sz="2400" b="1" dirty="0" smtClean="0">
                <a:latin typeface="Arial Black" pitchFamily="34" charset="0"/>
              </a:rPr>
              <a:t>R</a:t>
            </a:r>
            <a:r>
              <a:rPr lang="en-US" sz="2400" b="1" baseline="-25000" dirty="0" smtClean="0">
                <a:latin typeface="Arial Black" pitchFamily="34" charset="0"/>
              </a:rPr>
              <a:t>3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ru-RU" sz="2400" b="1" dirty="0" smtClean="0">
                <a:latin typeface="Arial Black" pitchFamily="34" charset="0"/>
              </a:rPr>
              <a:t>     </a:t>
            </a:r>
          </a:p>
          <a:p>
            <a:endParaRPr lang="ru-RU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Arial Black" pitchFamily="34" charset="0"/>
              </a:rPr>
              <a:t>U</a:t>
            </a:r>
            <a:r>
              <a:rPr lang="ru-RU" sz="2400" b="1" baseline="-25000" dirty="0" smtClean="0">
                <a:latin typeface="Arial Black" pitchFamily="34" charset="0"/>
              </a:rPr>
              <a:t>0</a:t>
            </a:r>
            <a:r>
              <a:rPr lang="en-US" sz="2400" b="1" dirty="0" smtClean="0">
                <a:latin typeface="Arial Black" pitchFamily="34" charset="0"/>
              </a:rPr>
              <a:t> = U</a:t>
            </a:r>
            <a:r>
              <a:rPr lang="ru-RU" sz="2400" b="1" baseline="-25000" dirty="0" smtClean="0">
                <a:latin typeface="Arial Black" pitchFamily="34" charset="0"/>
              </a:rPr>
              <a:t>1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ru-RU" sz="2400" b="1" dirty="0" smtClean="0">
                <a:latin typeface="Arial Black" pitchFamily="34" charset="0"/>
              </a:rPr>
              <a:t>+</a:t>
            </a:r>
            <a:r>
              <a:rPr lang="en-US" sz="2400" b="1" dirty="0" smtClean="0">
                <a:latin typeface="Arial Black" pitchFamily="34" charset="0"/>
              </a:rPr>
              <a:t> U</a:t>
            </a:r>
            <a:r>
              <a:rPr lang="en-US" sz="2400" b="1" baseline="-25000" dirty="0" smtClean="0">
                <a:latin typeface="Arial Black" pitchFamily="34" charset="0"/>
              </a:rPr>
              <a:t>3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endParaRPr lang="ru-RU" sz="2400" b="1" dirty="0" smtClean="0">
              <a:latin typeface="Arial Black" pitchFamily="34" charset="0"/>
            </a:endParaRPr>
          </a:p>
          <a:p>
            <a:endParaRPr lang="ru-RU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ru-RU" sz="2400" b="1" baseline="-25000" dirty="0" smtClean="0">
                <a:latin typeface="Arial Black" pitchFamily="34" charset="0"/>
              </a:rPr>
              <a:t>0</a:t>
            </a:r>
            <a:r>
              <a:rPr lang="ru-RU" sz="2400" b="1" dirty="0" smtClean="0">
                <a:latin typeface="Arial Black" pitchFamily="34" charset="0"/>
              </a:rPr>
              <a:t> = </a:t>
            </a:r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en-US" sz="2400" b="1" baseline="-25000" dirty="0" smtClean="0">
                <a:latin typeface="Comic Sans MS" pitchFamily="66" charset="0"/>
              </a:rPr>
              <a:t>3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latin typeface="Arial Black" pitchFamily="34" charset="0"/>
              </a:rPr>
              <a:t>= </a:t>
            </a:r>
            <a:endParaRPr lang="en-US" sz="2400" b="1" dirty="0" smtClean="0">
              <a:latin typeface="Arial Black" pitchFamily="34" charset="0"/>
            </a:endParaRPr>
          </a:p>
          <a:p>
            <a:endParaRPr lang="en-US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en-US" sz="2400" b="1" baseline="-25000" dirty="0" smtClean="0">
                <a:latin typeface="Arial Black" pitchFamily="34" charset="0"/>
              </a:rPr>
              <a:t>2</a:t>
            </a:r>
            <a:r>
              <a:rPr lang="en-US" sz="2400" b="1" dirty="0" smtClean="0">
                <a:latin typeface="Arial Black" pitchFamily="34" charset="0"/>
              </a:rPr>
              <a:t> =             </a:t>
            </a:r>
            <a:r>
              <a:rPr lang="ru-RU" sz="2400" b="1" dirty="0" smtClean="0">
                <a:latin typeface="Arial Black" pitchFamily="34" charset="0"/>
              </a:rPr>
              <a:t> </a:t>
            </a:r>
          </a:p>
          <a:p>
            <a:endParaRPr lang="ru-RU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ru-RU" sz="2400" b="1" baseline="-25000" dirty="0" smtClean="0">
                <a:latin typeface="Arial Black" pitchFamily="34" charset="0"/>
              </a:rPr>
              <a:t>1</a:t>
            </a:r>
            <a:r>
              <a:rPr lang="ru-RU" sz="2400" b="1" dirty="0" smtClean="0">
                <a:latin typeface="Arial Black" pitchFamily="34" charset="0"/>
              </a:rPr>
              <a:t> = </a:t>
            </a:r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en-US" sz="2400" b="1" baseline="-25000" dirty="0" smtClean="0">
                <a:latin typeface="Comic Sans MS" pitchFamily="66" charset="0"/>
              </a:rPr>
              <a:t>0</a:t>
            </a:r>
            <a:r>
              <a:rPr lang="en-US" sz="2400" b="1" dirty="0" smtClean="0">
                <a:latin typeface="Comic Sans MS" pitchFamily="66" charset="0"/>
              </a:rPr>
              <a:t> – I</a:t>
            </a:r>
            <a:r>
              <a:rPr lang="ru-RU" sz="2400" b="1" baseline="-25000" dirty="0" smtClean="0">
                <a:latin typeface="Comic Sans MS" pitchFamily="66" charset="0"/>
              </a:rPr>
              <a:t>2</a:t>
            </a:r>
            <a:endParaRPr lang="ru-RU" sz="2400" b="1" dirty="0" smtClean="0"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692696"/>
          <a:ext cx="146382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2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R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* R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R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+ R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23928" y="620689"/>
            <a:ext cx="51845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ru-RU" sz="2400" b="1" baseline="-25000" dirty="0" smtClean="0">
                <a:latin typeface="Comic Sans MS" pitchFamily="66" charset="0"/>
              </a:rPr>
              <a:t>0</a:t>
            </a:r>
            <a:r>
              <a:rPr lang="ru-RU" sz="2400" b="1" dirty="0" smtClean="0">
                <a:latin typeface="Comic Sans MS" pitchFamily="66" charset="0"/>
              </a:rPr>
              <a:t> =           </a:t>
            </a:r>
            <a:r>
              <a:rPr lang="ru-RU" sz="2400" b="1" dirty="0" smtClean="0">
                <a:latin typeface="Arial Black" pitchFamily="34" charset="0"/>
              </a:rPr>
              <a:t>+ 5 = 7,5 Ом  </a:t>
            </a:r>
          </a:p>
          <a:p>
            <a:endParaRPr lang="ru-RU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U</a:t>
            </a:r>
            <a:r>
              <a:rPr lang="ru-RU" sz="2400" b="1" baseline="-25000" dirty="0" smtClean="0">
                <a:latin typeface="Comic Sans MS" pitchFamily="66" charset="0"/>
              </a:rPr>
              <a:t>0</a:t>
            </a:r>
            <a:r>
              <a:rPr lang="en-US" sz="2400" b="1" dirty="0" smtClean="0">
                <a:latin typeface="Comic Sans MS" pitchFamily="66" charset="0"/>
              </a:rPr>
              <a:t> = </a:t>
            </a:r>
            <a:r>
              <a:rPr lang="ru-RU" sz="2400" b="1" dirty="0" smtClean="0">
                <a:latin typeface="Arial Black" pitchFamily="34" charset="0"/>
              </a:rPr>
              <a:t>10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ru-RU" sz="2400" b="1" dirty="0" smtClean="0">
                <a:latin typeface="Arial Black" pitchFamily="34" charset="0"/>
              </a:rPr>
              <a:t>В +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ru-RU" sz="2400" b="1" dirty="0" smtClean="0">
                <a:latin typeface="Arial Black" pitchFamily="34" charset="0"/>
              </a:rPr>
              <a:t>20 В</a:t>
            </a:r>
            <a:r>
              <a:rPr lang="en-US" sz="2400" b="1" dirty="0" smtClean="0">
                <a:latin typeface="Arial Black" pitchFamily="34" charset="0"/>
              </a:rPr>
              <a:t> = </a:t>
            </a:r>
            <a:r>
              <a:rPr lang="ru-RU" sz="2400" b="1" dirty="0" smtClean="0">
                <a:latin typeface="Arial Black" pitchFamily="34" charset="0"/>
              </a:rPr>
              <a:t>30 В </a:t>
            </a:r>
          </a:p>
          <a:p>
            <a:endParaRPr lang="ru-RU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ru-RU" sz="2400" b="1" baseline="-25000" dirty="0" smtClean="0">
                <a:latin typeface="Comic Sans MS" pitchFamily="66" charset="0"/>
              </a:rPr>
              <a:t>0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latin typeface="Arial Black" pitchFamily="34" charset="0"/>
              </a:rPr>
              <a:t>= </a:t>
            </a:r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en-US" sz="2400" b="1" baseline="-25000" dirty="0" smtClean="0">
                <a:latin typeface="Comic Sans MS" pitchFamily="66" charset="0"/>
              </a:rPr>
              <a:t>3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latin typeface="Arial Black" pitchFamily="34" charset="0"/>
              </a:rPr>
              <a:t>=           = 4 А</a:t>
            </a:r>
            <a:endParaRPr lang="en-US" sz="2400" b="1" dirty="0" smtClean="0">
              <a:latin typeface="Comic Sans MS" pitchFamily="66" charset="0"/>
            </a:endParaRPr>
          </a:p>
          <a:p>
            <a:endParaRPr lang="en-US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ru-RU" sz="2400" b="1" baseline="-25000" dirty="0" smtClean="0">
                <a:latin typeface="Comic Sans MS" pitchFamily="66" charset="0"/>
              </a:rPr>
              <a:t>2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smtClean="0">
                <a:latin typeface="Arial Black" pitchFamily="34" charset="0"/>
              </a:rPr>
              <a:t>=  </a:t>
            </a:r>
            <a:r>
              <a:rPr lang="ru-RU" sz="2400" b="1" dirty="0" smtClean="0">
                <a:latin typeface="Arial Black" pitchFamily="34" charset="0"/>
              </a:rPr>
              <a:t>  </a:t>
            </a:r>
            <a:r>
              <a:rPr lang="en-US" sz="2400" b="1" dirty="0" smtClean="0">
                <a:latin typeface="Arial Black" pitchFamily="34" charset="0"/>
              </a:rPr>
              <a:t>     </a:t>
            </a:r>
            <a:r>
              <a:rPr lang="ru-RU" sz="2400" b="1" dirty="0" smtClean="0">
                <a:latin typeface="Arial Black" pitchFamily="34" charset="0"/>
              </a:rPr>
              <a:t>  </a:t>
            </a:r>
            <a:r>
              <a:rPr lang="en-US" sz="2400" b="1" dirty="0" smtClean="0">
                <a:latin typeface="Arial Black" pitchFamily="34" charset="0"/>
              </a:rPr>
              <a:t>=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smtClean="0">
                <a:latin typeface="Arial Black" pitchFamily="34" charset="0"/>
              </a:rPr>
              <a:t>2 </a:t>
            </a:r>
            <a:r>
              <a:rPr lang="ru-RU" sz="2400" b="1" dirty="0" smtClean="0">
                <a:latin typeface="Arial Black" pitchFamily="34" charset="0"/>
              </a:rPr>
              <a:t>А </a:t>
            </a:r>
          </a:p>
          <a:p>
            <a:endParaRPr lang="en-US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ru-RU" sz="2400" b="1" baseline="-25000" dirty="0" smtClean="0">
                <a:latin typeface="Comic Sans MS" pitchFamily="66" charset="0"/>
              </a:rPr>
              <a:t>1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smtClean="0">
                <a:latin typeface="Arial Black" pitchFamily="34" charset="0"/>
              </a:rPr>
              <a:t>= </a:t>
            </a:r>
            <a:r>
              <a:rPr lang="ru-RU" sz="2400" b="1" dirty="0" smtClean="0">
                <a:latin typeface="Arial Black" pitchFamily="34" charset="0"/>
              </a:rPr>
              <a:t>4 А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ru-RU" sz="2400" b="1" dirty="0" smtClean="0">
                <a:latin typeface="Arial Black" pitchFamily="34" charset="0"/>
              </a:rPr>
              <a:t>– 2 А</a:t>
            </a:r>
            <a:r>
              <a:rPr lang="en-US" sz="2400" b="1" dirty="0" smtClean="0">
                <a:latin typeface="Arial Black" pitchFamily="34" charset="0"/>
              </a:rPr>
              <a:t> = </a:t>
            </a:r>
            <a:r>
              <a:rPr lang="ru-RU" sz="2400" b="1" dirty="0" smtClean="0">
                <a:latin typeface="Arial Black" pitchFamily="34" charset="0"/>
              </a:rPr>
              <a:t>2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ru-RU" sz="2400" b="1" dirty="0" smtClean="0">
                <a:latin typeface="Arial Black" pitchFamily="34" charset="0"/>
              </a:rPr>
              <a:t>А</a:t>
            </a:r>
            <a:r>
              <a:rPr lang="ru-RU" sz="2400" b="1" dirty="0" smtClean="0">
                <a:latin typeface="Comic Sans MS" pitchFamily="66" charset="0"/>
              </a:rPr>
              <a:t> </a:t>
            </a:r>
          </a:p>
          <a:p>
            <a:endParaRPr lang="ru-RU" sz="2400" b="1" dirty="0" smtClean="0">
              <a:latin typeface="Comic Sans MS" pitchFamily="6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764360" y="764704"/>
          <a:ext cx="110378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7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5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47664" y="2082552"/>
          <a:ext cx="86409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U</a:t>
                      </a:r>
                      <a:r>
                        <a:rPr lang="ru-RU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R</a:t>
                      </a:r>
                      <a:r>
                        <a:rPr lang="ru-RU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               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436096" y="2204864"/>
          <a:ext cx="86409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20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5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               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27584" y="2852936"/>
          <a:ext cx="86409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U</a:t>
                      </a:r>
                      <a:r>
                        <a:rPr lang="ru-RU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R</a:t>
                      </a:r>
                      <a:r>
                        <a:rPr lang="ru-RU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               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716016" y="2946648"/>
          <a:ext cx="86409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10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5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               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hlinkClick r:id="rId2" action="ppaction://hlinksldjump"/>
              </a:rPr>
              <a:t>Решение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584</Words>
  <Application>Microsoft Office PowerPoint</Application>
  <PresentationFormat>Экран (4:3)</PresentationFormat>
  <Paragraphs>207</Paragraphs>
  <Slides>15</Slides>
  <Notes>0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Тема урока:  Смешанное соединение проводников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задание:  задачи на карточке. Задание №3 – дополнительное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Степанюк Т.В.</cp:lastModifiedBy>
  <cp:revision>79</cp:revision>
  <dcterms:created xsi:type="dcterms:W3CDTF">2013-02-03T09:51:13Z</dcterms:created>
  <dcterms:modified xsi:type="dcterms:W3CDTF">2014-08-26T09:08:23Z</dcterms:modified>
</cp:coreProperties>
</file>