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 varScale="1">
        <p:scale>
          <a:sx n="96" d="100"/>
          <a:sy n="96" d="100"/>
        </p:scale>
        <p:origin x="-3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493BB-927C-43B7-AE29-2F524C2B6058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AAC17-F6D8-448E-BA8E-2FAB17134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280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980BD-7B1E-43F4-A2C1-542081C12C00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43608" y="267155"/>
            <a:ext cx="66631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Растения-хищники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23239" y="5016021"/>
            <a:ext cx="58489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Презентацию подготовила: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Большакова Е.И.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МОУ ДОД «Киришский ДДЮТ»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9992" y="6340191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2015 год</a:t>
            </a:r>
          </a:p>
        </p:txBody>
      </p:sp>
      <p:pic>
        <p:nvPicPr>
          <p:cNvPr id="2050" name="Picture 2" descr="C:\Documents and Settings\Senyakin_A_S\Рабочий стол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67" y="1268760"/>
            <a:ext cx="4438650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44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480720" cy="720080"/>
          </a:xfrm>
        </p:spPr>
        <p:txBody>
          <a:bodyPr/>
          <a:lstStyle/>
          <a:p>
            <a:pPr marL="342900" lvl="0" indent="-342900" algn="ctr" eaLnBrk="1" hangingPunct="1">
              <a:spcBef>
                <a:spcPct val="20000"/>
              </a:spcBef>
            </a:pPr>
            <a:r>
              <a:rPr lang="ru-RU" altLang="ru-RU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Венерина мухоловка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85257"/>
            <a:ext cx="78288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altLang="ru-RU" sz="2200" dirty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Растение имеет листья – «челюсти», которые захлопываются, когда к ним прикасается </a:t>
            </a:r>
            <a:r>
              <a:rPr lang="ru-RU" altLang="ru-RU" sz="2200" dirty="0" smtClean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насекомое.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200" dirty="0" smtClean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 </a:t>
            </a:r>
            <a:r>
              <a:rPr lang="ru-RU" sz="2200" dirty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краям листа расположено 15-20 толстых колючек, похожих на зубы, в середине листа — три сторожевых </a:t>
            </a:r>
            <a:r>
              <a:rPr lang="ru-RU" sz="2200" dirty="0" smtClean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волоска. Максимальный </a:t>
            </a:r>
            <a:r>
              <a:rPr lang="ru-RU" sz="2200" dirty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размер ловушки — 3 см. </a:t>
            </a:r>
            <a:endParaRPr lang="ru-RU" altLang="ru-RU" sz="2200" dirty="0">
              <a:solidFill>
                <a:srgbClr val="4F261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Это единственное растение, у которого лов насекомых можно наблюдать даже невооруженным глазом.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Встречается на болотах </a:t>
            </a:r>
            <a:r>
              <a:rPr lang="ru-RU" altLang="ru-RU" sz="2200" dirty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Северной Америки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18" name="Picture 2" descr="C:\Documents and Settings\Senyakin_A_S\Рабочий стол\Рисунок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3805091"/>
            <a:ext cx="3763963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Senyakin_A_S\Рабочий стол\Рисунок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80497"/>
            <a:ext cx="2530475" cy="277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49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792088"/>
          </a:xfrm>
        </p:spPr>
        <p:txBody>
          <a:bodyPr/>
          <a:lstStyle/>
          <a:p>
            <a:pPr algn="ctr"/>
            <a:r>
              <a:rPr lang="ru-RU" alt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Пузырчатка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539552" y="1017782"/>
            <a:ext cx="7776865" cy="282027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2200" dirty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Водное растение.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2200" dirty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Ловит мелких водных насекомых и рачков с помощью мешочков-пузырьков, растущих на листьях и стеблях.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2200" dirty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Задевая за поверхность пузырька, животное попадает в западню, выбраться из которой оно уже не может.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2200" dirty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Железы, расположенные на стенках пузырьков, помогают пойманной добычи перевариться.</a:t>
            </a:r>
          </a:p>
          <a:p>
            <a:pPr algn="just" eaLnBrk="1" hangingPunct="1">
              <a:buFont typeface="Wingdings" panose="05000000000000000000" pitchFamily="2" charset="2"/>
              <a:buChar char="v"/>
            </a:pP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Documents and Settings\Senyakin_A_S\Рабочий стол\Рисунок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26903"/>
            <a:ext cx="3749675" cy="282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Documents and Settings\Senyakin_A_S\Рабочий стол\Рисунок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88704"/>
            <a:ext cx="2346325" cy="309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67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288926" y="0"/>
            <a:ext cx="7315200" cy="922114"/>
          </a:xfrm>
        </p:spPr>
        <p:txBody>
          <a:bodyPr/>
          <a:lstStyle/>
          <a:p>
            <a:pPr algn="ctr"/>
            <a:r>
              <a:rPr lang="ru-RU" altLang="ru-RU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Альдрованда</a:t>
            </a:r>
            <a:r>
              <a:rPr lang="ru-RU" altLang="ru-RU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пузырчатая</a:t>
            </a: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899592" y="912979"/>
            <a:ext cx="743933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just" eaLnBrk="1" hangingPunct="1">
              <a:buFont typeface="Wingdings" panose="05000000000000000000" pitchFamily="2" charset="2"/>
              <a:buChar char="v"/>
            </a:pPr>
            <a:r>
              <a:rPr lang="ru-RU" altLang="ru-RU" sz="2200" dirty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Растение названо в честь итальянского учёного Улиссе </a:t>
            </a:r>
            <a:r>
              <a:rPr lang="ru-RU" altLang="ru-RU" sz="2200" dirty="0" err="1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Альдрованди</a:t>
            </a:r>
            <a:r>
              <a:rPr lang="ru-RU" altLang="ru-RU" sz="2200" dirty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</a:p>
          <a:p>
            <a:pPr marL="457200" indent="-457200" algn="just" eaLnBrk="1" hangingPunct="1">
              <a:buFont typeface="Wingdings" panose="05000000000000000000" pitchFamily="2" charset="2"/>
              <a:buChar char="v"/>
            </a:pPr>
            <a:r>
              <a:rPr lang="ru-RU" altLang="ru-RU" sz="2200" dirty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Растение свободно плавает в водоёме. Листья снабжены черешком, покрытым щетинками и двустворчатой пластинкой.</a:t>
            </a:r>
          </a:p>
          <a:p>
            <a:pPr marL="457200" indent="-457200" algn="just" eaLnBrk="1" hangingPunct="1">
              <a:buFont typeface="Wingdings" panose="05000000000000000000" pitchFamily="2" charset="2"/>
              <a:buChar char="v"/>
            </a:pPr>
            <a:r>
              <a:rPr lang="ru-RU" altLang="ru-RU" sz="2200" dirty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Питается мелкими личинками насекомых, рачками.</a:t>
            </a:r>
          </a:p>
        </p:txBody>
      </p:sp>
      <p:pic>
        <p:nvPicPr>
          <p:cNvPr id="11266" name="Picture 2" descr="C:\Documents and Settings\Senyakin_A_S\Рабочий стол\Рисунок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4246563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Documents and Settings\Senyakin_A_S\Рабочий стол\Рисунок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3382963" cy="255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78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367644" y="260648"/>
            <a:ext cx="7272808" cy="57534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Непентес (</a:t>
            </a:r>
            <a:r>
              <a:rPr lang="ru-RU" altLang="ru-RU" sz="4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кувшиночник</a:t>
            </a:r>
            <a:r>
              <a:rPr lang="ru-RU" altLang="ru-RU" sz="4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3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052735"/>
            <a:ext cx="777686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altLang="ru-RU" sz="2400" kern="0" dirty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Название </a:t>
            </a:r>
            <a:r>
              <a:rPr lang="ru-RU" altLang="ru-RU" sz="2400" kern="0" dirty="0" smtClean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произошло от названия древнегреческой мифической </a:t>
            </a:r>
            <a:r>
              <a:rPr lang="ru-RU" altLang="ru-RU" sz="2400" kern="0" dirty="0" err="1" smtClean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непенфом</a:t>
            </a:r>
            <a:r>
              <a:rPr lang="ru-RU" altLang="ru-RU" sz="2400" kern="0" dirty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400" kern="0" dirty="0" smtClean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травы </a:t>
            </a:r>
            <a:r>
              <a:rPr lang="ru-RU" altLang="ru-RU" sz="2400" kern="0" dirty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забвения.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altLang="ru-RU" sz="2400" kern="0" dirty="0" smtClean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Кустарниковая или полукустарниковая лиана.</a:t>
            </a:r>
            <a:endParaRPr lang="ru-RU" altLang="ru-RU" sz="2400" kern="0" dirty="0">
              <a:solidFill>
                <a:srgbClr val="4F261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altLang="ru-RU" sz="2400" kern="0" dirty="0" smtClean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Произрастает в тропических лесах.</a:t>
            </a:r>
            <a:r>
              <a:rPr lang="ru-RU" sz="2400" kern="0" dirty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400" kern="0" dirty="0" smtClean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Народное </a:t>
            </a:r>
            <a:r>
              <a:rPr lang="ru-RU" sz="2400" kern="0" dirty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название </a:t>
            </a:r>
            <a:r>
              <a:rPr lang="ru-RU" sz="2400" kern="0" dirty="0" smtClean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ловушек непентесов </a:t>
            </a:r>
            <a:r>
              <a:rPr lang="ru-RU" sz="2400" kern="0" dirty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«обезьяньи кубки</a:t>
            </a:r>
            <a:r>
              <a:rPr lang="ru-RU" sz="2400" kern="0" dirty="0" smtClean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».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ru-RU" sz="1400" kern="0" dirty="0">
              <a:solidFill>
                <a:srgbClr val="4F261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ru-RU" sz="1400" dirty="0"/>
          </a:p>
        </p:txBody>
      </p:sp>
      <p:pic>
        <p:nvPicPr>
          <p:cNvPr id="12290" name="Picture 2" descr="C:\Documents and Settings\Senyakin_A_S\Рабочий стол\Рисунок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68960"/>
            <a:ext cx="2657475" cy="353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Documents and Settings\Senyakin_A_S\Рабочий стол\Рисунок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51523"/>
            <a:ext cx="251777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00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3152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Разнообразие </a:t>
            </a:r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 и окрасок </a:t>
            </a:r>
            <a:r>
              <a:rPr lang="ru-RU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кувшинчиков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776712"/>
            <a:ext cx="77592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200" kern="0" dirty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Размеры некоторых ловушек-кувшинчиков непентесов позволяют растениям ловить крыс и мелких птиц. </a:t>
            </a:r>
            <a:endParaRPr lang="ru-RU" sz="2200" kern="0" dirty="0" smtClean="0">
              <a:solidFill>
                <a:srgbClr val="4F261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200" kern="0" dirty="0">
                <a:solidFill>
                  <a:srgbClr val="4F261E"/>
                </a:solidFill>
                <a:latin typeface="Times New Roman" pitchFamily="18" charset="0"/>
                <a:cs typeface="Times New Roman" pitchFamily="18" charset="0"/>
              </a:rPr>
              <a:t>Крупные непентесы помимо поедания насекомых также пользуются помётом зверьков </a:t>
            </a:r>
            <a:r>
              <a:rPr lang="ru-RU" sz="2200" kern="0" dirty="0" err="1">
                <a:solidFill>
                  <a:srgbClr val="4F261E"/>
                </a:solidFill>
                <a:latin typeface="Times New Roman" pitchFamily="18" charset="0"/>
                <a:cs typeface="Times New Roman" pitchFamily="18" charset="0"/>
              </a:rPr>
              <a:t>тупайя</a:t>
            </a:r>
            <a:r>
              <a:rPr lang="ru-RU" sz="2200" kern="0" dirty="0">
                <a:solidFill>
                  <a:srgbClr val="4F261E"/>
                </a:solidFill>
                <a:latin typeface="Times New Roman" pitchFamily="18" charset="0"/>
                <a:cs typeface="Times New Roman" pitchFamily="18" charset="0"/>
              </a:rPr>
              <a:t>, которые забираются на растение как на унитаз, чтобы полакомиться сладким нектаром.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400" kern="0" dirty="0">
              <a:solidFill>
                <a:srgbClr val="4F261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314" name="Picture 2" descr="C:\Documents and Settings\Senyakin_A_S\Рабочий стол\Рисунок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014" y="1293737"/>
            <a:ext cx="2308225" cy="348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Documents and Settings\Senyakin_A_S\Рабочий стол\Рисунок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08981"/>
            <a:ext cx="2538413" cy="35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Documents and Settings\Senyakin_A_S\Рабочий стол\Рисунок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23" y="1293737"/>
            <a:ext cx="256222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52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83568" y="1196752"/>
            <a:ext cx="752534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altLang="ru-RU" sz="2200" kern="0" dirty="0">
                <a:solidFill>
                  <a:srgbClr val="4F261E"/>
                </a:solidFill>
                <a:latin typeface="Times New Roman" pitchFamily="18" charset="0"/>
                <a:cs typeface="Times New Roman" pitchFamily="18" charset="0"/>
              </a:rPr>
              <a:t>Горлышко кувшинчика покрыто гладким восковым налётом. Насекомые начинают скользить по нему, но выбраться им не дают и щетинки, обращённые остриём вниз.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altLang="ru-RU" sz="2200" kern="0" dirty="0">
                <a:solidFill>
                  <a:srgbClr val="4F261E"/>
                </a:solidFill>
                <a:latin typeface="Times New Roman" pitchFamily="18" charset="0"/>
                <a:cs typeface="Times New Roman" pitchFamily="18" charset="0"/>
              </a:rPr>
              <a:t>Кувшинчик наполовину заполнен не сладким нектаром, а пищеварительным «супом». Через 5-7 часов добыча будет полностью </a:t>
            </a:r>
            <a:r>
              <a:rPr lang="ru-RU" altLang="ru-RU" sz="2200" kern="0" dirty="0" smtClean="0">
                <a:solidFill>
                  <a:srgbClr val="4F261E"/>
                </a:solidFill>
                <a:latin typeface="Times New Roman" pitchFamily="18" charset="0"/>
                <a:cs typeface="Times New Roman" pitchFamily="18" charset="0"/>
              </a:rPr>
              <a:t>переварена.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altLang="ru-RU" sz="2200" kern="0" dirty="0" smtClean="0">
                <a:solidFill>
                  <a:srgbClr val="4F261E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200" kern="0" dirty="0">
                <a:solidFill>
                  <a:srgbClr val="4F261E"/>
                </a:solidFill>
                <a:latin typeface="Times New Roman" pitchFamily="18" charset="0"/>
                <a:cs typeface="Times New Roman" pitchFamily="18" charset="0"/>
              </a:rPr>
              <a:t>крупных кувшинчиках до 1 л. пищеварительного сока. Эту кисловатую жидкость с удовольствием пьют орангутанги.</a:t>
            </a:r>
            <a:endParaRPr lang="ru-RU" sz="2200" kern="0" dirty="0">
              <a:solidFill>
                <a:srgbClr val="4F26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altLang="ru-RU" sz="2200" kern="0" dirty="0">
              <a:solidFill>
                <a:srgbClr val="4F261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200" kern="0" dirty="0">
                <a:solidFill>
                  <a:srgbClr val="4F261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200" kern="0" dirty="0">
                <a:solidFill>
                  <a:srgbClr val="4F261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kern="0" dirty="0">
                <a:solidFill>
                  <a:srgbClr val="4F261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200" kern="0" dirty="0">
                <a:solidFill>
                  <a:srgbClr val="4F261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kern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200" kern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kern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200" kern="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Documents and Settings\Senyakin_A_S\Рабочий стол\Рисунок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2835275" cy="305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Documents and Settings\Senyakin_A_S\Рабочий стол\Рисунок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754" y="3561904"/>
            <a:ext cx="2225675" cy="30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Documents and Settings\Senyakin_A_S\Рабочий стол\Рисунок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3561904"/>
            <a:ext cx="2414587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12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892695" y="260648"/>
            <a:ext cx="6984776" cy="782637"/>
          </a:xfrm>
        </p:spPr>
        <p:txBody>
          <a:bodyPr/>
          <a:lstStyle/>
          <a:p>
            <a:pPr algn="ctr"/>
            <a:r>
              <a:rPr lang="ru-RU" altLang="ru-RU" sz="36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Саррацения</a:t>
            </a:r>
            <a:endParaRPr lang="ru-RU" alt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611560" y="1052736"/>
            <a:ext cx="7914915" cy="125412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2200" kern="0" dirty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Многолетние корневищные травы.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2200" kern="0" dirty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Ловушку образует скрученный лист</a:t>
            </a:r>
            <a:r>
              <a:rPr lang="ru-RU" sz="2200" kern="0" dirty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в которых находится раствор пищеварительных ферментов.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2200" kern="0" dirty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Длина ловчих листов-кувшинчиков достигает 1м.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kern="0" dirty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Питается мелкими рачками, лягушками и даже грызунами.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kern="0" dirty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Пассивный зеленый хищник, растению достаточно фотосинтеза.</a:t>
            </a:r>
          </a:p>
        </p:txBody>
      </p:sp>
      <p:pic>
        <p:nvPicPr>
          <p:cNvPr id="15362" name="Picture 2" descr="C:\Documents and Settings\Senyakin_A_S\Рабочий стол\Рисунок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92693"/>
            <a:ext cx="3224213" cy="30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Documents and Settings\Senyakin_A_S\Рабочий стол\Рисунок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286" y="3537131"/>
            <a:ext cx="2055813" cy="31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88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Некоторые виды растений-хищников выращиваются в домашних условиях.</a:t>
            </a:r>
          </a:p>
        </p:txBody>
      </p:sp>
      <p:pic>
        <p:nvPicPr>
          <p:cNvPr id="16386" name="Picture 2" descr="C:\Documents and Settings\Senyakin_A_S\Рабочий стол\Рисунок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799"/>
            <a:ext cx="3638550" cy="484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Documents and Settings\Senyakin_A_S\Рабочий стол\Рисунок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40694"/>
            <a:ext cx="380206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79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Назови нас</a:t>
            </a:r>
            <a:endParaRPr lang="ru-RU" dirty="0"/>
          </a:p>
        </p:txBody>
      </p:sp>
      <p:pic>
        <p:nvPicPr>
          <p:cNvPr id="17413" name="Picture 5" descr="C:\Documents and Settings\Senyakin_A_S\Рабочий стол\Рисунок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42672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:\Documents and Settings\Senyakin_A_S\Рабочий стол\Рисунок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84784"/>
            <a:ext cx="25146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C:\Documents and Settings\Senyakin_A_S\Рабочий стол\Рисунок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68613"/>
            <a:ext cx="3168650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05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Senyakin_A_S\Рабочий стол\Рисунок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69950"/>
            <a:ext cx="6754813" cy="511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61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920880" cy="936104"/>
          </a:xfrm>
        </p:spPr>
        <p:txBody>
          <a:bodyPr rtlCol="0">
            <a:noAutofit/>
          </a:bodyPr>
          <a:lstStyle/>
          <a:p>
            <a:pPr algn="ctr"/>
            <a:r>
              <a:rPr lang="ru-RU" sz="3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Зачем растениям нужно хищничество?</a:t>
            </a:r>
            <a:endParaRPr lang="ru-RU" sz="3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Содержимое 2"/>
          <p:cNvSpPr>
            <a:spLocks noGrp="1"/>
          </p:cNvSpPr>
          <p:nvPr>
            <p:ph idx="1"/>
          </p:nvPr>
        </p:nvSpPr>
        <p:spPr>
          <a:xfrm>
            <a:off x="755576" y="1412776"/>
            <a:ext cx="7653734" cy="3528392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altLang="ru-RU" sz="2200" dirty="0">
                <a:solidFill>
                  <a:srgbClr val="4F261E"/>
                </a:solidFill>
                <a:latin typeface="Times New Roman" pitchFamily="18" charset="0"/>
                <a:cs typeface="Times New Roman" pitchFamily="18" charset="0"/>
              </a:rPr>
              <a:t>Насекомоядные растения встречаются во всех частях света.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altLang="ru-RU" sz="2200" dirty="0">
                <a:solidFill>
                  <a:srgbClr val="4F261E"/>
                </a:solidFill>
                <a:latin typeface="Times New Roman" pitchFamily="18" charset="0"/>
                <a:cs typeface="Times New Roman" pitchFamily="18" charset="0"/>
              </a:rPr>
              <a:t>В основном это многолетние травы, но встречаются полукустарники и кустарники.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altLang="ru-RU" sz="2200" dirty="0">
                <a:solidFill>
                  <a:srgbClr val="4F261E"/>
                </a:solidFill>
                <a:latin typeface="Times New Roman" pitchFamily="18" charset="0"/>
                <a:cs typeface="Times New Roman" pitchFamily="18" charset="0"/>
              </a:rPr>
              <a:t>Все п</a:t>
            </a:r>
            <a:r>
              <a:rPr lang="ru-RU" sz="2200" dirty="0">
                <a:solidFill>
                  <a:srgbClr val="4F261E"/>
                </a:solidFill>
                <a:latin typeface="Times New Roman" pitchFamily="18" charset="0"/>
                <a:cs typeface="Times New Roman" pitchFamily="18" charset="0"/>
              </a:rPr>
              <a:t>лотоядные </a:t>
            </a:r>
            <a:r>
              <a:rPr lang="ru-RU" altLang="ru-RU" sz="2200" dirty="0">
                <a:solidFill>
                  <a:srgbClr val="4F261E"/>
                </a:solidFill>
                <a:latin typeface="Times New Roman" pitchFamily="18" charset="0"/>
                <a:cs typeface="Times New Roman" pitchFamily="18" charset="0"/>
              </a:rPr>
              <a:t>растения растут на болотах, топких и влажных местах, скудных питательными веществами.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altLang="ru-RU" sz="2200" dirty="0">
                <a:solidFill>
                  <a:srgbClr val="4F261E"/>
                </a:solidFill>
                <a:latin typeface="Times New Roman" pitchFamily="18" charset="0"/>
                <a:cs typeface="Times New Roman" pitchFamily="18" charset="0"/>
              </a:rPr>
              <a:t>Используют животных как дополнительный источник элементов минерального питания (фосфора, калия, азота).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altLang="ru-RU" sz="2200" dirty="0">
                <a:solidFill>
                  <a:srgbClr val="4F261E"/>
                </a:solidFill>
                <a:latin typeface="Times New Roman" pitchFamily="18" charset="0"/>
                <a:cs typeface="Times New Roman" pitchFamily="18" charset="0"/>
              </a:rPr>
              <a:t>Привлекают насекомых окраской, запахом или сладкими выделениями. На поверхности листьев имеются железы, выделяющие пищеварительные ферменты.</a:t>
            </a:r>
          </a:p>
        </p:txBody>
      </p:sp>
    </p:spTree>
    <p:extLst>
      <p:ext uri="{BB962C8B-B14F-4D97-AF65-F5344CB8AC3E}">
        <p14:creationId xmlns:p14="http://schemas.microsoft.com/office/powerpoint/2010/main" val="400564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Senyakin_A_S\Рабочий стол\Рисунок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19" y="820737"/>
            <a:ext cx="6773863" cy="521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9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Senyakin_A_S\Рабочий стол\Рисунок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98" y="2564904"/>
            <a:ext cx="4813300" cy="38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Documents and Settings\Senyakin_A_S\Рабочий стол\Рисунок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4029075" cy="302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62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Senyakin_A_S\Рабочий стол\Рисунок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4392"/>
            <a:ext cx="3505200" cy="233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Documents and Settings\Senyakin_A_S\Рабочий стол\Рисунок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2656"/>
            <a:ext cx="2279650" cy="30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Documents and Settings\Senyakin_A_S\Рабочий стол\Рисунок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097213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:\Documents and Settings\Senyakin_A_S\Рабочий стол\Рисунок4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20988"/>
            <a:ext cx="2595563" cy="387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61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Documents and Settings\Senyakin_A_S\Рабочий стол\Рисунок5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585970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63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755576" y="1340768"/>
            <a:ext cx="7488510" cy="4525963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Font typeface="Calibri" pitchFamily="34" charset="0"/>
              <a:buAutoNum type="arabicPeriod"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Почему растения-хищники так называются? </a:t>
            </a:r>
          </a:p>
          <a:p>
            <a:pPr marL="514350" indent="-514350" algn="just">
              <a:buFont typeface="Calibri" pitchFamily="34" charset="0"/>
              <a:buAutoNum type="arabicPeriod"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Приведите примеры растений-хищников?</a:t>
            </a:r>
          </a:p>
          <a:p>
            <a:pPr marL="514350" indent="-514350" algn="just">
              <a:buFont typeface="Calibri" pitchFamily="34" charset="0"/>
              <a:buAutoNum type="arabicPeriod"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Что заставляет эти растения «выходить на охоту»?</a:t>
            </a:r>
          </a:p>
          <a:p>
            <a:pPr marL="514350" indent="-514350" algn="just">
              <a:buFont typeface="Calibri" pitchFamily="34" charset="0"/>
              <a:buAutoNum type="arabicPeriod"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Какие насекомоядные растения можно встретить в нашем крае?</a:t>
            </a:r>
          </a:p>
          <a:p>
            <a:pPr marL="514350" indent="-514350" algn="just">
              <a:buFont typeface="Calibri" pitchFamily="34" charset="0"/>
              <a:buAutoNum type="arabicPeriod"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Какие растения называют «подводными ловушками»?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332656"/>
            <a:ext cx="39276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altLang="ru-RU" sz="48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Проверь себя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578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69710" y="196566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Типы ловушек</a:t>
            </a:r>
            <a:endParaRPr lang="ru-RU" sz="3600" b="1" u="sng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0205" y="1029756"/>
            <a:ext cx="3893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Захлопывающиеся ловушки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74564" y="4086776"/>
            <a:ext cx="2818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Засасывающие листья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57888" y="1029756"/>
            <a:ext cx="2303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Липучие ловушки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08104" y="3810373"/>
            <a:ext cx="2681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Ловушка-кувшинчик</a:t>
            </a:r>
          </a:p>
        </p:txBody>
      </p:sp>
      <p:pic>
        <p:nvPicPr>
          <p:cNvPr id="1026" name="Picture 2" descr="C:\Documents and Settings\Senyakin_A_S\Рабочий стол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234" y="1521198"/>
            <a:ext cx="2895600" cy="228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Senyakin_A_S\Рабочий стол\Рисунок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234" y="4725144"/>
            <a:ext cx="2474913" cy="18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Senyakin_A_S\Рабочий стол\Рисунок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703" y="1556792"/>
            <a:ext cx="2206625" cy="20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Documents and Settings\Senyakin_A_S\Рабочий стол\Рисунок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808" y="4317931"/>
            <a:ext cx="1808163" cy="24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28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8488" y="188640"/>
            <a:ext cx="7359425" cy="720080"/>
          </a:xfrm>
        </p:spPr>
        <p:txBody>
          <a:bodyPr rtlCol="0">
            <a:noAutofit/>
          </a:bodyPr>
          <a:lstStyle/>
          <a:p>
            <a:pPr algn="ctr"/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Росянка</a:t>
            </a:r>
            <a:endParaRPr lang="ru-RU" sz="4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80728"/>
            <a:ext cx="771109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200" kern="0" dirty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Клейкие капельки, </a:t>
            </a:r>
            <a:r>
              <a:rPr lang="ru-RU" sz="2200" kern="0" dirty="0" smtClean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которыми покрыты листья, дали </a:t>
            </a:r>
            <a:r>
              <a:rPr lang="ru-RU" sz="2200" kern="0" dirty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название </a:t>
            </a:r>
            <a:r>
              <a:rPr lang="ru-RU" sz="2200" kern="0" dirty="0" smtClean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растению.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200" kern="0" dirty="0" smtClean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Существует </a:t>
            </a:r>
            <a:r>
              <a:rPr lang="ru-RU" sz="2200" kern="0" dirty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около 130 видов росянок</a:t>
            </a:r>
            <a:r>
              <a:rPr lang="ru-RU" sz="2200" kern="0" dirty="0" smtClean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200" kern="0" dirty="0" smtClean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Растут в </a:t>
            </a:r>
            <a:r>
              <a:rPr lang="ru-RU" sz="2200" kern="0" dirty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тропических болотах, длительно пересыхающих почвах австралийских субтропиков, за полярным кругом в тундре</a:t>
            </a:r>
            <a:r>
              <a:rPr lang="ru-RU" sz="2200" kern="0" dirty="0" smtClean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ru-RU" sz="2200" kern="0" dirty="0">
              <a:solidFill>
                <a:srgbClr val="4F261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4" name="Picture 2" descr="C:\Documents and Settings\Senyakin_A_S\Рабочий стол\Рисунок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4492625" cy="299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Senyakin_A_S\Рабочий стол\Рисунок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41439"/>
            <a:ext cx="3509352" cy="2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22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315200" cy="850106"/>
          </a:xfrm>
        </p:spPr>
        <p:txBody>
          <a:bodyPr/>
          <a:lstStyle/>
          <a:p>
            <a:pPr algn="ctr"/>
            <a:r>
              <a:rPr lang="ru-RU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Разные виды росянок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5906673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kern="0" dirty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Росянка английская (</a:t>
            </a:r>
            <a:r>
              <a:rPr lang="ru-RU" sz="2200" b="1" kern="0" dirty="0" err="1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длиннолистная</a:t>
            </a:r>
            <a:r>
              <a:rPr lang="ru-RU" sz="2200" b="1" kern="0" dirty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76406" y="6301450"/>
            <a:ext cx="3744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kern="0" dirty="0" smtClean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Росянка круглолистная</a:t>
            </a:r>
            <a:endParaRPr lang="ru-RU" sz="2200" b="1" kern="0" dirty="0">
              <a:solidFill>
                <a:srgbClr val="4F261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5736" y="1052736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kern="0" dirty="0" smtClean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Росянка промежуточная</a:t>
            </a:r>
            <a:endParaRPr lang="ru-RU" sz="2200" b="1" kern="0" dirty="0">
              <a:solidFill>
                <a:srgbClr val="4F261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098" name="Picture 2" descr="C:\Documents and Settings\Senyakin_A_S\Рабочий стол\Рисунок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41" y="2394496"/>
            <a:ext cx="2724150" cy="35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Senyakin_A_S\Рабочий стол\Рисунок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26" y="3335383"/>
            <a:ext cx="326707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Senyakin_A_S\Рабочий стол\Рисунок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08720"/>
            <a:ext cx="2987675" cy="233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64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864872"/>
            <a:ext cx="7794799" cy="2121331"/>
          </a:xfrm>
        </p:spPr>
        <p:txBody>
          <a:bodyPr/>
          <a:lstStyle/>
          <a:p>
            <a:pPr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4F261E"/>
                </a:solidFill>
                <a:latin typeface="Times New Roman" pitchFamily="18" charset="0"/>
                <a:cs typeface="Times New Roman" pitchFamily="18" charset="0"/>
              </a:rPr>
              <a:t>В Ленинградской области </a:t>
            </a:r>
            <a:r>
              <a:rPr lang="ru-RU" sz="2200" dirty="0" smtClean="0">
                <a:solidFill>
                  <a:srgbClr val="4F261E"/>
                </a:solidFill>
                <a:latin typeface="Times New Roman" pitchFamily="18" charset="0"/>
                <a:cs typeface="Times New Roman" pitchFamily="18" charset="0"/>
              </a:rPr>
              <a:t>встречается росянка круглолистная.</a:t>
            </a:r>
          </a:p>
          <a:p>
            <a:pPr lvl="0"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sz="2200" dirty="0" smtClean="0">
                <a:solidFill>
                  <a:srgbClr val="4F261E"/>
                </a:solidFill>
                <a:latin typeface="Times New Roman" pitchFamily="18" charset="0"/>
                <a:cs typeface="Times New Roman" pitchFamily="18" charset="0"/>
              </a:rPr>
              <a:t>Главная </a:t>
            </a:r>
            <a:r>
              <a:rPr lang="ru-RU" sz="2200" dirty="0">
                <a:solidFill>
                  <a:srgbClr val="4F261E"/>
                </a:solidFill>
                <a:latin typeface="Times New Roman" pitchFamily="18" charset="0"/>
                <a:cs typeface="Times New Roman" pitchFamily="18" charset="0"/>
              </a:rPr>
              <a:t>приманка для жертвы – сладкий </a:t>
            </a:r>
            <a:r>
              <a:rPr lang="ru-RU" sz="2200" dirty="0" smtClean="0">
                <a:solidFill>
                  <a:srgbClr val="4F261E"/>
                </a:solidFill>
                <a:latin typeface="Times New Roman" pitchFamily="18" charset="0"/>
                <a:cs typeface="Times New Roman" pitchFamily="18" charset="0"/>
              </a:rPr>
              <a:t>запах листьев.</a:t>
            </a:r>
            <a:endParaRPr lang="ru-RU" sz="2200" dirty="0">
              <a:solidFill>
                <a:srgbClr val="4F261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4F261E"/>
                </a:solidFill>
                <a:latin typeface="Times New Roman" pitchFamily="18" charset="0"/>
                <a:cs typeface="Times New Roman" pitchFamily="18" charset="0"/>
              </a:rPr>
              <a:t>Ловит насекомых с помощью клейких железистых волосков, которые покрывают ее листья.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88640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Росянка круглолистная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175" y="5578528"/>
            <a:ext cx="77442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4F261E"/>
                </a:solidFill>
                <a:latin typeface="Times New Roman" pitchFamily="18" charset="0"/>
                <a:cs typeface="Times New Roman" pitchFamily="18" charset="0"/>
              </a:rPr>
              <a:t>Насекомое садится на лист и прилипает</a:t>
            </a:r>
            <a:r>
              <a:rPr lang="ru-RU" sz="2200" dirty="0" smtClean="0">
                <a:solidFill>
                  <a:srgbClr val="4F261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>
                <a:solidFill>
                  <a:srgbClr val="4F261E"/>
                </a:solidFill>
                <a:latin typeface="Times New Roman" pitchFamily="18" charset="0"/>
                <a:cs typeface="Times New Roman" pitchFamily="18" charset="0"/>
              </a:rPr>
              <a:t>лист начинает </a:t>
            </a:r>
            <a:r>
              <a:rPr lang="ru-RU" sz="2200" dirty="0" smtClean="0">
                <a:solidFill>
                  <a:srgbClr val="4F261E"/>
                </a:solidFill>
                <a:latin typeface="Times New Roman" pitchFamily="18" charset="0"/>
                <a:cs typeface="Times New Roman" pitchFamily="18" charset="0"/>
              </a:rPr>
              <a:t>сворачиваться</a:t>
            </a:r>
            <a:r>
              <a:rPr lang="ru-RU" sz="2200" dirty="0">
                <a:solidFill>
                  <a:srgbClr val="4F261E"/>
                </a:solidFill>
                <a:latin typeface="Times New Roman" pitchFamily="18" charset="0"/>
                <a:cs typeface="Times New Roman" pitchFamily="18" charset="0"/>
              </a:rPr>
              <a:t>, прикрывая жертву, выделяет </a:t>
            </a:r>
            <a:r>
              <a:rPr lang="ru-RU" sz="2200" dirty="0" smtClean="0">
                <a:solidFill>
                  <a:srgbClr val="4F261E"/>
                </a:solidFill>
                <a:latin typeface="Times New Roman" pitchFamily="18" charset="0"/>
                <a:cs typeface="Times New Roman" pitchFamily="18" charset="0"/>
              </a:rPr>
              <a:t>пищеварительную жидкость.</a:t>
            </a:r>
            <a:endParaRPr lang="ru-RU" sz="2200" dirty="0">
              <a:solidFill>
                <a:srgbClr val="4F26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Senyakin_A_S\Рабочий стол\Рисунок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39645"/>
            <a:ext cx="2419350" cy="270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Senyakin_A_S\Рабочий стол\Рисунок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84877"/>
            <a:ext cx="2481263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Senyakin_A_S\Рабочий стол\Рисунок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40968"/>
            <a:ext cx="274955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23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41983" y="188640"/>
            <a:ext cx="7315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Росолист</a:t>
            </a:r>
            <a:r>
              <a:rPr lang="ru-RU" alt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лузитанский</a:t>
            </a:r>
            <a:r>
              <a:rPr lang="ru-RU" altLang="ru-RU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alt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португальская мухоловка</a:t>
            </a:r>
            <a:r>
              <a:rPr lang="ru-RU" alt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alt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422860"/>
            <a:ext cx="76112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200" kern="0" dirty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Полукустарник высотой до 30 см.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200" kern="0" dirty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Произрастает в Северной Африке.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200" kern="0" dirty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Местные </a:t>
            </a:r>
            <a:r>
              <a:rPr lang="ru-RU" sz="2200" kern="0" dirty="0" smtClean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жители издавна </a:t>
            </a:r>
            <a:r>
              <a:rPr lang="ru-RU" sz="2200" kern="0" dirty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используют это растение вместо липкой бумаги от мух, развешивая его внутри домов.</a:t>
            </a:r>
          </a:p>
        </p:txBody>
      </p:sp>
      <p:pic>
        <p:nvPicPr>
          <p:cNvPr id="3" name="Picture 2" descr="C:\Documents and Settings\Senyakin_A_S\Рабочий стол\Рисунок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0" y="3070367"/>
            <a:ext cx="2409825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Senyakin_A_S\Рабочий стол\Рисунок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63078"/>
            <a:ext cx="2646363" cy="353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78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97793" y="188640"/>
            <a:ext cx="8229600" cy="719137"/>
          </a:xfrm>
        </p:spPr>
        <p:txBody>
          <a:bodyPr/>
          <a:lstStyle/>
          <a:p>
            <a:pPr algn="ctr"/>
            <a:r>
              <a:rPr lang="ru-RU" altLang="ru-RU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Жирянка</a:t>
            </a:r>
            <a:endParaRPr lang="ru-RU" altLang="ru-RU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827584" y="1052736"/>
            <a:ext cx="7632973" cy="1871861"/>
          </a:xfrm>
        </p:spPr>
        <p:txBody>
          <a:bodyPr/>
          <a:lstStyle/>
          <a:p>
            <a:pPr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altLang="ru-RU" sz="2200" dirty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Листья густо покрыты железистыми волосками, </a:t>
            </a:r>
            <a:r>
              <a:rPr lang="ru-RU" altLang="ru-RU" sz="2200" dirty="0" smtClean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 помощи </a:t>
            </a:r>
            <a:r>
              <a:rPr lang="ru-RU" altLang="ru-RU" sz="2200" dirty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которых растение ловит мелких </a:t>
            </a:r>
            <a:r>
              <a:rPr lang="ru-RU" altLang="ru-RU" sz="2200" dirty="0" smtClean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насекомых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одни из которых вырабатывают сахар, чтобы привлечь насекомых, а другие — пищеварительные ферменты, чтобы переварить их. </a:t>
            </a:r>
          </a:p>
          <a:p>
            <a:pPr algn="just">
              <a:buFont typeface="Arial" charset="0"/>
              <a:buNone/>
            </a:pPr>
            <a:endParaRPr lang="ru-RU" altLang="ru-RU" sz="2200" dirty="0">
              <a:solidFill>
                <a:srgbClr val="4F261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170" name="Picture 2" descr="C:\Documents and Settings\Senyakin_A_S\Рабочий стол\Рисунок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70786"/>
            <a:ext cx="2876550" cy="343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Senyakin_A_S\Рабочий стол\Рисунок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99589"/>
            <a:ext cx="4078287" cy="33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9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311860" y="116632"/>
            <a:ext cx="2520280" cy="854918"/>
          </a:xfrm>
        </p:spPr>
        <p:txBody>
          <a:bodyPr/>
          <a:lstStyle/>
          <a:p>
            <a:pPr algn="ctr"/>
            <a:r>
              <a:rPr lang="ru-RU" altLang="ru-RU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Библис</a:t>
            </a:r>
            <a:r>
              <a:rPr lang="ru-RU" altLang="ru-RU" sz="36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395536" y="987421"/>
            <a:ext cx="774035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v"/>
            </a:pPr>
            <a:r>
              <a:rPr lang="ru-RU" altLang="ru-RU" sz="2200" dirty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Этот кустарник - самое крупное насекомоядное растение, произрастающее в Австралии.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v"/>
            </a:pPr>
            <a:r>
              <a:rPr lang="ru-RU" altLang="ru-RU" sz="2200" dirty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Его листочки покрыты липкими волосками, которые выделяют пищеварительный сок. 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v"/>
            </a:pPr>
            <a:r>
              <a:rPr lang="ru-RU" altLang="ru-RU" sz="2200" dirty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Своими листиками он не только выделяет сок, но и хватает добычу, если она окажется рядом.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v"/>
            </a:pPr>
            <a:r>
              <a:rPr lang="ru-RU" altLang="ru-RU" sz="2200" dirty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Иногда добычей </a:t>
            </a:r>
            <a:r>
              <a:rPr lang="ru-RU" altLang="ru-RU" sz="2200" dirty="0" smtClean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становятся улитки, лягушки и </a:t>
            </a:r>
            <a:r>
              <a:rPr lang="ru-RU" altLang="ru-RU" sz="2200" dirty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даже маленькие </a:t>
            </a:r>
            <a:r>
              <a:rPr lang="ru-RU" altLang="ru-RU" sz="2200" dirty="0" smtClean="0">
                <a:solidFill>
                  <a:srgbClr val="4F26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птицы. </a:t>
            </a:r>
            <a:endParaRPr lang="ru-RU" altLang="ru-RU" sz="2200" dirty="0">
              <a:solidFill>
                <a:srgbClr val="4F261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194" name="Picture 2" descr="C:\Documents and Settings\Senyakin_A_S\Рабочий стол\Рисунок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8188"/>
            <a:ext cx="3344863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Senyakin_A_S\Рабочий стол\Рисунок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54354"/>
            <a:ext cx="3997325" cy="283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4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690</Words>
  <Application>Microsoft Office PowerPoint</Application>
  <PresentationFormat>Экран (4:3)</PresentationFormat>
  <Paragraphs>82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Зачем растениям нужно хищничество?</vt:lpstr>
      <vt:lpstr>Презентация PowerPoint</vt:lpstr>
      <vt:lpstr>Росянка</vt:lpstr>
      <vt:lpstr>Разные виды росянок</vt:lpstr>
      <vt:lpstr>Презентация PowerPoint</vt:lpstr>
      <vt:lpstr>Росолист лузитанский («португальская мухоловка»)</vt:lpstr>
      <vt:lpstr>Жирянка</vt:lpstr>
      <vt:lpstr>Библис </vt:lpstr>
      <vt:lpstr>Венерина мухоловка</vt:lpstr>
      <vt:lpstr>Пузырчатка </vt:lpstr>
      <vt:lpstr>Альдрованда пузырчатая</vt:lpstr>
      <vt:lpstr>Непентес (кувшиночник)</vt:lpstr>
      <vt:lpstr>Разнообразие форм и окрасок кувшинчиков</vt:lpstr>
      <vt:lpstr>Презентация PowerPoint</vt:lpstr>
      <vt:lpstr>Саррацения</vt:lpstr>
      <vt:lpstr>Некоторые виды растений-хищников выращиваются в домашних условиях.</vt:lpstr>
      <vt:lpstr>Назови нас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Senyakin_A_S</cp:lastModifiedBy>
  <cp:revision>20</cp:revision>
  <dcterms:modified xsi:type="dcterms:W3CDTF">2015-03-07T13:26:29Z</dcterms:modified>
</cp:coreProperties>
</file>