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74" r:id="rId5"/>
    <p:sldId id="276" r:id="rId6"/>
    <p:sldId id="278" r:id="rId7"/>
    <p:sldId id="282" r:id="rId8"/>
    <p:sldId id="283" r:id="rId9"/>
    <p:sldId id="284" r:id="rId10"/>
    <p:sldId id="285" r:id="rId11"/>
    <p:sldId id="293" r:id="rId12"/>
    <p:sldId id="299" r:id="rId13"/>
    <p:sldId id="301" r:id="rId14"/>
    <p:sldId id="302" r:id="rId15"/>
    <p:sldId id="303" r:id="rId16"/>
    <p:sldId id="305" r:id="rId17"/>
    <p:sldId id="306" r:id="rId18"/>
    <p:sldId id="307" r:id="rId19"/>
    <p:sldId id="309" r:id="rId20"/>
    <p:sldId id="312" r:id="rId21"/>
    <p:sldId id="317" r:id="rId22"/>
    <p:sldId id="315" r:id="rId23"/>
    <p:sldId id="314" r:id="rId24"/>
    <p:sldId id="31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58BE5-5C1D-4D10-B6AF-1F7187E72FB3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7402-8858-4B16-AA50-C3E48233A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8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3D39-6780-4817-AE31-40AEBE080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6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Грибная полянка</a:t>
            </a:r>
            <a:endParaRPr lang="ru-RU" sz="5400" b="1" i="1" dirty="0"/>
          </a:p>
        </p:txBody>
      </p:sp>
      <p:pic>
        <p:nvPicPr>
          <p:cNvPr id="1026" name="Picture 2" descr="C:\Documents and Settings\Senyakin_A_S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29600" cy="44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864096"/>
          </a:xfrm>
        </p:spPr>
        <p:txBody>
          <a:bodyPr>
            <a:noAutofit/>
          </a:bodyPr>
          <a:lstStyle/>
          <a:p>
            <a:r>
              <a:rPr lang="ru-RU" b="1" dirty="0" smtClean="0"/>
              <a:t>Сыроежки – </a:t>
            </a:r>
            <a:r>
              <a:rPr lang="ru-RU" sz="2800" b="1" dirty="0" smtClean="0"/>
              <a:t>друзья начинающих грибников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96752"/>
            <a:ext cx="8612757" cy="201622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Несмотря </a:t>
            </a:r>
            <a:r>
              <a:rPr lang="ru-RU" sz="2400" dirty="0"/>
              <a:t>на название, сырыми их есть не следует. И не все сыроежки съедобны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Растут в лиственных, хвойных и смешанных </a:t>
            </a:r>
            <a:r>
              <a:rPr lang="ru-RU" sz="2400" dirty="0" smtClean="0"/>
              <a:t>лесах одиночно </a:t>
            </a:r>
            <a:r>
              <a:rPr lang="ru-RU" sz="2400" dirty="0"/>
              <a:t>и группами.</a:t>
            </a:r>
          </a:p>
          <a:p>
            <a:r>
              <a:rPr lang="ru-RU" sz="2400" dirty="0"/>
              <a:t>Появляются с начала лета до поздней осени.</a:t>
            </a:r>
          </a:p>
          <a:p>
            <a:r>
              <a:rPr lang="ru-RU" sz="2400" dirty="0" smtClean="0"/>
              <a:t>Часто бывают червивыми, ломкие и хрупкие грибы.</a:t>
            </a:r>
          </a:p>
          <a:p>
            <a:r>
              <a:rPr lang="ru-RU" sz="2400" dirty="0" smtClean="0"/>
              <a:t>Кожица </a:t>
            </a:r>
            <a:r>
              <a:rPr lang="ru-RU" sz="2400" dirty="0"/>
              <a:t>со шляпки снимается.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989" y="5795909"/>
            <a:ext cx="43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Маленькие птички пьют скопившуюся воду на шляпке сыроежки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41083" y="5798510"/>
            <a:ext cx="317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Слизни обожают сыроежки</a:t>
            </a:r>
            <a:endParaRPr lang="ru-RU" sz="2000" dirty="0"/>
          </a:p>
        </p:txBody>
      </p:sp>
      <p:pic>
        <p:nvPicPr>
          <p:cNvPr id="4099" name="Picture 3" descr="D:\Мои документы\работа\ИССЛЕДОВАТЕЛЬСКИЕ РАБОТЫ\ГРИБЫ\фото грибы\Рисунок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38" y="3309280"/>
            <a:ext cx="2475845" cy="23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работа\ИССЛЕДОВАТЕЛЬСКИЕ РАБОТЫ\ГРИБЫ\фото грибы\Рисунок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7" y="3250001"/>
            <a:ext cx="3295929" cy="24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абота\ИССЛЕДОВАТЕЛЬСКИЕ РАБОТЫ\ГРИБЫ\фото грибы\Рисунок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06" y="3590223"/>
            <a:ext cx="3090451" cy="1963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Дождевик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i="1" dirty="0"/>
              <a:t>(дедушкин табак, волчий табак, табачный гриб, чертова </a:t>
            </a:r>
            <a:r>
              <a:rPr lang="ru-RU" sz="2200" i="1" dirty="0" smtClean="0"/>
              <a:t>тавлинка, чёртова табакерка, </a:t>
            </a:r>
            <a:r>
              <a:rPr lang="ru-RU" sz="2200" i="1" dirty="0"/>
              <a:t>пчелиная губка, заячья картошка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порховка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пылевик</a:t>
            </a:r>
            <a:r>
              <a:rPr lang="ru-RU" sz="2200" i="1" dirty="0" smtClean="0"/>
              <a:t>) </a:t>
            </a:r>
            <a:endParaRPr lang="ru-RU" sz="31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6192688" cy="226084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 </a:t>
            </a:r>
            <a:r>
              <a:rPr lang="ru-RU" sz="2000" dirty="0" smtClean="0"/>
              <a:t>гриба нет </a:t>
            </a:r>
            <a:r>
              <a:rPr lang="ru-RU" sz="2000" dirty="0"/>
              <a:t>ни шляпки, ни </a:t>
            </a:r>
            <a:r>
              <a:rPr lang="ru-RU" sz="2000" dirty="0" smtClean="0"/>
              <a:t>ножки: плодовое </a:t>
            </a:r>
            <a:r>
              <a:rPr lang="ru-RU" sz="2000" dirty="0"/>
              <a:t>тело имеет шарообразную шиповатую </a:t>
            </a:r>
            <a:r>
              <a:rPr lang="ru-RU" sz="2000" dirty="0" smtClean="0"/>
              <a:t>форму.</a:t>
            </a:r>
          </a:p>
          <a:p>
            <a:pPr algn="just"/>
            <a:r>
              <a:rPr lang="ru-RU" sz="2000" dirty="0"/>
              <a:t>О</a:t>
            </a:r>
            <a:r>
              <a:rPr lang="ru-RU" sz="2000" dirty="0" smtClean="0"/>
              <a:t>бычно появляется после дождя с </a:t>
            </a:r>
            <a:r>
              <a:rPr lang="ru-RU" sz="2000" dirty="0"/>
              <a:t>июня по ноябрь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Съедобен </a:t>
            </a:r>
            <a:r>
              <a:rPr lang="ru-RU" sz="2000" dirty="0"/>
              <a:t>только </a:t>
            </a:r>
            <a:r>
              <a:rPr lang="ru-RU" sz="2000" dirty="0" smtClean="0"/>
              <a:t>молодой гриб.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медицине настоящий дождевик используется как кровоостанавливающее средство.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9444" y="6076929"/>
            <a:ext cx="421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Созревший дождевик «пылит», выбрасывая споры.</a:t>
            </a:r>
            <a:endParaRPr lang="ru-RU" sz="2000" dirty="0"/>
          </a:p>
        </p:txBody>
      </p:sp>
      <p:pic>
        <p:nvPicPr>
          <p:cNvPr id="44034" name="Picture 2" descr="D:\Мои документы\работа\ИССЛЕДОВАТЕЛЬСКИЕ РАБОТЫ\ГРИБЫ\фото грибы\Рисунок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0103"/>
            <a:ext cx="4071030" cy="30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D:\Мои документы\работа\ИССЛЕДОВАТЕЛЬСКИЕ РАБОТЫ\ГРИБЫ\фото грибы\Рисунок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16" y="3356992"/>
            <a:ext cx="40945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84" y="138714"/>
            <a:ext cx="8229600" cy="842014"/>
          </a:xfrm>
        </p:spPr>
        <p:txBody>
          <a:bodyPr/>
          <a:lstStyle/>
          <a:p>
            <a:r>
              <a:rPr lang="ru-RU" b="1" u="sng" dirty="0" smtClean="0"/>
              <a:t>Условно съедобные грибы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такие грибы</a:t>
            </a:r>
            <a:r>
              <a:rPr lang="ru-RU" sz="2800" dirty="0"/>
              <a:t>, </a:t>
            </a:r>
            <a:r>
              <a:rPr lang="ru-RU" sz="2800" dirty="0" smtClean="0"/>
              <a:t>которые съедобны </a:t>
            </a:r>
            <a:r>
              <a:rPr lang="ru-RU" sz="2800" dirty="0"/>
              <a:t>после </a:t>
            </a:r>
            <a:r>
              <a:rPr lang="ru-RU" sz="2800" b="1" dirty="0"/>
              <a:t>предварительного отваривания </a:t>
            </a:r>
            <a:r>
              <a:rPr lang="ru-RU" sz="2800" dirty="0"/>
              <a:t>или </a:t>
            </a:r>
            <a:r>
              <a:rPr lang="ru-RU" sz="2800" b="1" dirty="0"/>
              <a:t>вымачивания</a:t>
            </a:r>
            <a:r>
              <a:rPr lang="ru-RU" sz="2800" dirty="0"/>
              <a:t> (для удаления горечи и растворимых ядов).</a:t>
            </a:r>
          </a:p>
        </p:txBody>
      </p:sp>
      <p:pic>
        <p:nvPicPr>
          <p:cNvPr id="1027" name="Picture 3" descr="D:\Мои документы\работа\ИССЛЕДОВАТЕЛЬСКИЕ РАБОТЫ\ГРИБЫ\фото грибы\Рисунок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9" y="2392375"/>
            <a:ext cx="30243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327" r="4647" b="5319"/>
          <a:stretch/>
        </p:blipFill>
        <p:spPr bwMode="auto">
          <a:xfrm>
            <a:off x="5652120" y="2392375"/>
            <a:ext cx="3312217" cy="241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3860"/>
            <a:ext cx="3111784" cy="256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Грибы- «подснежники»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640960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Шляпки бесформенные (у сморчков и сморчковых шапочек конические), часто сросшиеся с ножкой.</a:t>
            </a:r>
          </a:p>
          <a:p>
            <a:r>
              <a:rPr lang="ru-RU" sz="8000" dirty="0" smtClean="0"/>
              <a:t>Растут </a:t>
            </a:r>
            <a:r>
              <a:rPr lang="ru-RU" sz="8000" dirty="0"/>
              <a:t>группами в лиственных </a:t>
            </a:r>
            <a:r>
              <a:rPr lang="ru-RU" sz="8000" dirty="0" smtClean="0"/>
              <a:t>, хвойных лесах </a:t>
            </a:r>
            <a:r>
              <a:rPr lang="ru-RU" sz="8000" dirty="0"/>
              <a:t>в апреле и </a:t>
            </a:r>
            <a:r>
              <a:rPr lang="ru-RU" sz="8000" dirty="0" smtClean="0"/>
              <a:t>мае.</a:t>
            </a:r>
            <a:endParaRPr lang="ru-RU" sz="8000" dirty="0"/>
          </a:p>
          <a:p>
            <a:r>
              <a:rPr lang="ru-RU" sz="8000" dirty="0"/>
              <a:t>Перед приготовлением  </a:t>
            </a:r>
            <a:r>
              <a:rPr lang="ru-RU" sz="8000" b="1" dirty="0" smtClean="0"/>
              <a:t>нужно</a:t>
            </a:r>
            <a:r>
              <a:rPr lang="ru-RU" sz="8000" dirty="0" smtClean="0"/>
              <a:t> </a:t>
            </a:r>
            <a:r>
              <a:rPr lang="ru-RU" sz="8000" b="1" dirty="0" smtClean="0"/>
              <a:t>отваривать</a:t>
            </a:r>
            <a:r>
              <a:rPr lang="ru-RU" sz="8000" dirty="0"/>
              <a:t>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5776" y="5822743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Сморчковая шапочка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5470968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/>
              <a:t>Строчок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283" y="5511965"/>
            <a:ext cx="1955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Сморчок</a:t>
            </a:r>
          </a:p>
        </p:txBody>
      </p:sp>
      <p:pic>
        <p:nvPicPr>
          <p:cNvPr id="5124" name="Picture 4" descr="D:\Мои документы\работа\ИССЛЕДОВАТЕЛЬСКИЕ РАБОТЫ\ГРИБЫ\фото грибы\Рисунок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75" y="2542802"/>
            <a:ext cx="3730353" cy="27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Мои документы\работа\ИССЛЕДОВАТЕЛЬСКИЕ РАБОТЫ\ГРИБЫ\фото грибы\Рисунок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53275"/>
            <a:ext cx="2160240" cy="32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Мои документы\работа\ИССЛЕДОВАТЕЛЬСКИЕ РАБОТЫ\ГРИБЫ\фото грибы\Рисунок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3" y="2320695"/>
            <a:ext cx="2376264" cy="31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06544" cy="706090"/>
          </a:xfrm>
        </p:spPr>
        <p:txBody>
          <a:bodyPr>
            <a:normAutofit fontScale="90000"/>
          </a:bodyPr>
          <a:lstStyle/>
          <a:p>
            <a:r>
              <a:rPr lang="ru-RU" altLang="ru-RU" sz="4900" b="1" dirty="0" smtClean="0"/>
              <a:t>Волнушка –</a:t>
            </a:r>
            <a:r>
              <a:rPr lang="ru-RU" altLang="ru-RU" dirty="0" smtClean="0"/>
              <a:t> </a:t>
            </a:r>
            <a:r>
              <a:rPr lang="ru-RU" altLang="ru-RU" sz="3100" b="1" dirty="0" smtClean="0"/>
              <a:t>украшение берёзового леса</a:t>
            </a:r>
            <a:endParaRPr lang="ru-RU" altLang="ru-RU" sz="27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Эти грибы </a:t>
            </a:r>
            <a:r>
              <a:rPr lang="ru-RU" sz="2000" dirty="0" smtClean="0"/>
              <a:t>ярко-розовые или белые, </a:t>
            </a:r>
            <a:r>
              <a:rPr lang="ru-RU" sz="2000" dirty="0"/>
              <a:t>волнистые, </a:t>
            </a:r>
            <a:r>
              <a:rPr lang="ru-RU" sz="2000" dirty="0" smtClean="0"/>
              <a:t>мохнатые </a:t>
            </a:r>
            <a:r>
              <a:rPr lang="ru-RU" sz="2000" dirty="0"/>
              <a:t>по краю.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Мякоть с белым жгучим соком.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Чаще встречаются в берёзовых или смешанных с берёзой лесах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Идут </a:t>
            </a:r>
            <a:r>
              <a:rPr lang="ru-RU" sz="2000" b="1" dirty="0"/>
              <a:t>только на засолку</a:t>
            </a:r>
            <a:r>
              <a:rPr lang="ru-RU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20072" y="5442043"/>
            <a:ext cx="3520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Волнушка белая</a:t>
            </a:r>
          </a:p>
          <a:p>
            <a:pPr algn="ctr"/>
            <a:r>
              <a:rPr lang="ru-RU" sz="2000" dirty="0" smtClean="0"/>
              <a:t>(белянка, </a:t>
            </a:r>
            <a:r>
              <a:rPr lang="ru-RU" sz="2000" dirty="0"/>
              <a:t>груздь </a:t>
            </a:r>
            <a:r>
              <a:rPr lang="ru-RU" sz="2000" dirty="0" smtClean="0"/>
              <a:t>пушистый)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000" y="5429071"/>
            <a:ext cx="4119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Волнушка розовая</a:t>
            </a:r>
          </a:p>
          <a:p>
            <a:pPr algn="ctr"/>
            <a:r>
              <a:rPr lang="ru-RU" sz="2000" dirty="0" smtClean="0"/>
              <a:t>(</a:t>
            </a:r>
            <a:r>
              <a:rPr lang="ru-RU" altLang="ru-RU" sz="2000" dirty="0" smtClean="0"/>
              <a:t>волжанка</a:t>
            </a:r>
            <a:r>
              <a:rPr lang="ru-RU" altLang="ru-RU" sz="2000" dirty="0"/>
              <a:t>, волнянка, </a:t>
            </a:r>
            <a:r>
              <a:rPr lang="ru-RU" altLang="ru-RU" sz="2000" dirty="0" err="1"/>
              <a:t>волвенка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волвяница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волминка</a:t>
            </a:r>
            <a:r>
              <a:rPr lang="ru-RU" altLang="ru-RU" sz="2000" dirty="0"/>
              <a:t>, волнуха, </a:t>
            </a:r>
            <a:r>
              <a:rPr lang="ru-RU" altLang="ru-RU" sz="2000" dirty="0" err="1"/>
              <a:t>отваруха</a:t>
            </a:r>
            <a:r>
              <a:rPr lang="ru-RU" altLang="ru-RU" sz="2000" dirty="0"/>
              <a:t>, краснуха, </a:t>
            </a:r>
            <a:r>
              <a:rPr lang="ru-RU" altLang="ru-RU" sz="2000" dirty="0" err="1" smtClean="0"/>
              <a:t>красуля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8130" name="Picture 2" descr="D:\Мои документы\работа\ИССЛЕДОВАТЕЛЬСКИЕ РАБОТЫ\ГРИБЫ\фото грибы\Рисунок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19" y="2482338"/>
            <a:ext cx="4304845" cy="29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D:\Мои документы\работа\ИССЛЕДОВАТЕЛЬСКИЕ РАБОТЫ\ГРИБЫ\фото грибы\Рисунок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4385"/>
            <a:ext cx="3744416" cy="30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77" y="116632"/>
            <a:ext cx="8438704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Груздь белый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/>
              <a:t>(груздь войлочный, скрипун, </a:t>
            </a:r>
            <a:r>
              <a:rPr lang="ru-RU" sz="2200" b="1" i="1" dirty="0" err="1" smtClean="0"/>
              <a:t>скрипуха</a:t>
            </a:r>
            <a:r>
              <a:rPr lang="ru-RU" sz="2200" b="1" i="1" dirty="0" smtClean="0"/>
              <a:t>, молочай, подскрёбыш, </a:t>
            </a:r>
            <a:r>
              <a:rPr lang="ru-RU" sz="2200" b="1" i="1" dirty="0" err="1" smtClean="0"/>
              <a:t>подсухарь</a:t>
            </a:r>
            <a:r>
              <a:rPr lang="ru-RU" sz="2200" b="1" i="1" dirty="0" smtClean="0"/>
              <a:t>)</a:t>
            </a:r>
            <a:endParaRPr lang="ru-RU" sz="2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1800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/>
              <a:t>Сырой </a:t>
            </a:r>
            <a:r>
              <a:rPr lang="ru-RU" sz="3600" dirty="0"/>
              <a:t>на ощупь, выделяет белое молочко (</a:t>
            </a:r>
            <a:r>
              <a:rPr lang="ru-RU" sz="3600" b="1" dirty="0"/>
              <a:t>относится к грибам-млечникам</a:t>
            </a:r>
            <a:r>
              <a:rPr lang="ru-RU" sz="3600" dirty="0"/>
              <a:t>).</a:t>
            </a:r>
          </a:p>
          <a:p>
            <a:pPr>
              <a:lnSpc>
                <a:spcPct val="120000"/>
              </a:lnSpc>
            </a:pPr>
            <a:r>
              <a:rPr lang="ru-RU" sz="3600" dirty="0" smtClean="0"/>
              <a:t>При трении шляпками друг об друга слышен скрип (признак груздя).</a:t>
            </a:r>
          </a:p>
          <a:p>
            <a:pPr>
              <a:lnSpc>
                <a:spcPct val="120000"/>
              </a:lnSpc>
            </a:pPr>
            <a:r>
              <a:rPr lang="ru-RU" sz="3600" dirty="0" smtClean="0"/>
              <a:t>Встречается с июля до октября в лиственных и смешанных лесах</a:t>
            </a:r>
          </a:p>
          <a:p>
            <a:pPr>
              <a:lnSpc>
                <a:spcPct val="120000"/>
              </a:lnSpc>
            </a:pPr>
            <a:r>
              <a:rPr lang="ru-RU" sz="3600" dirty="0" smtClean="0"/>
              <a:t>В </a:t>
            </a:r>
            <a:r>
              <a:rPr lang="ru-RU" sz="3600" dirty="0"/>
              <a:t>соленом виде очень </a:t>
            </a:r>
            <a:r>
              <a:rPr lang="ru-RU" sz="3600" dirty="0" smtClean="0"/>
              <a:t>вкусный, ароматный и хрустящий гриб</a:t>
            </a:r>
            <a:r>
              <a:rPr lang="ru-RU" sz="3600" dirty="0"/>
              <a:t>. </a:t>
            </a:r>
          </a:p>
        </p:txBody>
      </p:sp>
      <p:pic>
        <p:nvPicPr>
          <p:cNvPr id="16388" name="Picture 4" descr="D:\Мои документы\работа\ИССЛЕДОВАТЕЛЬСКИЕ РАБОТЫ\ГРИБЫ\фото грибы\Рисунок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0564"/>
            <a:ext cx="3965541" cy="29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Мои документы\работа\ИССЛЕДОВАТЕЛЬСКИЕ РАБОТЫ\ГРИБЫ\фото грибы\Рисунок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8" y="2965358"/>
            <a:ext cx="4413206" cy="29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588" y="5977027"/>
            <a:ext cx="8355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Название </a:t>
            </a:r>
            <a:r>
              <a:rPr lang="ru-RU" sz="2000" b="1" dirty="0" smtClean="0"/>
              <a:t>гриба происходит </a:t>
            </a:r>
            <a:r>
              <a:rPr lang="ru-RU" sz="2000" b="1" dirty="0"/>
              <a:t>от слова «груда», «куча</a:t>
            </a:r>
            <a:r>
              <a:rPr lang="ru-RU" sz="2000" b="1" dirty="0" smtClean="0"/>
              <a:t>». Эти </a:t>
            </a:r>
            <a:r>
              <a:rPr lang="ru-RU" sz="2000" b="1" dirty="0"/>
              <a:t>грибы растут плотно прижавшись друг к другу, кучками, грудами, сгрудившись.</a:t>
            </a:r>
          </a:p>
        </p:txBody>
      </p:sp>
    </p:spTree>
    <p:extLst>
      <p:ext uri="{BB962C8B-B14F-4D97-AF65-F5344CB8AC3E}">
        <p14:creationId xmlns:p14="http://schemas.microsoft.com/office/powerpoint/2010/main" val="3505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sz="4900" b="1" dirty="0" err="1" smtClean="0"/>
              <a:t>Горькушка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200" b="1" i="1" dirty="0" smtClean="0"/>
              <a:t>(груздь </a:t>
            </a:r>
            <a:r>
              <a:rPr lang="ru-RU" altLang="ru-RU" sz="2200" b="1" i="1" dirty="0"/>
              <a:t>горький</a:t>
            </a:r>
            <a:r>
              <a:rPr lang="ru-RU" altLang="ru-RU" sz="2200" b="1" i="1" dirty="0" smtClean="0"/>
              <a:t>, </a:t>
            </a:r>
            <a:r>
              <a:rPr lang="ru-RU" altLang="ru-RU" sz="2200" b="1" i="1" dirty="0" err="1"/>
              <a:t>горькушка</a:t>
            </a:r>
            <a:r>
              <a:rPr lang="ru-RU" altLang="ru-RU" sz="2200" b="1" i="1" dirty="0"/>
              <a:t> рыжая, </a:t>
            </a:r>
            <a:r>
              <a:rPr lang="ru-RU" altLang="ru-RU" sz="2200" b="1" i="1" dirty="0" smtClean="0"/>
              <a:t>горчак</a:t>
            </a:r>
            <a:r>
              <a:rPr lang="ru-RU" altLang="ru-RU" sz="2200" b="1" i="1" dirty="0"/>
              <a:t>, </a:t>
            </a:r>
            <a:r>
              <a:rPr lang="ru-RU" altLang="ru-RU" sz="2200" b="1" i="1" dirty="0" smtClean="0"/>
              <a:t>горянка)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5942" y="1196752"/>
            <a:ext cx="8156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Шляпка гриба с бугорком посередине.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Ножка имеет форму цилиндра, внутри полая.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ожно </a:t>
            </a:r>
            <a:r>
              <a:rPr lang="ru-RU" sz="2000" dirty="0"/>
              <a:t>собирать все лето до поздней осени</a:t>
            </a:r>
            <a:r>
              <a:rPr lang="ru-RU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Употребляют </a:t>
            </a:r>
            <a:r>
              <a:rPr lang="ru-RU" sz="2000" dirty="0"/>
              <a:t>гриб </a:t>
            </a:r>
            <a:r>
              <a:rPr lang="ru-RU" sz="2000" dirty="0" smtClean="0"/>
              <a:t>только </a:t>
            </a:r>
            <a:r>
              <a:rPr lang="ru-RU" sz="2000" dirty="0"/>
              <a:t>после вымачивания и отваривания. </a:t>
            </a:r>
            <a:r>
              <a:rPr lang="ru-RU" sz="2000" b="1" dirty="0"/>
              <a:t>И</a:t>
            </a:r>
            <a:r>
              <a:rPr lang="ru-RU" sz="2000" b="1" dirty="0" smtClean="0"/>
              <a:t>деально </a:t>
            </a:r>
            <a:r>
              <a:rPr lang="ru-RU" sz="2000" b="1" dirty="0"/>
              <a:t>подходит для засолки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7412" name="Picture 4" descr="D:\Мои документы\работа\ИССЛЕДОВАТЕЛЬСКИЕ РАБОТЫ\ГРИБЫ\фото грибы\Рисунок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27" y="2690495"/>
            <a:ext cx="3419475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Мои документы\работа\ИССЛЕДОВАТЕЛЬСКИЕ РАБОТЫ\ГРИБЫ\фото грибы\Рисунок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2281"/>
            <a:ext cx="5112326" cy="33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6927" y="5661248"/>
            <a:ext cx="3419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Гриб пропитан белым едким соком; недаром он назван </a:t>
            </a:r>
            <a:r>
              <a:rPr lang="ru-RU" sz="2000" dirty="0" err="1"/>
              <a:t>горькушкой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4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37" y="764704"/>
            <a:ext cx="3926807" cy="868958"/>
          </a:xfrm>
        </p:spPr>
        <p:txBody>
          <a:bodyPr>
            <a:noAutofit/>
          </a:bodyPr>
          <a:lstStyle/>
          <a:p>
            <a:r>
              <a:rPr lang="ru-RU" altLang="ru-RU" sz="3600" b="1" dirty="0" err="1" smtClean="0"/>
              <a:t>Гладушка</a:t>
            </a:r>
            <a:r>
              <a:rPr lang="ru-RU" altLang="ru-RU" sz="1800" dirty="0" smtClean="0"/>
              <a:t> </a:t>
            </a:r>
            <a:br>
              <a:rPr lang="ru-RU" altLang="ru-RU" sz="1800" dirty="0" smtClean="0"/>
            </a:br>
            <a:r>
              <a:rPr lang="ru-RU" altLang="ru-RU" sz="2000" b="1" i="1" dirty="0" smtClean="0"/>
              <a:t>(млечник </a:t>
            </a:r>
            <a:r>
              <a:rPr lang="ru-RU" altLang="ru-RU" sz="2000" b="1" i="1" dirty="0"/>
              <a:t>обыкновенный, гладыш, дуплянка, груздь синий</a:t>
            </a:r>
            <a:r>
              <a:rPr lang="ru-RU" altLang="ru-RU" sz="2000" b="1" i="1" dirty="0" smtClean="0"/>
              <a:t>, </a:t>
            </a:r>
            <a:r>
              <a:rPr lang="ru-RU" altLang="ru-RU" sz="2000" b="1" i="1" dirty="0" err="1" smtClean="0"/>
              <a:t>ольшанка</a:t>
            </a:r>
            <a:r>
              <a:rPr lang="ru-RU" altLang="ru-RU" sz="2000" b="1" i="1" dirty="0" smtClean="0"/>
              <a:t>, </a:t>
            </a:r>
            <a:r>
              <a:rPr lang="ru-RU" altLang="ru-RU" sz="2000" b="1" i="1" dirty="0" err="1" smtClean="0"/>
              <a:t>гладуха</a:t>
            </a:r>
            <a:r>
              <a:rPr lang="ru-RU" altLang="ru-RU" sz="2000" b="1" i="1" dirty="0" smtClean="0"/>
              <a:t>, </a:t>
            </a:r>
            <a:r>
              <a:rPr lang="ru-RU" altLang="ru-RU" sz="2000" b="1" i="1" dirty="0"/>
              <a:t>молочай, </a:t>
            </a:r>
            <a:r>
              <a:rPr lang="ru-RU" altLang="ru-RU" sz="2000" b="1" i="1" dirty="0" err="1"/>
              <a:t>подольховик</a:t>
            </a:r>
            <a:r>
              <a:rPr lang="ru-RU" altLang="ru-RU" sz="2000" b="1" i="1" dirty="0"/>
              <a:t>, </a:t>
            </a:r>
            <a:r>
              <a:rPr lang="ru-RU" altLang="ru-RU" sz="2000" b="1" i="1" dirty="0" err="1" smtClean="0"/>
              <a:t>подольшанка</a:t>
            </a:r>
            <a:r>
              <a:rPr lang="ru-RU" altLang="ru-RU" sz="2000" b="1" i="1" dirty="0" smtClean="0"/>
              <a:t>)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0648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Серушка</a:t>
            </a:r>
            <a:endParaRPr lang="ru-RU" sz="2000" dirty="0"/>
          </a:p>
          <a:p>
            <a:pPr algn="ctr"/>
            <a:r>
              <a:rPr lang="ru-RU" sz="2000" b="1" i="1" dirty="0" smtClean="0"/>
              <a:t>(груздь </a:t>
            </a:r>
            <a:r>
              <a:rPr lang="ru-RU" sz="2000" b="1" i="1" dirty="0"/>
              <a:t>серо-лиловатый, млечник серый, млечник </a:t>
            </a:r>
            <a:r>
              <a:rPr lang="ru-RU" sz="2000" b="1" i="1" dirty="0" err="1"/>
              <a:t>извилистый,</a:t>
            </a:r>
            <a:r>
              <a:rPr lang="ru-RU" sz="2000" b="1" i="1" dirty="0" err="1" smtClean="0"/>
              <a:t>дуплянка</a:t>
            </a:r>
            <a:r>
              <a:rPr lang="ru-RU" sz="2000" b="1" i="1" dirty="0" smtClean="0"/>
              <a:t> </a:t>
            </a:r>
            <a:r>
              <a:rPr lang="ru-RU" sz="2000" b="1" i="1" dirty="0"/>
              <a:t>серая, </a:t>
            </a:r>
            <a:r>
              <a:rPr lang="ru-RU" sz="2000" b="1" i="1" dirty="0" err="1" smtClean="0"/>
              <a:t>серянка</a:t>
            </a:r>
            <a:r>
              <a:rPr lang="ru-RU" sz="2000" b="1" i="1" dirty="0"/>
              <a:t>, </a:t>
            </a:r>
            <a:r>
              <a:rPr lang="ru-RU" sz="2000" b="1" i="1" dirty="0" err="1"/>
              <a:t>подорешница</a:t>
            </a:r>
            <a:r>
              <a:rPr lang="ru-RU" sz="2000" b="1" i="1" dirty="0"/>
              <a:t>, </a:t>
            </a:r>
            <a:r>
              <a:rPr lang="ru-RU" sz="2000" b="1" i="1" dirty="0" err="1" smtClean="0"/>
              <a:t>подорожница</a:t>
            </a:r>
            <a:r>
              <a:rPr lang="ru-RU" sz="2000" b="1" i="1" dirty="0" smtClean="0"/>
              <a:t>)</a:t>
            </a:r>
            <a:endParaRPr lang="ru-RU" sz="2000" b="1" i="1" dirty="0"/>
          </a:p>
        </p:txBody>
      </p:sp>
      <p:pic>
        <p:nvPicPr>
          <p:cNvPr id="50178" name="Picture 2" descr="D:\Мои документы\работа\ИССЛЕДОВАТЕЛЬСКИЕ РАБОТЫ\ГРИБЫ\фото грибы\Рисунок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82" y="2276872"/>
            <a:ext cx="4424507" cy="33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D:\Мои документы\работа\ИССЛЕДОВАТЕЛЬСКИЕ РАБОТЫ\ГРИБЫ\фото грибы\Рисунок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7" y="2458947"/>
            <a:ext cx="4320480" cy="32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1690" y="116632"/>
            <a:ext cx="8229600" cy="8460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/>
              <a:t>Опята</a:t>
            </a:r>
            <a:r>
              <a:rPr lang="ru-RU" altLang="ru-RU" dirty="0" smtClean="0"/>
              <a:t> </a:t>
            </a:r>
            <a:r>
              <a:rPr lang="ru-RU" altLang="ru-RU" b="1" dirty="0" smtClean="0"/>
              <a:t>–</a:t>
            </a:r>
            <a:r>
              <a:rPr lang="ru-RU" altLang="ru-RU" dirty="0" smtClean="0"/>
              <a:t> </a:t>
            </a:r>
            <a:r>
              <a:rPr lang="ru-RU" altLang="ru-RU" sz="2800" b="1" dirty="0" smtClean="0"/>
              <a:t>дружные ребята!</a:t>
            </a:r>
            <a:endParaRPr lang="ru-RU" altLang="ru-RU" sz="36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1475" y="90872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Шляпка с </a:t>
            </a:r>
            <a:r>
              <a:rPr lang="ru-RU" dirty="0"/>
              <a:t>маленьким бугорком и </a:t>
            </a:r>
            <a:r>
              <a:rPr lang="ru-RU" dirty="0" smtClean="0"/>
              <a:t>иногда покрыта чешуйками.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 шляпки зависит от места и условий произрастания.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тонкой ножке – белое кольцо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Растут с конца лета и до заморозков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Живут </a:t>
            </a:r>
            <a:r>
              <a:rPr lang="ru-RU" dirty="0" smtClean="0"/>
              <a:t>большими </a:t>
            </a:r>
            <a:r>
              <a:rPr lang="ru-RU" dirty="0"/>
              <a:t>компаниями на пнях или стволах живых и сухих деревьях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 </a:t>
            </a:r>
            <a:r>
              <a:rPr lang="ru-RU" dirty="0"/>
              <a:t>пластинчатых грибов опенок осенний один из самых вкусных. К тому же опята содержат ценные вещества, играющие важную роль в кроветворении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Иногда </a:t>
            </a:r>
            <a:r>
              <a:rPr lang="ru-RU" dirty="0"/>
              <a:t>с одного дерева или пня можно собрать целое лукошко.</a:t>
            </a:r>
          </a:p>
        </p:txBody>
      </p:sp>
      <p:pic>
        <p:nvPicPr>
          <p:cNvPr id="5" name="Picture 2" descr="D:\Мои документы\работа\ИССЛЕДОВАТЕЛЬСКИЕ РАБОТЫ\ГРИБЫ\фото грибы\Рисунок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130100"/>
            <a:ext cx="32924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работа\ИССЛЕДОВАТЕЛЬСКИЕ РАБОТЫ\ГРИБЫ\фото грибы\Рисунок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5" y="3914515"/>
            <a:ext cx="258445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Мои документы\работа\ИССЛЕДОВАТЕЛЬСКИЕ РАБОТЫ\ГРИБЫ\фото грибы\Рисунок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81" y="4094695"/>
            <a:ext cx="26638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Несъедобные и ядовитые </a:t>
            </a:r>
            <a:r>
              <a:rPr lang="ru-RU" b="1" u="sng" dirty="0">
                <a:solidFill>
                  <a:srgbClr val="FF0000"/>
                </a:solidFill>
              </a:rPr>
              <a:t>грибы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3600399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Несъедобные грибы </a:t>
            </a:r>
            <a:r>
              <a:rPr lang="ru-RU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– </a:t>
            </a:r>
            <a:r>
              <a:rPr lang="ru-RU" sz="2400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это грибы </a:t>
            </a:r>
            <a:r>
              <a:rPr lang="ru-RU" sz="2400" dirty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с горьким неисчезающим вкусом, с плотной, твердой мякотью, просто невкусные, очень мелкие, неиспытанные</a:t>
            </a:r>
            <a:r>
              <a:rPr lang="ru-RU" sz="2400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ru-RU" b="1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Ядовитые грибы </a:t>
            </a:r>
            <a:r>
              <a:rPr lang="ru-RU" sz="2400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вызывают </a:t>
            </a:r>
            <a:r>
              <a:rPr lang="ru-RU" sz="2400" dirty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отравления разной степени </a:t>
            </a:r>
            <a:r>
              <a:rPr lang="ru-RU" sz="2400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тяжести,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вплоть </a:t>
            </a:r>
            <a:r>
              <a:rPr lang="ru-RU" sz="2400" dirty="0">
                <a:solidFill>
                  <a:srgbClr val="0D0D0D"/>
                </a:solidFill>
                <a:latin typeface="TimesNewRoman"/>
                <a:ea typeface="Calibri"/>
                <a:cs typeface="TimesNewRoman"/>
              </a:rPr>
              <a:t>до смерти.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2" name="Picture 4" descr="D:\Мои документы\работа\ИССЛЕДОВАТЕЛЬСКИЕ РАБОТЫ\ГРИБЫ\фото грибы\Рисунок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55" y="3642219"/>
            <a:ext cx="2798763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работа\ИССЛЕДОВАТЕЛЬСКИЕ РАБОТЫ\ГРИБЫ\фото грибы\Рисунок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1" y="3845047"/>
            <a:ext cx="320675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документы\работа\ИССЛЕДОВАТЕЛЬСКИЕ РАБОТЫ\ГРИБЫ\фото грибы\Рисунок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41" y="3694386"/>
            <a:ext cx="273685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Съедобные грибы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776194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dirty="0" smtClean="0"/>
              <a:t>Это такие г</a:t>
            </a:r>
            <a:r>
              <a:rPr lang="ru-RU" sz="2800" dirty="0" smtClean="0"/>
              <a:t>рибы, которые можно </a:t>
            </a:r>
            <a:r>
              <a:rPr lang="ru-RU" sz="2800" dirty="0"/>
              <a:t>употреблять в пищу </a:t>
            </a:r>
            <a:r>
              <a:rPr lang="ru-RU" sz="2800" b="1" dirty="0"/>
              <a:t>свежими (сырыми)</a:t>
            </a:r>
            <a:r>
              <a:rPr lang="ru-RU" sz="2800" dirty="0"/>
              <a:t>, вареными, жареными, сушеными, и в консервированном виде </a:t>
            </a:r>
            <a:r>
              <a:rPr lang="ru-RU" sz="2800" b="1" dirty="0" smtClean="0"/>
              <a:t>без предварительного </a:t>
            </a:r>
            <a:r>
              <a:rPr lang="ru-RU" sz="2800" b="1" dirty="0"/>
              <a:t>отваривания или вымачивания</a:t>
            </a:r>
            <a:r>
              <a:rPr lang="ru-RU" sz="2800" dirty="0"/>
              <a:t>.</a:t>
            </a:r>
            <a:r>
              <a:rPr lang="ru-RU" altLang="ru-RU" sz="2800" dirty="0" smtClean="0"/>
              <a:t> </a:t>
            </a:r>
            <a:endParaRPr lang="ru-RU" sz="2800" dirty="0"/>
          </a:p>
        </p:txBody>
      </p:sp>
      <p:pic>
        <p:nvPicPr>
          <p:cNvPr id="31746" name="Picture 2" descr="D:\Мои документы\работа\ИССЛЕДОВАТЕЛЬСКИЕ РАБОТЫ\ГРИБЫ\фото грибы\Рисунок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6069"/>
            <a:ext cx="2626155" cy="25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работа\ИССЛЕДОВАТЕЛЬСКИЕ РАБОТЫ\ГРИБЫ\фото грибы\Рисунок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76" y="4357372"/>
            <a:ext cx="3350178" cy="22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абота\ИССЛЕДОВАТЕЛЬСКИЕ РАБОТЫ\ГРИБЫ\фото грибы\Рисунок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3844"/>
            <a:ext cx="276225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Ложные лисички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latin typeface="Calibri" panose="020F0502020204030204" pitchFamily="34" charset="0"/>
              </a:rPr>
              <a:t>(г</a:t>
            </a:r>
            <a:r>
              <a:rPr lang="vi-VN" sz="2000" b="1" i="1" dirty="0" smtClean="0">
                <a:latin typeface="Calibri" panose="020F0502020204030204" pitchFamily="34" charset="0"/>
              </a:rPr>
              <a:t>оворушка оранжевая</a:t>
            </a:r>
            <a:r>
              <a:rPr lang="ru-RU" sz="2000" b="1" i="1" dirty="0" smtClean="0">
                <a:latin typeface="Calibri" panose="020F0502020204030204" pitchFamily="34" charset="0"/>
              </a:rPr>
              <a:t>)</a:t>
            </a:r>
            <a:endParaRPr lang="ru-RU" sz="2000" b="1" i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47248" cy="9647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Растёт по соседству  с настоящей лисичкой в сосновых лесах.</a:t>
            </a:r>
          </a:p>
          <a:p>
            <a:r>
              <a:rPr lang="ru-RU" dirty="0" smtClean="0"/>
              <a:t>Гриб красновато-оранжевой окраски.</a:t>
            </a:r>
          </a:p>
          <a:p>
            <a:r>
              <a:rPr lang="ru-RU" dirty="0" smtClean="0"/>
              <a:t>Имеет неприятный запах и вкус, несъедобна.</a:t>
            </a:r>
            <a:endParaRPr lang="ru-RU" dirty="0"/>
          </a:p>
        </p:txBody>
      </p:sp>
      <p:pic>
        <p:nvPicPr>
          <p:cNvPr id="4100" name="Picture 4" descr="D:\Мои документы\работа\ИССЛЕДОВАТЕЛЬСКИЕ РАБОТЫ\ГРИБЫ\фото грибы\Рисунок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7038"/>
            <a:ext cx="399891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работа\ИССЛЕДОВАТЕЛЬСКИЕ РАБОТЫ\ГРИБЫ\фото грибы\Рисунок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3850"/>
            <a:ext cx="4502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Ложные опята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6596"/>
            <a:ext cx="8507568" cy="8831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Растут группами на пнях лиственных пород деревьев в августе-сентябре.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Смертельно ядовиты!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Опёнок серно-жёлтый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Шляпки помельче и очень хрупкие, быстро </a:t>
            </a:r>
            <a:r>
              <a:rPr lang="ru-RU" sz="2000" dirty="0"/>
              <a:t>с</a:t>
            </a:r>
            <a:r>
              <a:rPr lang="ru-RU" sz="2000" dirty="0" smtClean="0"/>
              <a:t>тановятся зелёными.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Мякоть и ножка ярко-жёлтые.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77853" y="1939792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Опёнок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кирпично-красный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Пластинки со временем буреют и чернеют.</a:t>
            </a:r>
            <a:endParaRPr lang="ru-RU" sz="2000" dirty="0"/>
          </a:p>
        </p:txBody>
      </p:sp>
      <p:pic>
        <p:nvPicPr>
          <p:cNvPr id="5122" name="Picture 2" descr="C:\Documents and Settings\Senyakin_A_S\Рабочий стол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9792"/>
            <a:ext cx="3273425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enyakin_A_S\Рабочий стол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04" y="3717032"/>
            <a:ext cx="4071937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04795" y="332656"/>
            <a:ext cx="8859693" cy="549275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2800" dirty="0" smtClean="0"/>
              <a:t>      </a:t>
            </a:r>
            <a:r>
              <a:rPr lang="ru-RU" altLang="ru-RU" sz="17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Мухомор</a:t>
            </a:r>
            <a:r>
              <a:rPr lang="ru-RU" altLang="ru-RU" sz="16000" dirty="0" smtClean="0"/>
              <a:t> </a:t>
            </a:r>
            <a:r>
              <a:rPr lang="ru-RU" altLang="ru-RU" sz="17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красный </a:t>
            </a:r>
            <a:r>
              <a:rPr lang="ru-RU" altLang="ru-RU" sz="11200" b="1" dirty="0" smtClean="0">
                <a:latin typeface="+mj-lt"/>
                <a:ea typeface="+mj-ea"/>
                <a:cs typeface="+mj-cs"/>
              </a:rPr>
              <a:t>– обманчивый красавец</a:t>
            </a:r>
            <a:endParaRPr lang="ru-RU" altLang="ru-RU" sz="1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27" y="1166048"/>
            <a:ext cx="8931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спутаешь ни с каким грибом : ярко-красная шляпка с белыми крапинками, ножка белая, у основания – клубневидная с плёнчатым кольцом.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Часто встречается в хвойных, смешанных и берёзовых лесах.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Растет в июле-октябре.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Своей </a:t>
            </a:r>
            <a:r>
              <a:rPr lang="ru-RU" sz="2000" b="1" dirty="0">
                <a:solidFill>
                  <a:srgbClr val="FF0000"/>
                </a:solidFill>
              </a:rPr>
              <a:t>окраской предупреждает, что </a:t>
            </a:r>
            <a:r>
              <a:rPr lang="ru-RU" sz="2000" b="1" dirty="0" smtClean="0">
                <a:solidFill>
                  <a:srgbClr val="FF0000"/>
                </a:solidFill>
              </a:rPr>
              <a:t>ядовит!</a:t>
            </a:r>
            <a:endParaRPr lang="ru-R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Лекарство для лесных обитателей.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795" y="6037153"/>
            <a:ext cx="8780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Раньше мухоморы использовали как средство для уничтожения мух, отсюда и название гриба.</a:t>
            </a:r>
          </a:p>
        </p:txBody>
      </p:sp>
      <p:pic>
        <p:nvPicPr>
          <p:cNvPr id="19459" name="Picture 3" descr="D:\Мои документы\работа\ИССЛЕДОВАТЕЛЬСКИЕ РАБОТЫ\ГРИБЫ\фото грибы\Рисунок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49" y="3105040"/>
            <a:ext cx="3906837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Мои документы\работа\ИССЛЕДОВАТЕЛЬСКИЕ РАБОТЫ\ГРИБЫ\фото грибы\Рисунок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0799"/>
            <a:ext cx="3859947" cy="27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576064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Бледная поганка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sz="2000" b="1" i="1" dirty="0" smtClean="0"/>
              <a:t>(мухомор </a:t>
            </a:r>
            <a:r>
              <a:rPr lang="ru-RU" altLang="ru-RU" sz="2000" b="1" i="1" dirty="0"/>
              <a:t>зелёный, мухомор </a:t>
            </a:r>
            <a:r>
              <a:rPr lang="ru-RU" altLang="ru-RU" sz="2000" b="1" i="1" dirty="0" smtClean="0"/>
              <a:t>белый)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84711" y="1133423"/>
            <a:ext cx="8604448" cy="18002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Шляпка бледно-зелёная.</a:t>
            </a:r>
          </a:p>
          <a:p>
            <a:pPr algn="just"/>
            <a:r>
              <a:rPr lang="ru-RU" sz="2000" dirty="0" smtClean="0"/>
              <a:t>Ножка белая, высокая с кольцом вверху и утолщённым основанием.</a:t>
            </a:r>
          </a:p>
          <a:p>
            <a:pPr algn="just"/>
            <a:r>
              <a:rPr lang="ru-RU" sz="2000" dirty="0" smtClean="0"/>
              <a:t>Не изменяет окраски.</a:t>
            </a:r>
          </a:p>
          <a:p>
            <a:pPr algn="just"/>
            <a:r>
              <a:rPr lang="ru-RU" sz="2000" dirty="0" smtClean="0"/>
              <a:t>Все части гриба ядовиты. Токсичность сохраняется после варки.</a:t>
            </a:r>
          </a:p>
          <a:p>
            <a:pPr algn="just"/>
            <a:r>
              <a:rPr lang="ru-RU" sz="2000" dirty="0" smtClean="0"/>
              <a:t>Растет с июля по октябрь.</a:t>
            </a:r>
          </a:p>
          <a:p>
            <a:pPr algn="just"/>
            <a:r>
              <a:rPr lang="ru-RU" sz="2000" dirty="0" smtClean="0"/>
              <a:t>Встречается в смешанных лесах.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77072"/>
            <a:ext cx="272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Самый ядовитый и опасный гриб в наших лесах!</a:t>
            </a:r>
          </a:p>
        </p:txBody>
      </p:sp>
      <p:pic>
        <p:nvPicPr>
          <p:cNvPr id="18435" name="Picture 3" descr="D:\Мои документы\работа\ИССЛЕДОВАТЕЛЬСКИЕ РАБОТЫ\ГРИБЫ\фото грибы\Рисунок1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 b="11474"/>
          <a:stretch/>
        </p:blipFill>
        <p:spPr bwMode="auto">
          <a:xfrm>
            <a:off x="6804248" y="2995794"/>
            <a:ext cx="2163162" cy="352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Мои документы\работа\ИССЛЕДОВАТЕЛЬСКИЕ РАБОТЫ\ГРИБЫ\фото грибы\Рисунок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457"/>
            <a:ext cx="3615335" cy="31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Удачной тихой охоты!</a:t>
            </a:r>
            <a:endParaRPr lang="ru-RU" b="1" dirty="0"/>
          </a:p>
        </p:txBody>
      </p:sp>
      <p:pic>
        <p:nvPicPr>
          <p:cNvPr id="4098" name="Picture 2" descr="C:\Documents and Settings\Senyakin_A_S\Рабочий сто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323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05" y="548680"/>
            <a:ext cx="87671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Белый гриб</a:t>
            </a:r>
            <a:br>
              <a:rPr lang="ru-RU" b="1" dirty="0" smtClean="0"/>
            </a:br>
            <a:r>
              <a:rPr lang="ru-RU" sz="3100" i="1" dirty="0" smtClean="0"/>
              <a:t>всем грибам полковник и мечта каждого грибника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i="1" dirty="0" smtClean="0"/>
              <a:t>(боровик</a:t>
            </a:r>
            <a:r>
              <a:rPr lang="ru-RU" sz="2200" b="1" i="1" dirty="0"/>
              <a:t>, </a:t>
            </a:r>
            <a:r>
              <a:rPr lang="ru-RU" sz="2200" b="1" i="1" dirty="0" smtClean="0"/>
              <a:t>беловик, </a:t>
            </a:r>
            <a:r>
              <a:rPr lang="ru-RU" sz="2200" b="1" i="1" dirty="0" err="1" smtClean="0"/>
              <a:t>коровняк</a:t>
            </a:r>
            <a:r>
              <a:rPr lang="ru-RU" sz="2200" b="1" i="1" dirty="0" smtClean="0"/>
              <a:t>, коровка, </a:t>
            </a:r>
            <a:r>
              <a:rPr lang="ru-RU" sz="2200" b="1" i="1" dirty="0" err="1" smtClean="0"/>
              <a:t>жатник</a:t>
            </a:r>
            <a:r>
              <a:rPr lang="ru-RU" sz="2200" b="1" i="1" dirty="0" smtClean="0"/>
              <a:t>, глухарь, печура, </a:t>
            </a:r>
            <a:r>
              <a:rPr lang="ru-RU" sz="2200" b="1" i="1" dirty="0" err="1" smtClean="0"/>
              <a:t>струень</a:t>
            </a:r>
            <a:r>
              <a:rPr lang="ru-RU" sz="2200" b="1" i="1" dirty="0" smtClean="0"/>
              <a:t>, медвежатник)</a:t>
            </a:r>
            <a:endParaRPr lang="ru-RU" sz="2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20" y="2420887"/>
            <a:ext cx="4959788" cy="41764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Крупный гриб с гладкой шляпкой (вес может достигать 2 кг).</a:t>
            </a:r>
          </a:p>
          <a:p>
            <a:r>
              <a:rPr lang="ru-RU" sz="2000" dirty="0" smtClean="0"/>
              <a:t>Ножка толстая, похожа на картофелину.</a:t>
            </a:r>
            <a:endParaRPr lang="ru-RU" sz="2000" dirty="0"/>
          </a:p>
          <a:p>
            <a:r>
              <a:rPr lang="ru-RU" sz="2000" dirty="0" smtClean="0"/>
              <a:t>Мякоть плотная и </a:t>
            </a:r>
            <a:r>
              <a:rPr lang="ru-RU" sz="2000" b="1" dirty="0" smtClean="0"/>
              <a:t>белая</a:t>
            </a:r>
            <a:r>
              <a:rPr lang="ru-RU" sz="2000" dirty="0" smtClean="0"/>
              <a:t> , после сушки и варки не меняет цвета.</a:t>
            </a:r>
          </a:p>
          <a:p>
            <a:r>
              <a:rPr lang="ru-RU" sz="2000" dirty="0" smtClean="0"/>
              <a:t>Растет в смешанных, лиственных и хвойных лесах.</a:t>
            </a:r>
          </a:p>
          <a:p>
            <a:r>
              <a:rPr lang="ru-RU" sz="2000" dirty="0" smtClean="0"/>
              <a:t>Собирают с июня по октябрь, слоями: июльские </a:t>
            </a:r>
            <a:r>
              <a:rPr lang="ru-RU" sz="2000" dirty="0" err="1" smtClean="0"/>
              <a:t>колосовики</a:t>
            </a:r>
            <a:r>
              <a:rPr lang="ru-RU" sz="2000" dirty="0" smtClean="0"/>
              <a:t>, августовские </a:t>
            </a:r>
            <a:r>
              <a:rPr lang="ru-RU" sz="2000" dirty="0" err="1" smtClean="0"/>
              <a:t>жнивцы</a:t>
            </a:r>
            <a:r>
              <a:rPr lang="ru-RU" sz="2000" dirty="0" smtClean="0"/>
              <a:t>, сентябрьские </a:t>
            </a:r>
            <a:r>
              <a:rPr lang="ru-RU" sz="2000" dirty="0" err="1" smtClean="0"/>
              <a:t>листопадники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И на сковороде вкусен, и в супе душист.</a:t>
            </a:r>
          </a:p>
          <a:p>
            <a:r>
              <a:rPr lang="ru-RU" sz="2000" dirty="0"/>
              <a:t>Л</a:t>
            </a:r>
            <a:r>
              <a:rPr lang="ru-RU" sz="2000" dirty="0" smtClean="0"/>
              <a:t>акомая </a:t>
            </a:r>
            <a:r>
              <a:rPr lang="ru-RU" sz="2000" dirty="0"/>
              <a:t>конфета для лесных жителей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2770" name="Picture 2" descr="D:\Мои документы\работа\ИССЛЕДОВАТЕЛЬСКИЕ РАБОТЫ\ГРИБЫ\фото грибы\Рисунок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08" y="2636912"/>
            <a:ext cx="3730947" cy="33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Подберёзовик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200" b="1" i="1" dirty="0" smtClean="0"/>
              <a:t>(</a:t>
            </a:r>
            <a:r>
              <a:rPr lang="ru-RU" altLang="ru-RU" sz="2200" b="1" i="1" dirty="0" err="1" smtClean="0"/>
              <a:t>берёзовик</a:t>
            </a:r>
            <a:r>
              <a:rPr lang="ru-RU" altLang="ru-RU" sz="2200" b="1" i="1" dirty="0" smtClean="0"/>
              <a:t>, </a:t>
            </a:r>
            <a:r>
              <a:rPr lang="ru-RU" altLang="ru-RU" sz="2200" b="1" i="1" dirty="0" err="1" smtClean="0"/>
              <a:t>колосовик</a:t>
            </a:r>
            <a:r>
              <a:rPr lang="ru-RU" altLang="ru-RU" sz="2200" b="1" i="1" dirty="0"/>
              <a:t>, </a:t>
            </a:r>
            <a:r>
              <a:rPr lang="ru-RU" altLang="ru-RU" sz="2200" b="1" i="1" dirty="0" smtClean="0"/>
              <a:t>обабок, бабка, подгреб, серый гриб, черныш, </a:t>
            </a:r>
            <a:r>
              <a:rPr lang="ru-RU" altLang="ru-RU" sz="2200" b="1" i="1" dirty="0" err="1" smtClean="0"/>
              <a:t>черноголовик</a:t>
            </a:r>
            <a:r>
              <a:rPr lang="ru-RU" altLang="ru-RU" sz="2200" b="1" i="1" dirty="0" smtClean="0"/>
              <a:t>)</a:t>
            </a:r>
            <a:endParaRPr lang="ru-RU" sz="2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89640" cy="233285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Ножка тонкая и длинная </a:t>
            </a:r>
            <a:r>
              <a:rPr lang="ru-RU" sz="2200" dirty="0"/>
              <a:t>беловатого </a:t>
            </a:r>
            <a:r>
              <a:rPr lang="ru-RU" sz="2200" dirty="0" smtClean="0"/>
              <a:t>цвета с </a:t>
            </a:r>
            <a:r>
              <a:rPr lang="ru-RU" sz="2200" dirty="0"/>
              <a:t>бурыми </a:t>
            </a:r>
            <a:r>
              <a:rPr lang="ru-RU" sz="2200" dirty="0" smtClean="0"/>
              <a:t>чешуйками.</a:t>
            </a:r>
          </a:p>
          <a:p>
            <a:r>
              <a:rPr lang="ru-RU" sz="2200" dirty="0" smtClean="0"/>
              <a:t>Шляпка полушаровидная.</a:t>
            </a:r>
          </a:p>
          <a:p>
            <a:r>
              <a:rPr lang="ru-RU" sz="2200" dirty="0" smtClean="0"/>
              <a:t>Быстро стареет, становится дряблым и водянистым (через 6 дней).</a:t>
            </a:r>
          </a:p>
          <a:p>
            <a:r>
              <a:rPr lang="ru-RU" sz="2200" dirty="0" smtClean="0"/>
              <a:t>Растет слоями с июня до середины октября  в лиственных </a:t>
            </a:r>
            <a:r>
              <a:rPr lang="ru-RU" sz="2200" dirty="0"/>
              <a:t>и смешанных лесах </a:t>
            </a:r>
            <a:r>
              <a:rPr lang="ru-RU" sz="2200" dirty="0" smtClean="0"/>
              <a:t> (с березой).</a:t>
            </a:r>
            <a:endParaRPr lang="ru-RU" sz="2200" dirty="0"/>
          </a:p>
          <a:p>
            <a:r>
              <a:rPr lang="ru-RU" sz="2200" dirty="0" smtClean="0"/>
              <a:t>Хороший съедобный гриб в молодом возрасте.</a:t>
            </a:r>
          </a:p>
          <a:p>
            <a:r>
              <a:rPr lang="ru-RU" sz="2200" b="1" dirty="0" smtClean="0"/>
              <a:t>Чернеет</a:t>
            </a:r>
            <a:r>
              <a:rPr lang="ru-RU" sz="2200" dirty="0" smtClean="0"/>
              <a:t> при сушке.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027" name="Picture 3" descr="D:\Мои документы\работа\ИССЛЕДОВАТЕЛЬСКИЕ РАБОТЫ\ГРИБЫ\фото грибы\Рисунок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2672"/>
            <a:ext cx="4497040" cy="2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Подосиновик красный</a:t>
            </a:r>
            <a:br>
              <a:rPr lang="ru-RU" b="1" dirty="0" smtClean="0"/>
            </a:br>
            <a:r>
              <a:rPr lang="ru-RU" sz="2200" b="1" i="1" dirty="0" smtClean="0"/>
              <a:t>(</a:t>
            </a:r>
            <a:r>
              <a:rPr lang="ru-RU" altLang="ru-RU" sz="2200" b="1" i="1" dirty="0" smtClean="0"/>
              <a:t>осиновик, </a:t>
            </a:r>
            <a:r>
              <a:rPr lang="ru-RU" altLang="ru-RU" sz="2200" b="1" i="1" dirty="0" err="1"/>
              <a:t>красноголовик</a:t>
            </a:r>
            <a:r>
              <a:rPr lang="ru-RU" altLang="ru-RU" sz="2200" b="1" i="1" dirty="0"/>
              <a:t>, </a:t>
            </a:r>
            <a:r>
              <a:rPr lang="ru-RU" altLang="ru-RU" sz="2200" b="1" i="1" dirty="0" err="1"/>
              <a:t>краснюк</a:t>
            </a:r>
            <a:r>
              <a:rPr lang="ru-RU" altLang="ru-RU" sz="2200" b="1" i="1" dirty="0"/>
              <a:t>, </a:t>
            </a:r>
            <a:r>
              <a:rPr lang="ru-RU" altLang="ru-RU" sz="2200" b="1" i="1" dirty="0" err="1" smtClean="0"/>
              <a:t>краснушка</a:t>
            </a:r>
            <a:r>
              <a:rPr lang="ru-RU" altLang="ru-RU" sz="2200" b="1" i="1" dirty="0" smtClean="0"/>
              <a:t>, </a:t>
            </a:r>
            <a:r>
              <a:rPr lang="ru-RU" altLang="ru-RU" sz="2200" b="1" i="1" dirty="0" err="1" smtClean="0"/>
              <a:t>красик</a:t>
            </a:r>
            <a:r>
              <a:rPr lang="ru-RU" altLang="ru-RU" sz="2200" b="1" i="1" dirty="0" smtClean="0"/>
              <a:t> (красавец), </a:t>
            </a:r>
            <a:r>
              <a:rPr lang="ru-RU" altLang="ru-RU" sz="2200" b="1" i="1" dirty="0" err="1" smtClean="0"/>
              <a:t>казарушка</a:t>
            </a:r>
            <a:r>
              <a:rPr lang="ru-RU" altLang="ru-RU" sz="2200" b="1" i="1" dirty="0" smtClean="0"/>
              <a:t>, обабок, </a:t>
            </a:r>
            <a:r>
              <a:rPr lang="ru-RU" altLang="ru-RU" sz="2200" b="1" i="1" dirty="0" err="1" smtClean="0"/>
              <a:t>бачнюк</a:t>
            </a:r>
            <a:r>
              <a:rPr lang="ru-RU" altLang="ru-RU" sz="2200" b="1" i="1" dirty="0" smtClean="0"/>
              <a:t>, </a:t>
            </a:r>
            <a:r>
              <a:rPr lang="ru-RU" altLang="ru-RU" sz="2200" b="1" i="1" dirty="0" err="1" smtClean="0"/>
              <a:t>челыш</a:t>
            </a:r>
            <a:r>
              <a:rPr lang="ru-RU" altLang="ru-RU" sz="2200" b="1" i="1" dirty="0" smtClean="0"/>
              <a:t>)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98" y="1598067"/>
            <a:ext cx="8639874" cy="2190974"/>
          </a:xfrm>
        </p:spPr>
        <p:txBody>
          <a:bodyPr/>
          <a:lstStyle/>
          <a:p>
            <a:r>
              <a:rPr lang="ru-RU" sz="2000" dirty="0" smtClean="0"/>
              <a:t>Обычно встречается в осинниках, лиственных  и смешанных лесах с июня до октября.</a:t>
            </a:r>
          </a:p>
          <a:p>
            <a:r>
              <a:rPr lang="ru-RU" sz="2000" dirty="0" smtClean="0"/>
              <a:t>Шляпка ярко-красная или оранжевая.</a:t>
            </a:r>
          </a:p>
          <a:p>
            <a:r>
              <a:rPr lang="ru-RU" sz="2000" dirty="0" smtClean="0"/>
              <a:t>Ножка покрыта белыми или чёрными чешуйками.</a:t>
            </a:r>
          </a:p>
          <a:p>
            <a:r>
              <a:rPr lang="ru-RU" sz="2000" dirty="0" smtClean="0"/>
              <a:t>Мякоть </a:t>
            </a:r>
            <a:r>
              <a:rPr lang="ru-RU" sz="2000" b="1" dirty="0" smtClean="0"/>
              <a:t>синеет</a:t>
            </a:r>
            <a:r>
              <a:rPr lang="ru-RU" sz="2000" dirty="0" smtClean="0"/>
              <a:t> на изломе или срезе.</a:t>
            </a:r>
          </a:p>
          <a:p>
            <a:r>
              <a:rPr lang="ru-RU" sz="2000" dirty="0" smtClean="0"/>
              <a:t>Подосиновики вкусны в любом виде.</a:t>
            </a:r>
          </a:p>
          <a:p>
            <a:endParaRPr lang="ru-RU" dirty="0"/>
          </a:p>
        </p:txBody>
      </p:sp>
      <p:pic>
        <p:nvPicPr>
          <p:cNvPr id="35842" name="Picture 2" descr="D:\Мои документы\работа\ИССЛЕДОВАТЕЛЬСКИЕ РАБОТЫ\ГРИБЫ\фото грибы\Рисунок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3412"/>
            <a:ext cx="3841750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D:\Мои документы\работа\ИССЛЕДОВАТЕЛЬСКИЕ РАБОТЫ\ГРИБЫ\фото грибы\Рисунок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08358"/>
            <a:ext cx="2249487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Моховик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78" y="1215449"/>
            <a:ext cx="7848872" cy="11334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Шляпки у моховика бархатистые.</a:t>
            </a:r>
          </a:p>
          <a:p>
            <a:r>
              <a:rPr lang="ru-RU" sz="2000" dirty="0" smtClean="0"/>
              <a:t>Мякоть плотная, на срезе слегка </a:t>
            </a:r>
            <a:r>
              <a:rPr lang="ru-RU" sz="2000" b="1" dirty="0" smtClean="0"/>
              <a:t>синеет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Собирают до глубокой осени.</a:t>
            </a:r>
          </a:p>
        </p:txBody>
      </p:sp>
      <p:pic>
        <p:nvPicPr>
          <p:cNvPr id="2051" name="Picture 3" descr="D:\Мои документы\работа\ИССЛЕДОВАТЕЛЬСКИЕ РАБОТЫ\ГРИБЫ\фото грибы\Рисунок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03" y="2073536"/>
            <a:ext cx="4346575" cy="32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абота\ИССЛЕДОВАТЕЛЬСКИЕ РАБОТЫ\ГРИБЫ\фото грибы\Рисунок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" y="3284984"/>
            <a:ext cx="4176464" cy="28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0591" y="54452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Народ давно заметил: «Всяк моховик жить во мху привык». И название своё моховик получил от слова «мох». </a:t>
            </a:r>
          </a:p>
        </p:txBody>
      </p:sp>
    </p:spTree>
    <p:extLst>
      <p:ext uri="{BB962C8B-B14F-4D97-AF65-F5344CB8AC3E}">
        <p14:creationId xmlns:p14="http://schemas.microsoft.com/office/powerpoint/2010/main" val="8562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900" b="1" dirty="0" smtClean="0"/>
              <a:t>Маслята</a:t>
            </a:r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sz="2200" b="1" i="1" dirty="0" smtClean="0"/>
              <a:t>( </a:t>
            </a:r>
            <a:r>
              <a:rPr lang="ru-RU" altLang="ru-RU" sz="2200" b="1" i="1" dirty="0" err="1" smtClean="0"/>
              <a:t>маслуха</a:t>
            </a:r>
            <a:r>
              <a:rPr lang="ru-RU" altLang="ru-RU" sz="2200" b="1" i="1" dirty="0" smtClean="0"/>
              <a:t>, маслюк, </a:t>
            </a:r>
            <a:r>
              <a:rPr lang="ru-RU" altLang="ru-RU" sz="2200" b="1" i="1" dirty="0" err="1" smtClean="0"/>
              <a:t>желтик</a:t>
            </a:r>
            <a:r>
              <a:rPr lang="ru-RU" altLang="ru-RU" sz="2200" b="1" i="1" dirty="0" smtClean="0"/>
              <a:t>, </a:t>
            </a:r>
            <a:r>
              <a:rPr lang="ru-RU" altLang="ru-RU" sz="2200" b="1" i="1" dirty="0" err="1" smtClean="0"/>
              <a:t>чалыш</a:t>
            </a:r>
            <a:r>
              <a:rPr lang="ru-RU" altLang="ru-RU" sz="2200" b="1" i="1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284748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сырую погоду шляпка слизкая и скользкая.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 ножке хорошо различимо клейкое </a:t>
            </a:r>
            <a:r>
              <a:rPr lang="ru-RU" sz="2000" dirty="0" smtClean="0"/>
              <a:t>кольцо.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Предпочитает хвойные леса.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Собирают с </a:t>
            </a:r>
            <a:r>
              <a:rPr lang="ru-RU" sz="2000" dirty="0"/>
              <a:t>середины лета до самого </a:t>
            </a:r>
            <a:r>
              <a:rPr lang="ru-RU" sz="2000" dirty="0" smtClean="0"/>
              <a:t>снега.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Ценный </a:t>
            </a:r>
            <a:r>
              <a:rPr lang="ru-RU" sz="2000" dirty="0"/>
              <a:t>съедобный </a:t>
            </a:r>
            <a:r>
              <a:rPr lang="ru-RU" sz="2000" dirty="0" smtClean="0"/>
              <a:t>гриб, перед готовкой со шляпки снимают кожицу.</a:t>
            </a:r>
            <a:endParaRPr lang="ru-RU" dirty="0" smtClean="0"/>
          </a:p>
        </p:txBody>
      </p:sp>
      <p:pic>
        <p:nvPicPr>
          <p:cNvPr id="3076" name="Picture 4" descr="D:\Мои документы\работа\ИССЛЕДОВАТЕЛЬСКИЕ РАБОТЫ\ГРИБЫ\фото грибы\Рисунок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51" y="2925782"/>
            <a:ext cx="3627437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работа\ИССЛЕДОВАТЕЛЬСКИЕ РАБОТЫ\ГРИБЫ\фото грибы\Рисунок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9" y="3048347"/>
            <a:ext cx="4704088" cy="35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900" b="1" dirty="0" smtClean="0"/>
              <a:t>Лисички – </a:t>
            </a:r>
            <a:r>
              <a:rPr lang="ru-RU" altLang="ru-RU" sz="4000" b="1" dirty="0" smtClean="0"/>
              <a:t>дружные сестрички</a:t>
            </a:r>
            <a:br>
              <a:rPr lang="ru-RU" altLang="ru-RU" sz="4000" b="1" dirty="0" smtClean="0"/>
            </a:br>
            <a:r>
              <a:rPr lang="ru-RU" altLang="ru-RU" sz="2200" b="1" i="1" dirty="0" smtClean="0"/>
              <a:t>(петушок, лисица)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26876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Гриб получил свое название за ярко-рыжую </a:t>
            </a:r>
            <a:r>
              <a:rPr lang="ru-RU" sz="2000" dirty="0" smtClean="0"/>
              <a:t>окраску.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Напоминает граммофонную трубу.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очти </a:t>
            </a:r>
            <a:r>
              <a:rPr lang="ru-RU" sz="2000" dirty="0"/>
              <a:t>всегда растут </a:t>
            </a:r>
            <a:r>
              <a:rPr lang="ru-RU" sz="2000" dirty="0" smtClean="0"/>
              <a:t>большими семьями.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Не ломаются и редко </a:t>
            </a:r>
            <a:r>
              <a:rPr lang="ru-RU" sz="2000" dirty="0"/>
              <a:t>бывают червивыми.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Встречается </a:t>
            </a:r>
            <a:r>
              <a:rPr lang="ru-RU" sz="2000" dirty="0"/>
              <a:t>в хвойных, смешанных и лиственных </a:t>
            </a:r>
            <a:r>
              <a:rPr lang="ru-RU" sz="2000" dirty="0" smtClean="0"/>
              <a:t>лесах с </a:t>
            </a:r>
            <a:r>
              <a:rPr lang="ru-RU" sz="2000" dirty="0"/>
              <a:t>июля по </a:t>
            </a:r>
            <a:r>
              <a:rPr lang="ru-RU" sz="2000" dirty="0" smtClean="0"/>
              <a:t>октябрь.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Лисички – вкусные  и полезные грибы.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6320414"/>
            <a:ext cx="365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 всякой лисички – сто сестриц!</a:t>
            </a:r>
            <a:endParaRPr lang="ru-RU" sz="2000" dirty="0"/>
          </a:p>
        </p:txBody>
      </p:sp>
      <p:pic>
        <p:nvPicPr>
          <p:cNvPr id="7172" name="Picture 4" descr="D:\Мои документы\работа\ИССЛЕДОВАТЕЛЬСКИЕ РАБОТЫ\ГРИБЫ\фото грибы\Рисунок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1" y="3234118"/>
            <a:ext cx="4054993" cy="29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Мои документы\работа\ИССЛЕДОВАТЕЛЬСКИЕ РАБОТЫ\ГРИБЫ\фото грибы\Рисунок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99" y="3234118"/>
            <a:ext cx="40576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Рыжик – </a:t>
            </a:r>
            <a:r>
              <a:rPr lang="ru-RU" sz="3600" b="1" dirty="0" smtClean="0"/>
              <a:t>царский гриб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1980"/>
            <a:ext cx="8229600" cy="16847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Шляпка оранжевого цвета плоская вдавленная по середине.</a:t>
            </a:r>
          </a:p>
          <a:p>
            <a:r>
              <a:rPr lang="ru-RU" b="1" dirty="0" smtClean="0"/>
              <a:t>Оранжевый</a:t>
            </a:r>
            <a:r>
              <a:rPr lang="ru-RU" dirty="0" smtClean="0"/>
              <a:t> </a:t>
            </a:r>
            <a:r>
              <a:rPr lang="ru-RU" b="1" dirty="0" err="1" smtClean="0"/>
              <a:t>неедкий</a:t>
            </a:r>
            <a:r>
              <a:rPr lang="ru-RU" b="1" dirty="0" smtClean="0"/>
              <a:t> млечный сок зеленеет</a:t>
            </a:r>
            <a:r>
              <a:rPr lang="ru-RU" dirty="0" smtClean="0"/>
              <a:t> на срезе.</a:t>
            </a:r>
          </a:p>
          <a:p>
            <a:r>
              <a:rPr lang="ru-RU" dirty="0" smtClean="0"/>
              <a:t>Появляется в середине лета до октября.</a:t>
            </a:r>
          </a:p>
          <a:p>
            <a:r>
              <a:rPr lang="ru-RU" dirty="0" smtClean="0"/>
              <a:t>Встречается колониями в </a:t>
            </a:r>
            <a:r>
              <a:rPr lang="ru-RU" dirty="0"/>
              <a:t>хвойных </a:t>
            </a:r>
            <a:r>
              <a:rPr lang="ru-RU" dirty="0" smtClean="0"/>
              <a:t>лесах.</a:t>
            </a:r>
          </a:p>
          <a:p>
            <a:r>
              <a:rPr lang="ru-RU" b="1" dirty="0" smtClean="0"/>
              <a:t>Имеет прекрасные вкусовые качества.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309320"/>
            <a:ext cx="1870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Рыжик еловый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6455" y="6243194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Рыжик сосновый</a:t>
            </a:r>
            <a:endParaRPr lang="ru-RU" sz="2000" b="1" dirty="0"/>
          </a:p>
        </p:txBody>
      </p:sp>
      <p:pic>
        <p:nvPicPr>
          <p:cNvPr id="40962" name="Picture 2" descr="D:\Мои документы\работа\ИССЛЕДОВАТЕЛЬСКИЕ РАБОТЫ\ГРИБЫ\фото грибы\Рисунок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6202"/>
            <a:ext cx="4341404" cy="31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D:\Мои документы\работа\ИССЛЕДОВАТЕЛЬСКИЕ РАБОТЫ\ГРИБЫ\фото грибы\Рисунок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6202"/>
            <a:ext cx="4176464" cy="31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1077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Грибная полянка</vt:lpstr>
      <vt:lpstr>Съедобные грибы</vt:lpstr>
      <vt:lpstr>Белый гриб всем грибам полковник и мечта каждого грибника (боровик, беловик, коровняк, коровка, жатник, глухарь, печура, струень, медвежатник)</vt:lpstr>
      <vt:lpstr>Подберёзовик (берёзовик, колосовик, обабок, бабка, подгреб, серый гриб, черныш, черноголовик)</vt:lpstr>
      <vt:lpstr>Подосиновик красный (осиновик, красноголовик, краснюк, краснушка, красик (красавец), казарушка, обабок, бачнюк, челыш) </vt:lpstr>
      <vt:lpstr>Моховик</vt:lpstr>
      <vt:lpstr>Маслята ( маслуха, маслюк, желтик, чалыш)</vt:lpstr>
      <vt:lpstr>Лисички – дружные сестрички (петушок, лисица)</vt:lpstr>
      <vt:lpstr>Рыжик – царский гриб</vt:lpstr>
      <vt:lpstr>Сыроежки – друзья начинающих грибников</vt:lpstr>
      <vt:lpstr>Дождевик (дедушкин табак, волчий табак, табачный гриб, чертова тавлинка, чёртова табакерка, пчелиная губка, заячья картошка, порховка, пылевик) </vt:lpstr>
      <vt:lpstr>Условно съедобные грибы</vt:lpstr>
      <vt:lpstr>Грибы- «подснежники»</vt:lpstr>
      <vt:lpstr>Волнушка – украшение берёзового леса</vt:lpstr>
      <vt:lpstr>Груздь белый (груздь войлочный, скрипун, скрипуха, молочай, подскрёбыш, подсухарь)</vt:lpstr>
      <vt:lpstr>Горькушка (груздь горький, горькушка рыжая, горчак, горянка)</vt:lpstr>
      <vt:lpstr>Гладушка  (млечник обыкновенный, гладыш, дуплянка, груздь синий, ольшанка, гладуха, молочай, подольховик, подольшанка)</vt:lpstr>
      <vt:lpstr>Опята – дружные ребята!</vt:lpstr>
      <vt:lpstr>Несъедобные и ядовитые грибы</vt:lpstr>
      <vt:lpstr>Ложные лисички (говорушка оранжевая)</vt:lpstr>
      <vt:lpstr>Ложные опята</vt:lpstr>
      <vt:lpstr>Презентация PowerPoint</vt:lpstr>
      <vt:lpstr>Бледная поганка (мухомор зелёный, мухомор белый)</vt:lpstr>
      <vt:lpstr>Удачной тихой охоты!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грибной полянке</dc:title>
  <cp:lastModifiedBy>Senyakin_A_S</cp:lastModifiedBy>
  <cp:revision>18</cp:revision>
  <dcterms:modified xsi:type="dcterms:W3CDTF">2015-03-07T13:42:24Z</dcterms:modified>
</cp:coreProperties>
</file>