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3300"/>
    <a:srgbClr val="6666FF"/>
    <a:srgbClr val="CCFF99"/>
    <a:srgbClr val="F7CB91"/>
    <a:srgbClr val="C9F1FF"/>
    <a:srgbClr val="9BE5FF"/>
    <a:srgbClr val="72CF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5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9" name="Rectangle 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" name="Rectangle 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3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64275"/>
            <a:ext cx="2133600" cy="3841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DA3467-75EF-402D-8673-3D332CDCE7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A3467-75EF-402D-8673-3D332CDCE7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A3467-75EF-402D-8673-3D332CDCE7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A3467-75EF-402D-8673-3D332CDCE7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A3467-75EF-402D-8673-3D332CDCE7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A3467-75EF-402D-8673-3D332CDCE7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A3467-75EF-402D-8673-3D332CDCE7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A3467-75EF-402D-8673-3D332CDCE7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A3467-75EF-402D-8673-3D332CDCE7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A3467-75EF-402D-8673-3D332CDCE7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A3467-75EF-402D-8673-3D332CDCE7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C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6427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64275"/>
            <a:ext cx="2895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67450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BDA3467-75EF-402D-8673-3D332CDCE7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diamond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414" y="1928802"/>
            <a:ext cx="7034105" cy="144655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ru-RU" sz="4400" b="1" dirty="0" smtClean="0">
                <a:ln w="17780" cmpd="sng">
                  <a:solidFill>
                    <a:srgbClr val="0099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«ЗДОРОВЫЕ ЗУБЫ – </a:t>
            </a:r>
          </a:p>
          <a:p>
            <a:pPr algn="ctr"/>
            <a:r>
              <a:rPr lang="ru-RU" sz="4400" b="1" dirty="0" smtClean="0">
                <a:ln w="17780" cmpd="sng">
                  <a:solidFill>
                    <a:srgbClr val="0099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ГАРАНТИЯ ЗДОРОВЬЯ!»</a:t>
            </a:r>
            <a:endParaRPr lang="ru-RU" sz="4400" b="1" dirty="0">
              <a:ln w="17780" cmpd="sng">
                <a:solidFill>
                  <a:srgbClr val="009900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68" y="6286520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Подготовила: медсестра СРЦН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00100" y="357166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ru-RU" b="1" dirty="0" smtClean="0">
                <a:ln w="17780" cmpd="sng">
                  <a:solidFill>
                    <a:srgbClr val="009900"/>
                  </a:solidFill>
                  <a:prstDash val="solid"/>
                  <a:miter lim="800000"/>
                </a:ln>
                <a:solidFill>
                  <a:srgbClr val="0099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ГКУ СО КК </a:t>
            </a:r>
          </a:p>
          <a:p>
            <a:pPr algn="ctr"/>
            <a:r>
              <a:rPr lang="ru-RU" b="1" dirty="0" smtClean="0">
                <a:ln w="17780" cmpd="sng">
                  <a:solidFill>
                    <a:srgbClr val="009900"/>
                  </a:solidFill>
                  <a:prstDash val="solid"/>
                  <a:miter lim="800000"/>
                </a:ln>
                <a:solidFill>
                  <a:srgbClr val="0099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Староминский  СРЦН «ВЕСТА»</a:t>
            </a:r>
            <a:endParaRPr lang="ru-RU" b="1" dirty="0">
              <a:ln w="17780" cmpd="sng">
                <a:solidFill>
                  <a:srgbClr val="009900"/>
                </a:solidFill>
                <a:prstDash val="solid"/>
                <a:miter lim="800000"/>
              </a:ln>
              <a:solidFill>
                <a:srgbClr val="0099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Рисунок 6" descr="79445796_4387736_Shetka_i_pasta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857224" y="3571876"/>
            <a:ext cx="1643074" cy="2476504"/>
          </a:xfrm>
          <a:prstGeom prst="rect">
            <a:avLst/>
          </a:prstGeom>
        </p:spPr>
      </p:pic>
      <p:pic>
        <p:nvPicPr>
          <p:cNvPr id="8" name="Рисунок 7" descr="86339e6e-8d5d-d511-10d9-1554867bd1ae-image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flipH="1">
            <a:off x="6000760" y="3500438"/>
            <a:ext cx="2255008" cy="2345911"/>
          </a:xfrm>
          <a:prstGeom prst="rect">
            <a:avLst/>
          </a:prstGeom>
        </p:spPr>
      </p:pic>
      <p:pic>
        <p:nvPicPr>
          <p:cNvPr id="9" name="Рисунок 8" descr="79445796_4387736_Shetka_i_pasta.jpg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928794" y="4786322"/>
            <a:ext cx="938443" cy="1414458"/>
          </a:xfrm>
          <a:prstGeom prst="rect">
            <a:avLst/>
          </a:prstGeom>
        </p:spPr>
      </p:pic>
      <p:pic>
        <p:nvPicPr>
          <p:cNvPr id="11" name="Рисунок 10" descr="86339e6e-8d5d-d511-10d9-1554867bd1ae-image.jpg"/>
          <p:cNvPicPr>
            <a:picLocks noChangeAspect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5226015" y="4500570"/>
            <a:ext cx="1467641" cy="1526804"/>
          </a:xfrm>
          <a:prstGeom prst="rect">
            <a:avLst/>
          </a:prstGeom>
        </p:spPr>
      </p:pic>
      <p:pic>
        <p:nvPicPr>
          <p:cNvPr id="12" name="Рисунок 11" descr="86339e6e-8d5d-d511-10d9-1554867bd1ae-image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429124" y="5072074"/>
            <a:ext cx="1192962" cy="1241052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571472" y="2500306"/>
            <a:ext cx="485778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/>
              <a:t>1.Зубы  </a:t>
            </a:r>
            <a:r>
              <a:rPr lang="ru-RU" dirty="0"/>
              <a:t>участвуют   в   пережевывании 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пищи,   а,   </a:t>
            </a:r>
            <a:r>
              <a:rPr lang="ru-RU" dirty="0" smtClean="0"/>
              <a:t>следовательно, обеспечивают </a:t>
            </a:r>
            <a:r>
              <a:rPr lang="ru-RU" dirty="0"/>
              <a:t>нормальную деятельность желудочно-кишечного тракта;</a:t>
            </a:r>
          </a:p>
          <a:p>
            <a:r>
              <a:rPr lang="ru-RU" dirty="0" smtClean="0"/>
              <a:t>2.Если </a:t>
            </a:r>
            <a:r>
              <a:rPr lang="ru-RU" dirty="0"/>
              <a:t>пища плохо пережевана, то и пищеварительная система будет от этого страдать, например: болеть живот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28662" y="357166"/>
            <a:ext cx="742955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009900"/>
                  </a:solidFill>
                  <a:prstDash val="solid"/>
                  <a:miter lim="800000"/>
                </a:ln>
                <a:solidFill>
                  <a:srgbClr val="0099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ЗДОРОВЫЕ ЗУБЫ - ГАРАНТИЯ ЗДОРОВЬЯ 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071934" y="4929198"/>
            <a:ext cx="457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dirty="0"/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ЗДОРОВЫЕ ЗУБЫ </a:t>
            </a:r>
            <a:r>
              <a:rPr lang="ru-RU" dirty="0" smtClean="0"/>
              <a:t>- </a:t>
            </a:r>
            <a:r>
              <a:rPr lang="ru-RU" dirty="0"/>
              <a:t>это красивая и обворожительная улыбка, правильная речь.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4348" y="1500174"/>
            <a:ext cx="76438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/>
              <a:t>Объясните</a:t>
            </a:r>
            <a:r>
              <a:rPr lang="ru-RU" b="1" dirty="0"/>
              <a:t>, почему наше здоровье зависит от здоровья </a:t>
            </a:r>
            <a:r>
              <a:rPr lang="ru-RU" b="1" dirty="0" smtClean="0"/>
              <a:t>зубов?</a:t>
            </a:r>
          </a:p>
        </p:txBody>
      </p:sp>
      <p:pic>
        <p:nvPicPr>
          <p:cNvPr id="9" name="Рисунок 8" descr="image-02-large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00100" y="4786322"/>
            <a:ext cx="1250744" cy="1557333"/>
          </a:xfrm>
          <a:prstGeom prst="rect">
            <a:avLst/>
          </a:prstGeom>
        </p:spPr>
      </p:pic>
      <p:pic>
        <p:nvPicPr>
          <p:cNvPr id="10" name="Рисунок 9" descr="DA7-G-7Jwgg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214942" y="2857496"/>
            <a:ext cx="3400356" cy="2155826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6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6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36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uiExpand="1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0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000628" y="3714752"/>
            <a:ext cx="2379658" cy="2389657"/>
          </a:xfrm>
          <a:prstGeom prst="rect">
            <a:avLst/>
          </a:prstGeom>
        </p:spPr>
      </p:pic>
      <p:sp>
        <p:nvSpPr>
          <p:cNvPr id="2" name="Rectangle 5"/>
          <p:cNvSpPr>
            <a:spLocks noGrp="1" noChangeArrowheads="1"/>
          </p:cNvSpPr>
          <p:nvPr>
            <p:ph type="title"/>
          </p:nvPr>
        </p:nvSpPr>
        <p:spPr>
          <a:xfrm>
            <a:off x="857224" y="428604"/>
            <a:ext cx="6572296" cy="500066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3600" b="1" dirty="0" smtClean="0">
                <a:ln w="17780" cmpd="sng">
                  <a:solidFill>
                    <a:srgbClr val="009900"/>
                  </a:solidFill>
                  <a:prstDash val="solid"/>
                  <a:miter lim="800000"/>
                </a:ln>
                <a:solidFill>
                  <a:srgbClr val="0099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ПОЧЕМУ БОЛЯТ ЗУБЫ???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idx="1"/>
          </p:nvPr>
        </p:nvSpPr>
        <p:spPr>
          <a:xfrm>
            <a:off x="571472" y="1357298"/>
            <a:ext cx="7929618" cy="71438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Зубы кажутся крепкими и твёрдыми, но если за ними не ухаживать, то они быстро портятся</a:t>
            </a:r>
            <a:r>
              <a:rPr lang="en-US" sz="1800" b="1" dirty="0" smtClean="0">
                <a:solidFill>
                  <a:schemeClr val="tx1"/>
                </a:solidFill>
              </a:rPr>
              <a:t>.</a:t>
            </a:r>
            <a:r>
              <a:rPr lang="ru-RU" sz="1800" b="1" dirty="0" smtClean="0">
                <a:solidFill>
                  <a:schemeClr val="tx1"/>
                </a:solidFill>
              </a:rPr>
              <a:t> Объясните как постепенно заболевают разрушается зуб при кариесе.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0034" y="2357430"/>
            <a:ext cx="5329238" cy="35719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Тепло + влага + еда  = множество бактерий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500034" y="3071810"/>
            <a:ext cx="532923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b="1" dirty="0"/>
              <a:t>Сахар + бактерии +  кислота = зубной налёт</a:t>
            </a:r>
          </a:p>
        </p:txBody>
      </p:sp>
      <p:pic>
        <p:nvPicPr>
          <p:cNvPr id="9" name="Рисунок 8" descr="132252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6357950" y="5572140"/>
            <a:ext cx="1921771" cy="714380"/>
          </a:xfrm>
          <a:prstGeom prst="rect">
            <a:avLst/>
          </a:prstGeom>
        </p:spPr>
      </p:pic>
      <p:pic>
        <p:nvPicPr>
          <p:cNvPr id="11" name="Рисунок 10" descr="1316151.7.3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000100" y="4071942"/>
            <a:ext cx="2785743" cy="2089307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>
          <a:xfrm>
            <a:off x="1071538" y="285728"/>
            <a:ext cx="4657700" cy="765175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3600" b="1" dirty="0" smtClean="0">
                <a:ln w="17780" cmpd="sng">
                  <a:solidFill>
                    <a:srgbClr val="009900"/>
                  </a:solidFill>
                  <a:prstDash val="solid"/>
                  <a:miter lim="800000"/>
                </a:ln>
                <a:solidFill>
                  <a:srgbClr val="0099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СТРОЕНИЕ ЗУБА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idx="1"/>
          </p:nvPr>
        </p:nvSpPr>
        <p:spPr>
          <a:xfrm>
            <a:off x="5000628" y="2500306"/>
            <a:ext cx="3643339" cy="3659198"/>
          </a:xfrm>
        </p:spPr>
        <p:txBody>
          <a:bodyPr/>
          <a:lstStyle/>
          <a:p>
            <a:pPr marL="179388" indent="-179388"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§"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Эмаль - твердое покрытие (в организме нет ничего более твердого).</a:t>
            </a:r>
          </a:p>
          <a:p>
            <a:pPr marL="179388" indent="-179388"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§"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Дентин - еще одно твердое вещество, которое находится под эмалью.</a:t>
            </a:r>
          </a:p>
          <a:p>
            <a:pPr marL="179388" indent="-179388"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§"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   дентином- расположена   пульпа - мягкая ткань, богатая</a:t>
            </a:r>
            <a:b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кровеносными  сосудами  и  нервами,  обеспечивающими</a:t>
            </a:r>
            <a:b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чувствительность зуба.</a:t>
            </a:r>
          </a:p>
          <a:p>
            <a:pPr marL="179388" indent="-179388"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§"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 зубов есть корни, уходящие глубоко в кость челюсти.</a:t>
            </a:r>
          </a:p>
          <a:p>
            <a:pPr marL="179388" indent="-179388"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§"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Основание зуба со всех сторон окружено десной.</a:t>
            </a:r>
          </a:p>
        </p:txBody>
      </p:sp>
      <p:pic>
        <p:nvPicPr>
          <p:cNvPr id="5" name="Рисунок 4" descr="1322251472_zub.jpg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4348" y="1571612"/>
            <a:ext cx="4214842" cy="4500594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96" name="Group 16"/>
          <p:cNvGraphicFramePr>
            <a:graphicFrameLocks noGrp="1"/>
          </p:cNvGraphicFramePr>
          <p:nvPr/>
        </p:nvGraphicFramePr>
        <p:xfrm>
          <a:off x="0" y="2427288"/>
          <a:ext cx="208280" cy="210820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2108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571472" y="1571612"/>
            <a:ext cx="607223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457200" indent="-457200" eaLnBrk="0" hangingPunct="0">
              <a:tabLst>
                <a:tab pos="239713" algn="l"/>
              </a:tabLst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Зубная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щетка располагается вдоль линий десен. </a:t>
            </a:r>
            <a:endParaRPr lang="ru-RU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eaLnBrk="0" hangingPunct="0">
              <a:tabLst>
                <a:tab pos="239713" algn="l"/>
              </a:tabLst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Движения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зубной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щетки - сверху вниз. </a:t>
            </a:r>
            <a:endParaRPr lang="ru-RU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eaLnBrk="0" hangingPunct="0">
              <a:tabLst>
                <a:tab pos="239713" algn="l"/>
              </a:tabLst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Тщательно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чистить каждый зуб.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eaLnBrk="0" hangingPunct="0">
              <a:tabLst>
                <a:tab pos="239713" algn="l"/>
              </a:tabLst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2. Очистить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внутреннюю поверхность каждого зуба. </a:t>
            </a:r>
            <a:endParaRPr lang="ru-RU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tabLst>
                <a:tab pos="239713" algn="l"/>
              </a:tabLst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Движения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зубной щетки - снизу вверх.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eaLnBrk="0" hangingPunct="0">
              <a:tabLst>
                <a:tab pos="239713" algn="l"/>
              </a:tabLst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3. Почистить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жевательную поверхность каждого зуба. </a:t>
            </a:r>
            <a:endParaRPr lang="ru-RU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tabLst>
                <a:tab pos="239713" algn="l"/>
              </a:tabLst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Движения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щетки - вперед назад.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eaLnBrk="0" hangingPunct="0">
              <a:tabLst>
                <a:tab pos="239713" algn="l"/>
              </a:tabLst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4. Кончиком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щетки почистить внутреннюю сторону </a:t>
            </a:r>
            <a:endParaRPr lang="ru-RU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tabLst>
                <a:tab pos="239713" algn="l"/>
              </a:tabLst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передних 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зубов круговыми движениями.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eaLnBrk="0" hangingPunct="0">
              <a:tabLst>
                <a:tab pos="239713" algn="l"/>
              </a:tabLst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5.	Не забудьте почистить язык.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8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000100" y="357166"/>
            <a:ext cx="4929222" cy="785818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3600" b="1" dirty="0" smtClean="0">
                <a:ln w="17780" cmpd="sng">
                  <a:solidFill>
                    <a:srgbClr val="009900"/>
                  </a:solidFill>
                  <a:prstDash val="solid"/>
                  <a:miter lim="800000"/>
                </a:ln>
                <a:solidFill>
                  <a:srgbClr val="0099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«ЧИСТКА ЗУБОВ»</a:t>
            </a:r>
          </a:p>
        </p:txBody>
      </p:sp>
      <p:pic>
        <p:nvPicPr>
          <p:cNvPr id="6" name="Рисунок 5" descr="4.jpg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CFCFA"/>
              </a:clrFrom>
              <a:clrTo>
                <a:srgbClr val="FCFC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29322" y="642918"/>
            <a:ext cx="2530802" cy="1747835"/>
          </a:xfrm>
          <a:prstGeom prst="rect">
            <a:avLst/>
          </a:prstGeom>
        </p:spPr>
      </p:pic>
      <p:pic>
        <p:nvPicPr>
          <p:cNvPr id="7" name="Рисунок 6" descr="brushteeth1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00760" y="2571744"/>
            <a:ext cx="2619378" cy="1708290"/>
          </a:xfrm>
          <a:prstGeom prst="rect">
            <a:avLst/>
          </a:prstGeom>
        </p:spPr>
      </p:pic>
      <p:pic>
        <p:nvPicPr>
          <p:cNvPr id="8" name="Рисунок 7" descr="6041.05.jpg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15140" y="4643446"/>
            <a:ext cx="1857388" cy="1178815"/>
          </a:xfrm>
          <a:prstGeom prst="rect">
            <a:avLst/>
          </a:prstGeom>
        </p:spPr>
      </p:pic>
      <p:pic>
        <p:nvPicPr>
          <p:cNvPr id="9" name="Рисунок 8" descr="1278326375_20191_b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857225" y="4714884"/>
            <a:ext cx="4071966" cy="1357322"/>
          </a:xfrm>
          <a:prstGeom prst="rect">
            <a:avLst/>
          </a:prstGeom>
        </p:spPr>
      </p:pic>
      <p:pic>
        <p:nvPicPr>
          <p:cNvPr id="11" name="Рисунок 10" descr="gigiena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43504" y="4143380"/>
            <a:ext cx="1159484" cy="2009773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428604"/>
            <a:ext cx="7715304" cy="595295"/>
          </a:xfr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3600" b="1" dirty="0" smtClean="0">
                <a:ln w="17780" cmpd="sng">
                  <a:solidFill>
                    <a:srgbClr val="009900"/>
                  </a:solidFill>
                  <a:prstDash val="solid"/>
                  <a:miter lim="800000"/>
                </a:ln>
                <a:solidFill>
                  <a:srgbClr val="0099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ЗАБОЛЕВАНИЕ ЗУБОВ и </a:t>
            </a:r>
            <a:r>
              <a:rPr lang="ru-RU" sz="3200" b="1" dirty="0" smtClean="0">
                <a:ln w="17780" cmpd="sng">
                  <a:solidFill>
                    <a:srgbClr val="009900"/>
                  </a:solidFill>
                  <a:prstDash val="solid"/>
                  <a:miter lim="800000"/>
                </a:ln>
                <a:solidFill>
                  <a:srgbClr val="0099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ДЕСЕН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idx="1"/>
          </p:nvPr>
        </p:nvSpPr>
        <p:spPr>
          <a:xfrm>
            <a:off x="642910" y="3357562"/>
            <a:ext cx="7850195" cy="2714644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§"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Как ни тверды наши зубы, но они часто разрушаются и болят.</a:t>
            </a:r>
          </a:p>
          <a:p>
            <a:pPr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§"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Среди стоматологических заболеваний наиболее распространен </a:t>
            </a:r>
            <a:r>
              <a:rPr lang="ru-RU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КАРИЕС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b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образование дырок (полостей) в твердых тканях зуба.</a:t>
            </a:r>
          </a:p>
          <a:p>
            <a:pPr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§"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Мягкие   ткани   -   это   заболевание  называется   </a:t>
            </a:r>
            <a:r>
              <a:rPr lang="ru-RU" sz="20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ПАРАДОНТИТ.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Он   может возникнуть, если не лечить кариес, а так же - от механического повреждения десны (например, грубой пищи, зубной щеткой).</a:t>
            </a:r>
          </a:p>
          <a:p>
            <a:pPr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§"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Скажите, от чего же разрушаются зубы?</a:t>
            </a:r>
          </a:p>
        </p:txBody>
      </p:sp>
      <p:pic>
        <p:nvPicPr>
          <p:cNvPr id="5" name="Рисунок 4" descr="7fdc1a630c23.jpg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357290" y="1643050"/>
            <a:ext cx="1500198" cy="1500198"/>
          </a:xfrm>
          <a:prstGeom prst="rect">
            <a:avLst/>
          </a:prstGeom>
        </p:spPr>
      </p:pic>
      <p:pic>
        <p:nvPicPr>
          <p:cNvPr id="8" name="Рисунок 7" descr="86339e6e-8d5d-d511-10d9-1554867bd1ae-image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6215074" y="1500174"/>
            <a:ext cx="1643074" cy="1709309"/>
          </a:xfrm>
          <a:prstGeom prst="rect">
            <a:avLst/>
          </a:prstGeom>
        </p:spPr>
      </p:pic>
      <p:pic>
        <p:nvPicPr>
          <p:cNvPr id="9" name="Рисунок 8" descr="gigiena.jpg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14744" y="1142984"/>
            <a:ext cx="1652587" cy="2154754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4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6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82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Овал 52"/>
          <p:cNvSpPr/>
          <p:nvPr/>
        </p:nvSpPr>
        <p:spPr>
          <a:xfrm>
            <a:off x="6215074" y="57148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5715008" y="500042"/>
            <a:ext cx="223837" cy="152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5072066" y="357166"/>
            <a:ext cx="285752" cy="2143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14" y="357166"/>
            <a:ext cx="2971792" cy="633412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3600" b="1" dirty="0" smtClean="0">
                <a:ln w="17780" cmpd="sng">
                  <a:solidFill>
                    <a:srgbClr val="009900"/>
                  </a:solidFill>
                  <a:prstDash val="solid"/>
                  <a:miter lim="800000"/>
                </a:ln>
                <a:solidFill>
                  <a:srgbClr val="0099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ВЫВОДЫ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034" y="1142985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1. Чистить зубы 2 раза в день — после завтрака и ужина.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29256" y="1214422"/>
            <a:ext cx="335758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009900"/>
                </a:solidFill>
              </a:rPr>
              <a:t>Понижается кислотность и уничтожаются микробы во рту</a:t>
            </a:r>
            <a:endParaRPr lang="ru-RU" sz="1200" dirty="0" smtClean="0">
              <a:solidFill>
                <a:srgbClr val="009900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357554" y="1428736"/>
            <a:ext cx="1643074" cy="1588"/>
          </a:xfrm>
          <a:prstGeom prst="straightConnector1">
            <a:avLst/>
          </a:prstGeom>
          <a:ln w="285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0034" y="1571612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</a:tabLst>
            </a:pPr>
            <a:r>
              <a:rPr lang="ru-RU" sz="1200" dirty="0" smtClean="0"/>
              <a:t>2. Чистить зубы со всех сторон не </a:t>
            </a:r>
          </a:p>
          <a:p>
            <a:pPr>
              <a:tabLst>
                <a:tab pos="180975" algn="l"/>
              </a:tabLst>
            </a:pPr>
            <a:r>
              <a:rPr lang="ru-RU" sz="1200" dirty="0" smtClean="0"/>
              <a:t>менее 3 минут. 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3357554" y="1785926"/>
            <a:ext cx="1643074" cy="1588"/>
          </a:xfrm>
          <a:prstGeom prst="straightConnector1">
            <a:avLst/>
          </a:prstGeom>
          <a:ln w="285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29256" y="1714488"/>
            <a:ext cx="32861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009900"/>
                </a:solidFill>
              </a:rPr>
              <a:t>Обеспечивается снятие зубного налета</a:t>
            </a:r>
            <a:endParaRPr lang="ru-RU" sz="1200" dirty="0" smtClean="0">
              <a:solidFill>
                <a:srgbClr val="0099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034" y="2000240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</a:tabLst>
            </a:pPr>
            <a:r>
              <a:rPr lang="ru-RU" sz="1200" dirty="0" smtClean="0"/>
              <a:t>3. Для чистки зубов использовать </a:t>
            </a:r>
          </a:p>
          <a:p>
            <a:pPr>
              <a:tabLst>
                <a:tab pos="180975" algn="l"/>
              </a:tabLst>
            </a:pPr>
            <a:r>
              <a:rPr lang="ru-RU" sz="1200" dirty="0" smtClean="0"/>
              <a:t>пасты, содержащие фтор. 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3428992" y="2285992"/>
            <a:ext cx="1643074" cy="1588"/>
          </a:xfrm>
          <a:prstGeom prst="straightConnector1">
            <a:avLst/>
          </a:prstGeom>
          <a:ln w="285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29256" y="2143116"/>
            <a:ext cx="32861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009900"/>
                </a:solidFill>
              </a:rPr>
              <a:t>Укрепляется эмаль</a:t>
            </a:r>
            <a:endParaRPr lang="ru-RU" sz="1200" dirty="0" smtClean="0">
              <a:solidFill>
                <a:srgbClr val="0099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0034" y="2428868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</a:tabLst>
            </a:pPr>
            <a:r>
              <a:rPr lang="ru-RU" sz="1200" dirty="0" smtClean="0"/>
              <a:t>4. Чистить зубы щеткой с </a:t>
            </a:r>
            <a:r>
              <a:rPr lang="ru-RU" sz="1200" dirty="0" err="1" smtClean="0"/>
              <a:t>искусст</a:t>
            </a:r>
            <a:r>
              <a:rPr lang="ru-RU" sz="1200" dirty="0" smtClean="0"/>
              <a:t>-</a:t>
            </a:r>
          </a:p>
          <a:p>
            <a:pPr>
              <a:tabLst>
                <a:tab pos="180975" algn="l"/>
              </a:tabLst>
            </a:pPr>
            <a:r>
              <a:rPr lang="ru-RU" sz="1200" dirty="0" smtClean="0"/>
              <a:t>венной щетиной. 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428992" y="2714620"/>
            <a:ext cx="1643074" cy="1588"/>
          </a:xfrm>
          <a:prstGeom prst="straightConnector1">
            <a:avLst/>
          </a:prstGeom>
          <a:ln w="285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429256" y="2500306"/>
            <a:ext cx="328614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009900"/>
                </a:solidFill>
              </a:rPr>
              <a:t>В такой щетке заводится меньше микробов</a:t>
            </a:r>
            <a:endParaRPr lang="ru-RU" sz="1200" dirty="0" smtClean="0">
              <a:solidFill>
                <a:srgbClr val="0099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0034" y="2857496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</a:tabLst>
            </a:pPr>
            <a:r>
              <a:rPr lang="ru-RU" sz="1200" dirty="0" smtClean="0"/>
              <a:t>5. Хранить щетку на открытом воздухе щетиной вверх, предварительно намылив.</a:t>
            </a: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3428992" y="3071810"/>
            <a:ext cx="1643074" cy="1588"/>
          </a:xfrm>
          <a:prstGeom prst="straightConnector1">
            <a:avLst/>
          </a:prstGeom>
          <a:ln w="285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429256" y="3000372"/>
            <a:ext cx="3286148" cy="2857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009900"/>
                </a:solidFill>
              </a:rPr>
              <a:t>Не заводятся микробы</a:t>
            </a:r>
            <a:endParaRPr lang="ru-RU" sz="1200" dirty="0" smtClean="0">
              <a:solidFill>
                <a:srgbClr val="0099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0034" y="3286124"/>
            <a:ext cx="3571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</a:tabLst>
            </a:pPr>
            <a:r>
              <a:rPr lang="ru-RU" sz="1200" dirty="0" smtClean="0"/>
              <a:t>6. Менять щетку 4 раза в год. </a:t>
            </a: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3428992" y="3429000"/>
            <a:ext cx="1643074" cy="1588"/>
          </a:xfrm>
          <a:prstGeom prst="straightConnector1">
            <a:avLst/>
          </a:prstGeom>
          <a:ln w="285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429256" y="3286124"/>
            <a:ext cx="32861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009900"/>
                </a:solidFill>
              </a:rPr>
              <a:t>Лучше чистятся зубы</a:t>
            </a:r>
            <a:endParaRPr lang="ru-RU" sz="1200" dirty="0" smtClean="0">
              <a:solidFill>
                <a:srgbClr val="0099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0034" y="3500438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</a:tabLst>
            </a:pPr>
            <a:r>
              <a:rPr lang="ru-RU" sz="1200" dirty="0" smtClean="0"/>
              <a:t>7. После чистки зубов делать массаж десен вращательными движениями пальцев.  </a:t>
            </a: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3428992" y="3857628"/>
            <a:ext cx="1643074" cy="1588"/>
          </a:xfrm>
          <a:prstGeom prst="straightConnector1">
            <a:avLst/>
          </a:prstGeom>
          <a:ln w="285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429256" y="3714752"/>
            <a:ext cx="32861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009900"/>
                </a:solidFill>
              </a:rPr>
              <a:t>Улучшается питание зубов</a:t>
            </a:r>
            <a:endParaRPr lang="ru-RU" sz="1200" dirty="0" smtClean="0">
              <a:solidFill>
                <a:srgbClr val="0099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0034" y="3929066"/>
            <a:ext cx="3571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</a:tabLst>
            </a:pPr>
            <a:r>
              <a:rPr lang="ru-RU" sz="1200" dirty="0" smtClean="0"/>
              <a:t>8. Использовать после еды зубочистки. </a:t>
            </a: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3428992" y="4143380"/>
            <a:ext cx="1643074" cy="1588"/>
          </a:xfrm>
          <a:prstGeom prst="straightConnector1">
            <a:avLst/>
          </a:prstGeom>
          <a:ln w="285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429256" y="4000504"/>
            <a:ext cx="32861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009900"/>
                </a:solidFill>
              </a:rPr>
              <a:t>Удаляются остатки пищи</a:t>
            </a:r>
            <a:endParaRPr lang="ru-RU" sz="1200" dirty="0" smtClean="0">
              <a:solidFill>
                <a:srgbClr val="0099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0034" y="4143380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</a:tabLst>
            </a:pPr>
            <a:r>
              <a:rPr lang="ru-RU" sz="1200" dirty="0" smtClean="0"/>
              <a:t>9. Полоскать рот после сна и после </a:t>
            </a:r>
          </a:p>
          <a:p>
            <a:pPr>
              <a:tabLst>
                <a:tab pos="180975" algn="l"/>
              </a:tabLst>
            </a:pPr>
            <a:r>
              <a:rPr lang="ru-RU" sz="1200" dirty="0" smtClean="0"/>
              <a:t>любой еды. </a:t>
            </a: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3428992" y="4429132"/>
            <a:ext cx="1643074" cy="1588"/>
          </a:xfrm>
          <a:prstGeom prst="straightConnector1">
            <a:avLst/>
          </a:prstGeom>
          <a:ln w="285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29256" y="4286256"/>
            <a:ext cx="32861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009900"/>
                </a:solidFill>
              </a:rPr>
              <a:t>Понижается кислотность во рту</a:t>
            </a:r>
            <a:endParaRPr lang="ru-RU" sz="1200" dirty="0" smtClean="0">
              <a:solidFill>
                <a:srgbClr val="0099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0034" y="4500570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</a:tabLst>
            </a:pPr>
            <a:r>
              <a:rPr lang="ru-RU" sz="1200" dirty="0" smtClean="0"/>
              <a:t>10. Использовать после еды </a:t>
            </a:r>
          </a:p>
          <a:p>
            <a:pPr>
              <a:tabLst>
                <a:tab pos="180975" algn="l"/>
              </a:tabLst>
            </a:pPr>
            <a:r>
              <a:rPr lang="ru-RU" sz="1200" dirty="0" smtClean="0"/>
              <a:t>жевательную резинку без сахара.</a:t>
            </a:r>
            <a:endParaRPr lang="ru-RU" sz="1200" dirty="0"/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3428992" y="4857760"/>
            <a:ext cx="1643074" cy="1588"/>
          </a:xfrm>
          <a:prstGeom prst="straightConnector1">
            <a:avLst/>
          </a:prstGeom>
          <a:ln w="285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429256" y="4572008"/>
            <a:ext cx="328614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009900"/>
                </a:solidFill>
              </a:rPr>
              <a:t>Понижается кислотность во рту, нагружаются жевательные мышцы</a:t>
            </a:r>
            <a:endParaRPr lang="ru-RU" sz="1200" dirty="0" smtClean="0">
              <a:solidFill>
                <a:srgbClr val="0099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0034" y="4929198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</a:tabLst>
            </a:pPr>
            <a:r>
              <a:rPr lang="ru-RU" sz="1200" dirty="0" smtClean="0"/>
              <a:t>11. Интенсивно пережевывать сырые </a:t>
            </a:r>
          </a:p>
          <a:p>
            <a:pPr>
              <a:tabLst>
                <a:tab pos="180975" algn="l"/>
              </a:tabLst>
            </a:pPr>
            <a:r>
              <a:rPr lang="ru-RU" sz="1200" dirty="0" smtClean="0"/>
              <a:t>овощи и фрукты.</a:t>
            </a:r>
            <a:endParaRPr lang="ru-RU" sz="1200" dirty="0"/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3428992" y="5214950"/>
            <a:ext cx="1643074" cy="1588"/>
          </a:xfrm>
          <a:prstGeom prst="straightConnector1">
            <a:avLst/>
          </a:prstGeom>
          <a:ln w="285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429256" y="5072074"/>
            <a:ext cx="3286148" cy="2857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009900"/>
                </a:solidFill>
              </a:rPr>
              <a:t>Хорошо очищаются и тренируются зубы</a:t>
            </a:r>
            <a:endParaRPr lang="ru-RU" sz="1200" dirty="0" smtClean="0">
              <a:solidFill>
                <a:srgbClr val="0099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00034" y="5357826"/>
            <a:ext cx="3571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</a:tabLst>
            </a:pPr>
            <a:r>
              <a:rPr lang="ru-RU" sz="1200" dirty="0" smtClean="0"/>
              <a:t>12. Меньше есть сахара, конфет, печенья. </a:t>
            </a:r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3428992" y="5643578"/>
            <a:ext cx="1643074" cy="1588"/>
          </a:xfrm>
          <a:prstGeom prst="straightConnector1">
            <a:avLst/>
          </a:prstGeom>
          <a:ln w="285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429256" y="5429264"/>
            <a:ext cx="32861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009900"/>
                </a:solidFill>
              </a:rPr>
              <a:t>Реже образуется кариес</a:t>
            </a:r>
            <a:endParaRPr lang="ru-RU" sz="1200" dirty="0" smtClean="0">
              <a:solidFill>
                <a:srgbClr val="0099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0034" y="5857892"/>
            <a:ext cx="3571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</a:tabLst>
            </a:pPr>
            <a:r>
              <a:rPr lang="ru-RU" sz="1200" dirty="0" smtClean="0"/>
              <a:t>13. Не грызть ногти, карандаши и др.</a:t>
            </a:r>
            <a:endParaRPr lang="ru-RU" sz="1200" dirty="0"/>
          </a:p>
        </p:txBody>
      </p:sp>
      <p:cxnSp>
        <p:nvCxnSpPr>
          <p:cNvPr id="43" name="Прямая со стрелкой 42"/>
          <p:cNvCxnSpPr/>
          <p:nvPr/>
        </p:nvCxnSpPr>
        <p:spPr>
          <a:xfrm>
            <a:off x="3428992" y="6072206"/>
            <a:ext cx="1643074" cy="1588"/>
          </a:xfrm>
          <a:prstGeom prst="straightConnector1">
            <a:avLst/>
          </a:prstGeom>
          <a:ln w="285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429256" y="5786454"/>
            <a:ext cx="328614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009900"/>
                </a:solidFill>
              </a:rPr>
              <a:t>Реже возникают заболевания зубов и </a:t>
            </a:r>
            <a:r>
              <a:rPr lang="ru-RU" sz="1200" i="1" dirty="0" err="1" smtClean="0">
                <a:solidFill>
                  <a:srgbClr val="009900"/>
                </a:solidFill>
              </a:rPr>
              <a:t>околозубных</a:t>
            </a:r>
            <a:r>
              <a:rPr lang="ru-RU" sz="1200" i="1" dirty="0" smtClean="0">
                <a:solidFill>
                  <a:srgbClr val="009900"/>
                </a:solidFill>
              </a:rPr>
              <a:t> тканей</a:t>
            </a:r>
            <a:endParaRPr lang="ru-RU" sz="1200" dirty="0" smtClean="0">
              <a:solidFill>
                <a:srgbClr val="0099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71472" y="6286520"/>
            <a:ext cx="3571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</a:tabLst>
            </a:pPr>
            <a:r>
              <a:rPr lang="ru-RU" sz="1200" dirty="0" smtClean="0"/>
              <a:t>14. Не есть одновременно горячее и холодное</a:t>
            </a:r>
            <a:endParaRPr lang="ru-RU" sz="1200" dirty="0"/>
          </a:p>
        </p:txBody>
      </p:sp>
      <p:cxnSp>
        <p:nvCxnSpPr>
          <p:cNvPr id="46" name="Прямая со стрелкой 45"/>
          <p:cNvCxnSpPr/>
          <p:nvPr/>
        </p:nvCxnSpPr>
        <p:spPr>
          <a:xfrm>
            <a:off x="3428992" y="6572272"/>
            <a:ext cx="1643074" cy="1588"/>
          </a:xfrm>
          <a:prstGeom prst="straightConnector1">
            <a:avLst/>
          </a:prstGeom>
          <a:ln w="285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429256" y="6357958"/>
            <a:ext cx="32861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009900"/>
                </a:solidFill>
              </a:rPr>
              <a:t>Сохраняется эмаль зубов</a:t>
            </a:r>
            <a:endParaRPr lang="ru-RU" sz="1200" dirty="0" smtClean="0">
              <a:solidFill>
                <a:srgbClr val="009900"/>
              </a:solidFill>
            </a:endParaRPr>
          </a:p>
        </p:txBody>
      </p:sp>
      <p:pic>
        <p:nvPicPr>
          <p:cNvPr id="48" name="Рисунок 47" descr="0-otkryitie-stomatologicheskoj-kliniki-dantist.jpg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14876" y="285728"/>
            <a:ext cx="928694" cy="1076704"/>
          </a:xfrm>
          <a:prstGeom prst="rect">
            <a:avLst/>
          </a:prstGeom>
        </p:spPr>
      </p:pic>
      <p:pic>
        <p:nvPicPr>
          <p:cNvPr id="49" name="Рисунок 48" descr="0-otkryitie-stomatologicheskoj-kliniki-dantist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00694" y="428604"/>
            <a:ext cx="616177" cy="714380"/>
          </a:xfrm>
          <a:prstGeom prst="rect">
            <a:avLst/>
          </a:prstGeom>
        </p:spPr>
      </p:pic>
      <p:pic>
        <p:nvPicPr>
          <p:cNvPr id="50" name="Рисунок 49" descr="0-otkryitie-stomatologicheskoj-kliniki-dantist.jpg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00760" y="500042"/>
            <a:ext cx="571504" cy="662587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3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3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3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4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4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4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4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4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4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3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3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3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8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9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23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33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3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64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74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4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1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40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5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60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7900"/>
                            </p:stCondLst>
                            <p:childTnLst>
                              <p:par>
                                <p:cTn id="1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89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9900"/>
                            </p:stCondLst>
                            <p:childTnLst>
                              <p:par>
                                <p:cTn id="1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1700"/>
                            </p:stCondLst>
                            <p:childTnLst>
                              <p:par>
                                <p:cTn id="1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42700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3700"/>
                            </p:stCondLst>
                            <p:childTnLst>
                              <p:par>
                                <p:cTn id="1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5600"/>
                            </p:stCondLst>
                            <p:childTnLst>
                              <p:par>
                                <p:cTn id="1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46600"/>
                            </p:stCondLst>
                            <p:childTnLst>
                              <p:par>
                                <p:cTn id="1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7600"/>
                            </p:stCondLst>
                            <p:childTnLst>
                              <p:par>
                                <p:cTn id="1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49500"/>
                            </p:stCondLst>
                            <p:childTnLst>
                              <p:par>
                                <p:cTn id="1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500"/>
                            </p:stCondLst>
                            <p:childTnLst>
                              <p:par>
                                <p:cTn id="1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1500"/>
                            </p:stCondLst>
                            <p:childTnLst>
                              <p:par>
                                <p:cTn id="1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3200"/>
                            </p:stCondLst>
                            <p:childTnLst>
                              <p:par>
                                <p:cTn id="1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4200"/>
                            </p:stCondLst>
                            <p:childTnLst>
                              <p:par>
                                <p:cTn id="1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10" grpId="0"/>
      <p:bldP spid="11" grpId="0"/>
      <p:bldP spid="13" grpId="0"/>
      <p:bldP spid="14" grpId="0"/>
      <p:bldP spid="17" grpId="0"/>
      <p:bldP spid="18" grpId="0"/>
      <p:bldP spid="20" grpId="0"/>
      <p:bldP spid="21" grpId="0"/>
      <p:bldP spid="23" grpId="0"/>
      <p:bldP spid="24" grpId="0"/>
      <p:bldP spid="26" grpId="0"/>
      <p:bldP spid="27" grpId="0"/>
      <p:bldP spid="29" grpId="0"/>
      <p:bldP spid="30" grpId="0"/>
      <p:bldP spid="32" grpId="0"/>
      <p:bldP spid="33" grpId="0"/>
      <p:bldP spid="35" grpId="0"/>
      <p:bldP spid="36" grpId="0"/>
      <p:bldP spid="38" grpId="0"/>
      <p:bldP spid="39" grpId="0"/>
      <p:bldP spid="41" grpId="0"/>
      <p:bldP spid="42" grpId="0"/>
      <p:bldP spid="44" grpId="0"/>
      <p:bldP spid="45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1071538" y="1500174"/>
            <a:ext cx="72009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>
              <a:spcBef>
                <a:spcPct val="20000"/>
              </a:spcBef>
            </a:pPr>
            <a:r>
              <a:rPr lang="ru-RU" sz="4800" b="1" dirty="0">
                <a:ln w="17780" cmpd="sng">
                  <a:solidFill>
                    <a:srgbClr val="009900"/>
                  </a:solidFill>
                  <a:prstDash val="solid"/>
                  <a:miter lim="800000"/>
                </a:ln>
                <a:solidFill>
                  <a:srgbClr val="0099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Спасибо за просмотр</a:t>
            </a:r>
          </a:p>
        </p:txBody>
      </p:sp>
      <p:pic>
        <p:nvPicPr>
          <p:cNvPr id="4" name="Рисунок 3" descr="family_dentistry.jpg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00364" y="2786058"/>
            <a:ext cx="2905140" cy="2806365"/>
          </a:xfrm>
          <a:prstGeom prst="rect">
            <a:avLst/>
          </a:prstGeom>
        </p:spPr>
      </p:pic>
      <p:pic>
        <p:nvPicPr>
          <p:cNvPr id="5" name="Рисунок 4" descr="gigiena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8662" y="3714752"/>
            <a:ext cx="1833604" cy="2390776"/>
          </a:xfrm>
          <a:prstGeom prst="rect">
            <a:avLst/>
          </a:prstGeom>
        </p:spPr>
      </p:pic>
      <p:pic>
        <p:nvPicPr>
          <p:cNvPr id="6" name="Рисунок 5" descr="01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286512" y="3500438"/>
            <a:ext cx="2379658" cy="2389657"/>
          </a:xfrm>
          <a:prstGeom prst="rect">
            <a:avLst/>
          </a:prstGeom>
        </p:spPr>
      </p:pic>
      <p:pic>
        <p:nvPicPr>
          <p:cNvPr id="7" name="Рисунок 6" descr="132252.jpg"/>
          <p:cNvPicPr>
            <a:picLocks noChangeAspect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6286512" y="5500702"/>
            <a:ext cx="1921771" cy="714380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6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theme/theme1.xml><?xml version="1.0" encoding="utf-8"?>
<a:theme xmlns:a="http://schemas.openxmlformats.org/drawingml/2006/main" name="Тема56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Тема56</Template>
  <TotalTime>369</TotalTime>
  <Words>467</Words>
  <Application>Microsoft Office PowerPoint</Application>
  <PresentationFormat>Экран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Тема56</vt:lpstr>
      <vt:lpstr>Слайд 1</vt:lpstr>
      <vt:lpstr>Слайд 2</vt:lpstr>
      <vt:lpstr>ПОЧЕМУ БОЛЯТ ЗУБЫ???</vt:lpstr>
      <vt:lpstr>СТРОЕНИЕ ЗУБА</vt:lpstr>
      <vt:lpstr>«ЧИСТКА ЗУБОВ»</vt:lpstr>
      <vt:lpstr>ЗАБОЛЕВАНИЕ ЗУБОВ и ДЕСЕН</vt:lpstr>
      <vt:lpstr>ВЫВОДЫ</vt:lpstr>
      <vt:lpstr>Слайд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</dc:creator>
  <cp:lastModifiedBy>User</cp:lastModifiedBy>
  <cp:revision>31</cp:revision>
  <dcterms:created xsi:type="dcterms:W3CDTF">2008-02-12T10:57:47Z</dcterms:created>
  <dcterms:modified xsi:type="dcterms:W3CDTF">2013-06-05T14:50:05Z</dcterms:modified>
</cp:coreProperties>
</file>