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6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DAC067-2433-40EE-B961-B6462303DC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5ED87-45A8-49CB-BB48-EFA66A4D1D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F2D0C8-FE78-405F-AEF2-B30B2E547E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D4908-1F83-4420-BD4C-9A16ACC283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EF38EC-11E0-437D-9CA2-33D4F17ECE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A445D-B9BC-4E2C-89C8-777F38F15D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404ED-5B11-4828-ACE4-6A7E14BDAA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9EF86-7166-4256-A633-6A579957FF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68B1A-2EBA-4B61-ACD2-851F92ABC4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F1F7BC-DDD1-4E21-AE76-233E204052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C91D0-4AF3-4C1B-A010-ACA6F6DE4C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cs typeface="+mn-cs"/>
              </a:defRPr>
            </a:lvl1pPr>
          </a:lstStyle>
          <a:p>
            <a:pPr>
              <a:defRPr/>
            </a:pPr>
            <a:fld id="{1EF8A405-1A6B-4198-BBF6-D757A87E22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amond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304800"/>
            <a:ext cx="44958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ГКУ СО КК </a:t>
            </a:r>
          </a:p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Староминский СРЦН «ВЕСТА»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6096000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Подготовила: педагог – психолог  СРЦН</a:t>
            </a:r>
            <a:endParaRPr lang="ru-RU" sz="1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371600" y="1143000"/>
            <a:ext cx="7239000" cy="34163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КОМПЬЮТЕР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ЗДОРОВЬЕ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ШКОЛЬНИКА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8" name="Рисунок 7" descr="hw13_w144_h130.gif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flipH="1">
            <a:off x="304800" y="3962400"/>
            <a:ext cx="2286000" cy="2063750"/>
          </a:xfrm>
          <a:prstGeom prst="rect">
            <a:avLst/>
          </a:prstGeom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i (1)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81000" y="381000"/>
            <a:ext cx="1950720" cy="18288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95400"/>
            <a:ext cx="8229600" cy="4495800"/>
          </a:xfrm>
        </p:spPr>
        <p:txBody>
          <a:bodyPr/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Какой же вред здоровью наносит компьютер и как этот вред минимизировать? </a:t>
            </a:r>
            <a:br>
              <a:rPr lang="ru-RU" sz="3600" dirty="0" smtClean="0">
                <a:latin typeface="Arial" pitchFamily="34" charset="0"/>
                <a:cs typeface="Arial" pitchFamily="34" charset="0"/>
              </a:rPr>
            </a:br>
            <a:r>
              <a:rPr lang="ru-RU" sz="3600" dirty="0" smtClean="0">
                <a:latin typeface="Arial" pitchFamily="34" charset="0"/>
                <a:cs typeface="Arial" pitchFamily="34" charset="0"/>
              </a:rPr>
              <a:t>Как сохранить красоту и здоровье человеку, просиживающему днями и ночами за монитором, как совместить здоровый образ жизни и работу за компьютером?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81000"/>
            <a:ext cx="8229600" cy="1905000"/>
          </a:xfrm>
        </p:spPr>
        <p:txBody>
          <a:bodyPr/>
          <a:lstStyle/>
          <a:p>
            <a:pPr algn="ctr">
              <a:lnSpc>
                <a:spcPct val="90000"/>
              </a:lnSpc>
              <a:buNone/>
            </a:pP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Основные вредные факторы, влияющие на состояние здоровья людей, работающих за компьютером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lnSpc>
                <a:spcPct val="90000"/>
              </a:lnSpc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сидячее положение в течение длительного времени;</a:t>
            </a:r>
          </a:p>
          <a:p>
            <a:pPr>
              <a:lnSpc>
                <a:spcPct val="90000"/>
              </a:lnSpc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воздействие электромагнитного излучения монитора;</a:t>
            </a:r>
          </a:p>
          <a:p>
            <a:pPr>
              <a:lnSpc>
                <a:spcPct val="90000"/>
              </a:lnSpc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утомление глаз, нагрузка на зрение;</a:t>
            </a:r>
          </a:p>
          <a:p>
            <a:pPr>
              <a:lnSpc>
                <a:spcPct val="90000"/>
              </a:lnSpc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перегрузка суставов кистей;</a:t>
            </a:r>
          </a:p>
          <a:p>
            <a:pPr>
              <a:lnSpc>
                <a:spcPct val="90000"/>
              </a:lnSpc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стресс при потере информации.</a:t>
            </a:r>
          </a:p>
        </p:txBody>
      </p:sp>
      <p:grpSp>
        <p:nvGrpSpPr>
          <p:cNvPr id="44" name="Группа 43"/>
          <p:cNvGrpSpPr/>
          <p:nvPr/>
        </p:nvGrpSpPr>
        <p:grpSpPr>
          <a:xfrm>
            <a:off x="685800" y="2209800"/>
            <a:ext cx="5638800" cy="4191000"/>
            <a:chOff x="685800" y="2209800"/>
            <a:chExt cx="5638800" cy="4191000"/>
          </a:xfrm>
        </p:grpSpPr>
        <p:pic>
          <p:nvPicPr>
            <p:cNvPr id="4" name="Рисунок 3" descr="309.jpg"/>
            <p:cNvPicPr>
              <a:picLocks noChangeAspect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62000" y="2209800"/>
              <a:ext cx="5410200" cy="4122057"/>
            </a:xfrm>
            <a:prstGeom prst="rect">
              <a:avLst/>
            </a:prstGeom>
          </p:spPr>
        </p:pic>
        <p:sp>
          <p:nvSpPr>
            <p:cNvPr id="5" name="Прямоугольник 4"/>
            <p:cNvSpPr/>
            <p:nvPr/>
          </p:nvSpPr>
          <p:spPr>
            <a:xfrm>
              <a:off x="762000" y="2209800"/>
              <a:ext cx="16764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chemeClr val="tx1"/>
                  </a:solidFill>
                </a:rPr>
                <a:t>Регулируемая высота спинки</a:t>
              </a:r>
              <a:endParaRPr lang="ru-RU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590800" y="2209800"/>
              <a:ext cx="1905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chemeClr val="tx1"/>
                  </a:solidFill>
                </a:rPr>
                <a:t>Клавиатура на поверхности стола</a:t>
              </a:r>
              <a:endParaRPr lang="ru-RU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4648200" y="2209800"/>
              <a:ext cx="16764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chemeClr val="tx1"/>
                  </a:solidFill>
                </a:rPr>
                <a:t>Расстояние от глаз до монитора</a:t>
              </a:r>
              <a:endParaRPr lang="ru-RU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685800" y="5791200"/>
              <a:ext cx="16764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b="1" dirty="0" smtClean="0">
                  <a:solidFill>
                    <a:schemeClr val="tx1"/>
                  </a:solidFill>
                </a:rPr>
                <a:t>Регулируемая высота сидения и подлокотников</a:t>
              </a:r>
              <a:endParaRPr lang="ru-RU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2590800" y="5943600"/>
              <a:ext cx="16764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chemeClr val="tx1"/>
                  </a:solidFill>
                </a:rPr>
                <a:t>Ступни стоят на полу</a:t>
              </a:r>
              <a:endParaRPr lang="ru-RU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4495800" y="5943600"/>
              <a:ext cx="16764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chemeClr val="tx1"/>
                  </a:solidFill>
                </a:rPr>
                <a:t>Устойчивые ножки стола</a:t>
              </a:r>
              <a:endParaRPr lang="ru-RU" sz="1200" b="1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Прямая со стрелкой 11"/>
            <p:cNvCxnSpPr/>
            <p:nvPr/>
          </p:nvCxnSpPr>
          <p:spPr>
            <a:xfrm>
              <a:off x="2819400" y="2971800"/>
              <a:ext cx="1371600" cy="3810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 rot="10800000" flipV="1">
              <a:off x="3962400" y="2667000"/>
              <a:ext cx="762000" cy="6096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 стрелкой 18"/>
            <p:cNvCxnSpPr/>
            <p:nvPr/>
          </p:nvCxnSpPr>
          <p:spPr>
            <a:xfrm rot="5400000">
              <a:off x="4610100" y="4762500"/>
              <a:ext cx="17526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 стрелкой 22"/>
            <p:cNvCxnSpPr/>
            <p:nvPr/>
          </p:nvCxnSpPr>
          <p:spPr>
            <a:xfrm rot="5400000">
              <a:off x="723900" y="5067300"/>
              <a:ext cx="11430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6200000" flipH="1">
              <a:off x="762000" y="2743200"/>
              <a:ext cx="1524000" cy="13716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0800000">
              <a:off x="4800600" y="5410200"/>
              <a:ext cx="1066800" cy="533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flipV="1">
              <a:off x="2895600" y="5486400"/>
              <a:ext cx="914400" cy="4572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5400000">
              <a:off x="1790700" y="5143500"/>
              <a:ext cx="1066800" cy="381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 rot="5400000">
              <a:off x="3314700" y="3009900"/>
              <a:ext cx="1143000" cy="4572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 rot="16200000">
              <a:off x="4702805" y="4669795"/>
              <a:ext cx="13716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100" b="1" dirty="0" smtClean="0"/>
                <a:t>72-75 см</a:t>
              </a:r>
              <a:endParaRPr lang="ru-RU" sz="1100" b="1" dirty="0"/>
            </a:p>
          </p:txBody>
        </p:sp>
        <p:sp>
          <p:nvSpPr>
            <p:cNvPr id="42" name="TextBox 41"/>
            <p:cNvSpPr txBox="1"/>
            <p:nvPr/>
          </p:nvSpPr>
          <p:spPr>
            <a:xfrm rot="16200000">
              <a:off x="740405" y="4898395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100" b="1" dirty="0" smtClean="0"/>
                <a:t>38-55 см</a:t>
              </a:r>
              <a:endParaRPr lang="ru-RU" sz="1100" b="1" dirty="0"/>
            </a:p>
          </p:txBody>
        </p:sp>
        <p:sp>
          <p:nvSpPr>
            <p:cNvPr id="43" name="TextBox 42"/>
            <p:cNvSpPr txBox="1"/>
            <p:nvPr/>
          </p:nvSpPr>
          <p:spPr>
            <a:xfrm rot="959189">
              <a:off x="3141069" y="2950751"/>
              <a:ext cx="9906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100" b="1" dirty="0" smtClean="0"/>
                <a:t>40-75 см</a:t>
              </a:r>
              <a:endParaRPr lang="ru-RU" sz="1100" b="1" dirty="0"/>
            </a:p>
          </p:txBody>
        </p:sp>
      </p:grp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5562600" y="2971800"/>
            <a:ext cx="1981200" cy="10668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 descr="image017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81000" y="685800"/>
            <a:ext cx="3810000" cy="2940193"/>
          </a:xfrm>
          <a:prstGeom prst="rect">
            <a:avLst/>
          </a:prstGeom>
        </p:spPr>
      </p:pic>
      <p:pic>
        <p:nvPicPr>
          <p:cNvPr id="5" name="Рисунок 4" descr="computer-tabl.jp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DFFF2"/>
              </a:clrFrom>
              <a:clrTo>
                <a:srgbClr val="FDFFF2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419600" y="533400"/>
            <a:ext cx="4231566" cy="3810000"/>
          </a:xfrm>
          <a:prstGeom prst="rect">
            <a:avLst/>
          </a:prstGeom>
        </p:spPr>
      </p:pic>
      <p:pic>
        <p:nvPicPr>
          <p:cNvPr id="7" name="Рисунок 6" descr="21-1.jpg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7200" y="4343400"/>
            <a:ext cx="4874559" cy="22098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381000" y="762000"/>
            <a:ext cx="24384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371600" y="38100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Рабочее место для работы с компьютером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81000"/>
            <a:ext cx="6934200" cy="1219200"/>
          </a:xfrm>
          <a:noFill/>
        </p:spPr>
        <p:txBody>
          <a:bodyPr/>
          <a:lstStyle/>
          <a:p>
            <a:r>
              <a:rPr lang="ru-RU" sz="1800" b="1" dirty="0" smtClean="0">
                <a:latin typeface="Arial" pitchFamily="34" charset="0"/>
                <a:cs typeface="Arial" pitchFamily="34" charset="0"/>
              </a:rPr>
              <a:t>Электромагнитное излучение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.</a:t>
            </a:r>
            <a:br>
              <a:rPr lang="ru-RU" sz="1800" dirty="0" smtClean="0"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latin typeface="Arial" pitchFamily="34" charset="0"/>
                <a:cs typeface="Arial" pitchFamily="34" charset="0"/>
              </a:rPr>
              <a:t>Современные мониторы стали безопаснее для здоровья, но еще не полностью. А если на Вашем столе совсем старенький монитор, лучше держитесь от него подальше.</a:t>
            </a:r>
          </a:p>
        </p:txBody>
      </p:sp>
      <p:pic>
        <p:nvPicPr>
          <p:cNvPr id="4" name="Рисунок 3" descr="610x610_ustanovka_windows_377152_0.jpg"/>
          <p:cNvPicPr>
            <a:picLocks noChangeAspect="1"/>
          </p:cNvPicPr>
          <p:nvPr/>
        </p:nvPicPr>
        <p:blipFill>
          <a:blip r:embed="rId2" cstate="email"/>
          <a:srcRect t="-5433"/>
          <a:stretch>
            <a:fillRect/>
          </a:stretch>
        </p:blipFill>
        <p:spPr>
          <a:xfrm>
            <a:off x="685800" y="1676400"/>
            <a:ext cx="4648200" cy="4435867"/>
          </a:xfrm>
          <a:prstGeom prst="rect">
            <a:avLst/>
          </a:prstGeom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381000"/>
            <a:ext cx="8458200" cy="167640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None/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Воздействие на зрение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.</a:t>
            </a:r>
            <a:br>
              <a:rPr lang="ru-RU" sz="1800" dirty="0" smtClean="0"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latin typeface="Arial" pitchFamily="34" charset="0"/>
                <a:cs typeface="Arial" pitchFamily="34" charset="0"/>
              </a:rPr>
              <a:t>Глаза регистрируют самую мелкую вибрацию текста или картинки, а тем более мерцание экрана. Перегрузка глаз приводит к потере остроты </a:t>
            </a:r>
            <a:r>
              <a:rPr lang="ru-RU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зрения.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Плохо сказываются на зрении неудачный подбор цвета, шрифтов, компоновки окон в используемых Вами программах, неправильное расположение экрана.</a:t>
            </a:r>
          </a:p>
        </p:txBody>
      </p:sp>
      <p:pic>
        <p:nvPicPr>
          <p:cNvPr id="5" name="Рисунок 4" descr="acer-aspire-9410.jpg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81000" y="2705100"/>
            <a:ext cx="5715000" cy="4152900"/>
          </a:xfrm>
          <a:prstGeom prst="rect">
            <a:avLst/>
          </a:prstGeom>
        </p:spPr>
      </p:pic>
      <p:pic>
        <p:nvPicPr>
          <p:cNvPr id="4" name="Рисунок 3" descr="e606b793004ca082c05d3e8d84ef5329.gif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971800" y="1981200"/>
            <a:ext cx="2201333" cy="990600"/>
          </a:xfrm>
          <a:prstGeom prst="rect">
            <a:avLst/>
          </a:prstGeom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153400" cy="1752600"/>
          </a:xfrm>
        </p:spPr>
        <p:txBody>
          <a:bodyPr/>
          <a:lstStyle/>
          <a:p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Пыль и грязь: аллергия и кишечные инфекции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.</a:t>
            </a:r>
            <a:br>
              <a:rPr lang="ru-RU" sz="1800" dirty="0" smtClean="0"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latin typeface="Arial" pitchFamily="34" charset="0"/>
                <a:cs typeface="Arial" pitchFamily="34" charset="0"/>
              </a:rPr>
              <a:t>Пыли и грязи в компьютере и вокруг него со временем скапливается немало, причем убрать их зачастую бывает весьма сложно. А где грязь, там и всяческие микробы, бактерии и грибки, где пыль, там и пылевые клещи. Все это может спровоцировать самые разные заболевания - от аллергии до 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"болезней  грязных рук". </a:t>
            </a:r>
          </a:p>
        </p:txBody>
      </p:sp>
      <p:pic>
        <p:nvPicPr>
          <p:cNvPr id="4" name="Рисунок 3" descr="7c9f65a4e6df.gif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38200" y="2819400"/>
            <a:ext cx="3733800" cy="3538427"/>
          </a:xfrm>
          <a:prstGeom prst="rect">
            <a:avLst/>
          </a:prstGeom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7772400" cy="1706563"/>
          </a:xfrm>
        </p:spPr>
        <p:txBody>
          <a:bodyPr/>
          <a:lstStyle/>
          <a:p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Перегрузка суставов кистей рук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.</a:t>
            </a:r>
            <a:br>
              <a:rPr lang="ru-RU" sz="1800" dirty="0" smtClean="0"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latin typeface="Arial" pitchFamily="34" charset="0"/>
                <a:cs typeface="Arial" pitchFamily="34" charset="0"/>
              </a:rPr>
              <a:t>Нервные окончания подушечек пальцев как бы разбиваются от постоянных ударов по клавишам, возникают онемение, слабость, в подушечках бегают мурашки. Это может привести к повреждению суставного и связочного аппарата кисти, а в дальнейшем заболевания кисти могут стать хроническими.</a:t>
            </a:r>
          </a:p>
        </p:txBody>
      </p:sp>
      <p:pic>
        <p:nvPicPr>
          <p:cNvPr id="4" name="Рисунок 3" descr="21_3.gif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flipH="1">
            <a:off x="838200" y="2667000"/>
            <a:ext cx="2895600" cy="2895600"/>
          </a:xfrm>
          <a:prstGeom prst="rect">
            <a:avLst/>
          </a:prstGeom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214">
  <a:themeElements>
    <a:clrScheme name="Оформление по умолчанию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A50021"/>
      </a:hlink>
      <a:folHlink>
        <a:srgbClr val="808080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Тема214</Template>
  <TotalTime>73</TotalTime>
  <Words>129</Words>
  <Application>Microsoft Office PowerPoint</Application>
  <PresentationFormat>Экран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Тема214</vt:lpstr>
      <vt:lpstr>Слайд 1</vt:lpstr>
      <vt:lpstr>Какой же вред здоровью наносит компьютер и как этот вред минимизировать?  Как сохранить красоту и здоровье человеку, просиживающему днями и ночами за монитором, как совместить здоровый образ жизни и работу за компьютером?</vt:lpstr>
      <vt:lpstr>Слайд 3</vt:lpstr>
      <vt:lpstr>Слайд 4</vt:lpstr>
      <vt:lpstr>Электромагнитное излучение. Современные мониторы стали безопаснее для здоровья, но еще не полностью. А если на Вашем столе совсем старенький монитор, лучше держитесь от него подальше.</vt:lpstr>
      <vt:lpstr>Слайд 6</vt:lpstr>
      <vt:lpstr>Пыль и грязь: аллергия и кишечные инфекции. Пыли и грязи в компьютере и вокруг него со временем скапливается немало, причем убрать их зачастую бывает весьма сложно. А где грязь, там и всяческие микробы, бактерии и грибки, где пыль, там и пылевые клещи. Все это может спровоцировать самые разные заболевания - от аллергии до "болезней  грязных рук". </vt:lpstr>
      <vt:lpstr>Перегрузка суставов кистей рук. Нервные окончания подушечек пальцев как бы разбиваются от постоянных ударов по клавишам, возникают онемение, слабость, в подушечках бегают мурашки. Это может привести к повреждению суставного и связочного аппарата кисти, а в дальнейшем заболевания кисти могут стать хроническими.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Педагог - психолог</dc:creator>
  <cp:lastModifiedBy>User</cp:lastModifiedBy>
  <cp:revision>15</cp:revision>
  <cp:lastPrinted>1601-01-01T00:00:00Z</cp:lastPrinted>
  <dcterms:created xsi:type="dcterms:W3CDTF">1601-01-01T00:00:00Z</dcterms:created>
  <dcterms:modified xsi:type="dcterms:W3CDTF">2013-06-05T14:50:50Z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