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97" r:id="rId3"/>
    <p:sldId id="268" r:id="rId4"/>
    <p:sldId id="300" r:id="rId5"/>
    <p:sldId id="301" r:id="rId6"/>
    <p:sldId id="258" r:id="rId7"/>
    <p:sldId id="260" r:id="rId8"/>
    <p:sldId id="285" r:id="rId9"/>
    <p:sldId id="286" r:id="rId10"/>
    <p:sldId id="287" r:id="rId11"/>
    <p:sldId id="303" r:id="rId12"/>
    <p:sldId id="299" r:id="rId13"/>
    <p:sldId id="302" r:id="rId14"/>
    <p:sldId id="304" r:id="rId15"/>
    <p:sldId id="288" r:id="rId16"/>
    <p:sldId id="289" r:id="rId17"/>
    <p:sldId id="298" r:id="rId18"/>
    <p:sldId id="291" r:id="rId19"/>
    <p:sldId id="292" r:id="rId20"/>
    <p:sldId id="295" r:id="rId21"/>
    <p:sldId id="305" r:id="rId22"/>
    <p:sldId id="296" r:id="rId23"/>
    <p:sldId id="306" r:id="rId24"/>
    <p:sldId id="307" r:id="rId25"/>
    <p:sldId id="283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8679"/>
    <a:srgbClr val="FFAFA7"/>
    <a:srgbClr val="66FF33"/>
    <a:srgbClr val="FFFF99"/>
    <a:srgbClr val="F5FFC5"/>
    <a:srgbClr val="F9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26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A7114C-D49F-483A-9EF2-C60DB915C0B5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79F0AA-769E-4903-8137-865A24CA1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2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1786F-B2BE-4E4D-BC6F-B1217706AD9F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BB77-1A67-4C91-B777-DB5819CEC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D3D0-816A-45A9-8D3E-203BBCD7D71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8CF0-9D09-4450-975D-A0822630F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D7A0-FA6D-4668-9596-0DCDEE040D55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D4FF-6F21-4A2B-8030-5A9566650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FA79-F714-4747-97ED-4A2F829E559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0839-16E7-49B0-B0AA-14F0C8210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0638-605C-4159-BF23-2304E71F593B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DC01-B1CA-4082-BB03-C08BDCF1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2D38-845A-4ED4-A22D-7794BE2B6457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6F05-0433-4304-8F11-4ECC895E6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118D-1886-4D8E-A741-F5D1EDA2AD2C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856E-37B9-40B7-B922-E34071760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550B-4B73-42DA-821C-D349B5F2493B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F6AA-2B11-4966-8FA6-49D878A7B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3795-B4D7-4BCD-AB76-5C96ACAF3C85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7BD0-57DC-4C26-B05F-841BCF39D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C9C6-82E5-4AE8-B2D5-E4E31C332823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2D1F-ED73-4436-AF87-7A938BBBF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403B-C63A-46DC-9C05-6AA8494A11AA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547E-B453-405B-906E-E4C0CAFC9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99"/>
            </a:gs>
            <a:gs pos="11000">
              <a:srgbClr val="FFFF99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BC7A5-BEE3-4B20-8FE6-A9EED978AF27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3676A6-01C5-4F40-B69F-472273CD5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8314"/>
            <a:ext cx="8229600" cy="4571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1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88990"/>
            <a:ext cx="8229600" cy="154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7475"/>
            <a:ext cx="82296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1 инфа для КА\презент МУЛЬТ\ЛОГО КУЛЬТ ПРОЗР ГО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3"/>
            <a:ext cx="9144000" cy="54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0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Создание </a:t>
            </a:r>
            <a:r>
              <a:rPr lang="ru-RU" b="1" dirty="0" err="1">
                <a:solidFill>
                  <a:srgbClr val="002060"/>
                </a:solidFill>
              </a:rPr>
              <a:t>раскадровки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517232"/>
          </a:xfrm>
        </p:spPr>
        <p:txBody>
          <a:bodyPr/>
          <a:lstStyle/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err="1" smtClean="0">
                <a:solidFill>
                  <a:srgbClr val="002060"/>
                </a:solidFill>
                <a:latin typeface="Arial"/>
                <a:ea typeface="Times New Roman"/>
              </a:rPr>
              <a:t>Раскадровка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представляет собой некий вид комикса, где сам рассказ на листе бумаге зафиксирован в виде картинок.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Нарисовать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самостоятельно </a:t>
            </a:r>
            <a:r>
              <a:rPr lang="ru-RU" sz="2400" dirty="0" err="1">
                <a:solidFill>
                  <a:srgbClr val="002060"/>
                </a:solidFill>
                <a:latin typeface="Arial"/>
                <a:ea typeface="Times New Roman"/>
              </a:rPr>
              <a:t>раскадровку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малыш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может уже с 5 лет (все, однако, очень индивидуально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).</a:t>
            </a:r>
            <a:endParaRPr lang="ru-RU" sz="2400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В </a:t>
            </a:r>
            <a:r>
              <a:rPr lang="ru-RU" sz="2400" dirty="0" err="1">
                <a:solidFill>
                  <a:srgbClr val="C00000"/>
                </a:solidFill>
                <a:latin typeface="Arial"/>
                <a:ea typeface="Times New Roman"/>
              </a:rPr>
              <a:t>раскадровке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 нужно обязательно учесть все планы (планом называют соотношение предметов к общей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картинке. Например: лицо крупное — это крупный план. На всей декорации, где изображены и лес, и дом, и т. п., идет маленький человечек — это общий 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план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).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По </a:t>
            </a:r>
            <a:r>
              <a:rPr lang="ru-RU" sz="2400" dirty="0" err="1">
                <a:solidFill>
                  <a:srgbClr val="C00000"/>
                </a:solidFill>
                <a:latin typeface="Arial"/>
                <a:ea typeface="Times New Roman"/>
              </a:rPr>
              <a:t>раскадровке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 проводится  съемка, озвучивание, монтаж мультфильма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75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30" y="229992"/>
            <a:ext cx="8229600" cy="432048"/>
          </a:xfrm>
        </p:spPr>
        <p:txBody>
          <a:bodyPr/>
          <a:lstStyle/>
          <a:p>
            <a:r>
              <a:rPr lang="ru-RU" dirty="0" smtClean="0"/>
              <a:t>                                                           11</a:t>
            </a:r>
            <a:endParaRPr lang="ru-RU" dirty="0"/>
          </a:p>
        </p:txBody>
      </p:sp>
      <p:pic>
        <p:nvPicPr>
          <p:cNvPr id="7171" name="Picture 3" descr="C:\Users\user\Desktop\алгоритм созд мульт в картинках\пример raskadr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690">
            <a:off x="4194251" y="828157"/>
            <a:ext cx="4596391" cy="26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алгоритм созд мульт в картинках\первый мульт прико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36404"/>
            <a:ext cx="4962128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алгоритм созд мульт в картинках\2 раскадр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209">
            <a:off x="347837" y="532841"/>
            <a:ext cx="3469487" cy="27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8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Раскадровки</a:t>
            </a:r>
            <a:r>
              <a:rPr lang="ru-RU" dirty="0" smtClean="0">
                <a:solidFill>
                  <a:srgbClr val="002060"/>
                </a:solidFill>
              </a:rPr>
              <a:t> - это  </a:t>
            </a:r>
            <a:r>
              <a:rPr lang="ru-RU" dirty="0">
                <a:solidFill>
                  <a:srgbClr val="002060"/>
                </a:solidFill>
              </a:rPr>
              <a:t>таблицы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66124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Столбец 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первый – порядковый номер эпизода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Столбец второй -  рисунок  эпизода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Столбец третий – название съемочного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файла,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Столбец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четвертый- название плана, которым снимается эпизод (дальний, общий, средний, крупный, сверхкрупный, деталь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),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Столбец 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пятый -  описание действия, происходящего в эпизоде, </a:t>
            </a:r>
            <a:endParaRPr lang="ru-RU" sz="2400" dirty="0" smtClean="0">
              <a:solidFill>
                <a:srgbClr val="C00000"/>
              </a:solidFill>
              <a:latin typeface="Arial"/>
              <a:ea typeface="Times New Roman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Столбец 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шестой - описание звука в эпизоде (прямая речь, закадровая речь, </a:t>
            </a:r>
            <a:r>
              <a:rPr lang="ru-RU" sz="2400" dirty="0" err="1">
                <a:solidFill>
                  <a:srgbClr val="C00000"/>
                </a:solidFill>
                <a:latin typeface="Arial"/>
                <a:ea typeface="Times New Roman"/>
              </a:rPr>
              <a:t>музыка,песни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, шумы, голоса </a:t>
            </a:r>
            <a:r>
              <a:rPr lang="ru-RU" sz="2400" dirty="0" err="1">
                <a:solidFill>
                  <a:srgbClr val="C00000"/>
                </a:solidFill>
                <a:latin typeface="Arial"/>
                <a:ea typeface="Times New Roman"/>
              </a:rPr>
              <a:t>животных,птиц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…), </a:t>
            </a:r>
            <a:endParaRPr lang="ru-RU" sz="2400" dirty="0" smtClean="0">
              <a:solidFill>
                <a:srgbClr val="C00000"/>
              </a:solidFill>
              <a:latin typeface="Arial"/>
              <a:ea typeface="Times New Roman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Times New Roman"/>
              </a:rPr>
              <a:t>Столбец </a:t>
            </a:r>
            <a:r>
              <a:rPr lang="ru-RU" sz="2400" dirty="0">
                <a:solidFill>
                  <a:srgbClr val="FFC000"/>
                </a:solidFill>
                <a:latin typeface="Arial"/>
                <a:ea typeface="Times New Roman"/>
              </a:rPr>
              <a:t>седьмой -  </a:t>
            </a:r>
            <a:r>
              <a:rPr lang="ru-RU" sz="2400" dirty="0" err="1">
                <a:solidFill>
                  <a:srgbClr val="FFC000"/>
                </a:solidFill>
                <a:latin typeface="Arial"/>
                <a:ea typeface="Times New Roman"/>
              </a:rPr>
              <a:t>тайминг</a:t>
            </a:r>
            <a:r>
              <a:rPr lang="ru-RU" sz="2400" dirty="0">
                <a:solidFill>
                  <a:srgbClr val="FFC000"/>
                </a:solidFill>
                <a:latin typeface="Arial"/>
                <a:ea typeface="Times New Roman"/>
              </a:rPr>
              <a:t> (продолжительность эпизода в секундах),</a:t>
            </a:r>
          </a:p>
          <a:p>
            <a:endParaRPr lang="ru-RU" sz="2400" dirty="0">
              <a:solidFill>
                <a:srgbClr val="FFC000"/>
              </a:solidFill>
              <a:latin typeface="Arial"/>
              <a:ea typeface="Times New Roman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- Столбец восьмой -  продолжительность эпизода в кадрах,</a:t>
            </a:r>
          </a:p>
          <a:p>
            <a:endParaRPr lang="ru-RU" sz="2400" dirty="0">
              <a:solidFill>
                <a:srgbClr val="002060"/>
              </a:solidFill>
              <a:latin typeface="Arial"/>
              <a:ea typeface="Times New Roman"/>
            </a:endParaRPr>
          </a:p>
          <a:p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- Столбец девятый – примечание (применение рисования, лепки, </a:t>
            </a:r>
          </a:p>
          <a:p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сыпучих </a:t>
            </a:r>
            <a:r>
              <a:rPr lang="ru-RU" sz="2400" dirty="0" err="1">
                <a:solidFill>
                  <a:srgbClr val="002060"/>
                </a:solidFill>
                <a:latin typeface="Arial"/>
                <a:ea typeface="Times New Roman"/>
              </a:rPr>
              <a:t>материалов,рисования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 на стекле, природных материалов</a:t>
            </a:r>
          </a:p>
          <a:p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 и пр.). </a:t>
            </a:r>
          </a:p>
        </p:txBody>
      </p:sp>
    </p:spTree>
    <p:extLst>
      <p:ext uri="{BB962C8B-B14F-4D97-AF65-F5344CB8AC3E}">
        <p14:creationId xmlns:p14="http://schemas.microsoft.com/office/powerpoint/2010/main" val="240201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Что такое экспликация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 мультфильма?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Экспликация – это информация (текстовая или табличная) о том,  что надо изготовить, нарисовать, приобрести для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съемок.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Например: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- Слепить 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или нарисовать героев разного размера (для съемки их вдали, вблизи, в движении  или других условиях), для общего плана (во весь рост), для среднего плана (по пояс), для крупного плана (одну голову), для сверхкрупного плана (часть лица или фигуры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),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- </a:t>
            </a:r>
            <a:r>
              <a:rPr lang="ru-RU" sz="2400" dirty="0" smtClean="0">
                <a:solidFill>
                  <a:srgbClr val="FFC000"/>
                </a:solidFill>
                <a:latin typeface="Arial"/>
                <a:ea typeface="Times New Roman"/>
              </a:rPr>
              <a:t>Создание </a:t>
            </a:r>
            <a:r>
              <a:rPr lang="ru-RU" sz="2400" dirty="0">
                <a:solidFill>
                  <a:srgbClr val="FFC000"/>
                </a:solidFill>
                <a:latin typeface="Arial"/>
                <a:ea typeface="Times New Roman"/>
              </a:rPr>
              <a:t>фонов для разных сцен (разное место положения, время суток, помещения и </a:t>
            </a:r>
            <a:r>
              <a:rPr lang="ru-RU" sz="2400" dirty="0" err="1">
                <a:solidFill>
                  <a:srgbClr val="FFC000"/>
                </a:solidFill>
                <a:latin typeface="Arial"/>
                <a:ea typeface="Times New Roman"/>
              </a:rPr>
              <a:t>тд</a:t>
            </a:r>
            <a:r>
              <a:rPr lang="ru-RU" sz="2400" dirty="0">
                <a:solidFill>
                  <a:srgbClr val="FFC000"/>
                </a:solidFill>
                <a:latin typeface="Arial"/>
                <a:ea typeface="Times New Roman"/>
              </a:rPr>
              <a:t>.), а также различные предметы, необходимые по сценарию.</a:t>
            </a:r>
          </a:p>
        </p:txBody>
      </p:sp>
    </p:spTree>
    <p:extLst>
      <p:ext uri="{BB962C8B-B14F-4D97-AF65-F5344CB8AC3E}">
        <p14:creationId xmlns:p14="http://schemas.microsoft.com/office/powerpoint/2010/main" val="123900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83" y="1772816"/>
            <a:ext cx="8229600" cy="130026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8194" name="Picture 2" descr="C:\Users\user\Desktop\алгоритм созд мульт в картинках\3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39"/>
            <a:ext cx="3717681" cy="28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алгоритм созд мульт в картинках\4 персонажи эски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827">
            <a:off x="485696" y="716035"/>
            <a:ext cx="2659632" cy="217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алгоритм созд мульт в картинках\5 уточне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40" y="510433"/>
            <a:ext cx="2356850" cy="22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алгоритм созд мульт в картинках\6 контур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612">
            <a:off x="5684368" y="1053796"/>
            <a:ext cx="2738295" cy="20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алгоритм созд мульт в картинках\6 раскрас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782224"/>
            <a:ext cx="3735881" cy="28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4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40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Запись звука (черновой вариант)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28663"/>
            <a:ext cx="8784976" cy="6129337"/>
          </a:xfrm>
        </p:spPr>
        <p:txBody>
          <a:bodyPr/>
          <a:lstStyle/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Сначала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создаётся звуковая дорожка к мультфильму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,,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а потом изображение.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Именно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звук и диалоги дают точное время продолжительности каждой сцены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Временные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данные переносим на бумагу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К 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примеру: Пупсик встаёт и идёт к кукле - 3 секунды. Пупсик говорит кукле: "Привет, Маша! Меня зовут Ваня! Давай играть!" - 5 секунд.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Первая 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сцена будет занимать: 3 секунды умножаем на 12 кадров в секунду, получаем - 36 кадров. Вторая сцена 5 секунд, умножаем на 12 кадров, получаем - 60 кадров.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И так далее, 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по каждой сцене отдельно. </a:t>
            </a:r>
            <a:endParaRPr lang="ru-RU" sz="2400" dirty="0" smtClean="0">
              <a:solidFill>
                <a:srgbClr val="C00000"/>
              </a:solidFill>
              <a:latin typeface="Arial"/>
              <a:ea typeface="Times New Roman"/>
            </a:endParaRP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Times New Roman"/>
              </a:rPr>
              <a:t>Процесс </a:t>
            </a:r>
            <a:r>
              <a:rPr lang="ru-RU" sz="2400" dirty="0">
                <a:solidFill>
                  <a:srgbClr val="FFC000"/>
                </a:solidFill>
                <a:latin typeface="Arial"/>
                <a:ea typeface="Times New Roman"/>
              </a:rPr>
              <a:t>создания детского мультипликационного фильма разительно отличается от создания взрослого </a:t>
            </a:r>
            <a:r>
              <a:rPr lang="ru-RU" sz="2400" dirty="0" smtClean="0">
                <a:solidFill>
                  <a:srgbClr val="FFC000"/>
                </a:solidFill>
                <a:latin typeface="Arial"/>
                <a:ea typeface="Times New Roman"/>
              </a:rPr>
              <a:t>кино( звук, изображение).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Users\user\Desktop\алгоритм созд мульт в картинках\оз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1877210" cy="140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7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Моделирование сцен, создание персонажей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По </a:t>
            </a:r>
            <a:r>
              <a:rPr lang="ru-RU" sz="2400" dirty="0" err="1" smtClean="0">
                <a:solidFill>
                  <a:srgbClr val="002060"/>
                </a:solidFill>
                <a:latin typeface="Arial"/>
                <a:ea typeface="Times New Roman"/>
              </a:rPr>
              <a:t>раскадровке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 рисуем эскизы сцен, фонов, персонажей, деталей.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Распределяем роли, задания.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Создаем по эскизам персонажи, фоны, куклы-марионетки.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Моделируем : создаем моргалки, </a:t>
            </a:r>
            <a:r>
              <a:rPr lang="ru-RU" sz="2400" dirty="0" err="1" smtClean="0">
                <a:solidFill>
                  <a:srgbClr val="C00000"/>
                </a:solidFill>
                <a:latin typeface="Arial"/>
                <a:ea typeface="Times New Roman"/>
              </a:rPr>
              <a:t>говорилки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Arial"/>
                <a:ea typeface="Times New Roman"/>
              </a:rPr>
              <a:t>поворотки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 и т.д.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Arial"/>
                <a:ea typeface="Times New Roman"/>
              </a:rPr>
              <a:t>Подготавливаем дополнительный материал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Arial"/>
                <a:ea typeface="Times New Roman"/>
              </a:rPr>
              <a:t> (сыпучие, прикладной материал, фото и т.д.)</a:t>
            </a:r>
          </a:p>
          <a:p>
            <a:pPr marL="0" lvl="0" indent="0">
              <a:spcAft>
                <a:spcPts val="1000"/>
              </a:spcAft>
              <a:buNone/>
            </a:pPr>
            <a:endParaRPr lang="ru-RU" sz="240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lvl="0">
              <a:spcAft>
                <a:spcPts val="1000"/>
              </a:spcAft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2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Простые правила </a:t>
            </a:r>
            <a:r>
              <a:rPr lang="ru-RU" sz="3600" b="1" dirty="0">
                <a:solidFill>
                  <a:srgbClr val="002060"/>
                </a:solidFill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</a:rPr>
              <a:t>приёмы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 изобразительной части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</a:t>
            </a:r>
            <a:r>
              <a:rPr lang="ru-RU" dirty="0">
                <a:solidFill>
                  <a:srgbClr val="002060"/>
                </a:solidFill>
              </a:rPr>
              <a:t>Фоны не должны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- Сливаться с героями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- Перебивать героев своею яркостью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- Если в мультфильме дерево, куст, части тела или лица героев должны шевелиться, то они должны быть изготовлены отдельно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- Если в мультфильме идет дождь, течет река, горит костер, поднимается туман или дым, то все это можно нарисовать заранее или изобразить прямо на стекле (рисование, сыпучие и др.) под </a:t>
            </a:r>
            <a:r>
              <a:rPr lang="ru-RU" sz="2800" dirty="0" smtClean="0">
                <a:solidFill>
                  <a:srgbClr val="FFC000"/>
                </a:solidFill>
              </a:rPr>
              <a:t>камерой.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3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Съёмка мультфильма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Объясните всем участникам процесса 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их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роль.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Помните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, Что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состояние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зрителя будет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во многом обусловлено первыми кадрами, которые они увидят и первыми звуками,  которые они услышат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800" dirty="0">
                <a:solidFill>
                  <a:srgbClr val="002060"/>
                </a:solidFill>
              </a:rPr>
              <a:t>Чем меньше различий между кадрами, тем </a:t>
            </a:r>
            <a:r>
              <a:rPr lang="ru-RU" sz="2800" dirty="0" err="1">
                <a:solidFill>
                  <a:srgbClr val="002060"/>
                </a:solidFill>
              </a:rPr>
              <a:t>плавнее</a:t>
            </a:r>
            <a:r>
              <a:rPr lang="ru-RU" sz="2800" dirty="0">
                <a:solidFill>
                  <a:srgbClr val="002060"/>
                </a:solidFill>
              </a:rPr>
              <a:t> будет движение объектов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800" dirty="0">
                <a:solidFill>
                  <a:srgbClr val="C00000"/>
                </a:solidFill>
              </a:rPr>
              <a:t>Для съёмки, нажатия кнопки, лучше выбрать одного «ответственного</a:t>
            </a:r>
            <a:r>
              <a:rPr lang="ru-RU" sz="2800" dirty="0" smtClean="0">
                <a:solidFill>
                  <a:srgbClr val="C00000"/>
                </a:solidFill>
              </a:rPr>
              <a:t>» или по очереди.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800" dirty="0" smtClean="0">
                <a:solidFill>
                  <a:srgbClr val="FFC000"/>
                </a:solidFill>
              </a:rPr>
              <a:t>К </a:t>
            </a:r>
            <a:r>
              <a:rPr lang="ru-RU" sz="2800" dirty="0" err="1" smtClean="0">
                <a:solidFill>
                  <a:srgbClr val="FFC000"/>
                </a:solidFill>
              </a:rPr>
              <a:t>мультстанку</a:t>
            </a:r>
            <a:r>
              <a:rPr lang="ru-RU" sz="2800" dirty="0" smtClean="0">
                <a:solidFill>
                  <a:srgbClr val="FFC000"/>
                </a:solidFill>
              </a:rPr>
              <a:t> желательно подходить для работы  не более 3-5 человек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2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Монтаж видеоряда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8772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 специальною программу,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заносим </a:t>
            </a:r>
            <a:r>
              <a:rPr lang="ru-RU" dirty="0">
                <a:solidFill>
                  <a:srgbClr val="002060"/>
                </a:solidFill>
              </a:rPr>
              <a:t>фотографии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для мультфильма.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</a:rPr>
              <a:t>Компануем</a:t>
            </a:r>
            <a:r>
              <a:rPr lang="ru-RU" dirty="0" smtClean="0">
                <a:solidFill>
                  <a:srgbClr val="002060"/>
                </a:solidFill>
              </a:rPr>
              <a:t> кадры.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Организуем во </a:t>
            </a:r>
            <a:r>
              <a:rPr lang="ru-RU" dirty="0">
                <a:solidFill>
                  <a:srgbClr val="C00000"/>
                </a:solidFill>
              </a:rPr>
              <a:t>времени и </a:t>
            </a:r>
            <a:r>
              <a:rPr lang="ru-RU" dirty="0" smtClean="0">
                <a:solidFill>
                  <a:srgbClr val="C00000"/>
                </a:solidFill>
              </a:rPr>
              <a:t>пространстве.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Добавляем , если необходимо </a:t>
            </a:r>
            <a:r>
              <a:rPr lang="ru-RU" dirty="0">
                <a:solidFill>
                  <a:srgbClr val="C00000"/>
                </a:solidFill>
              </a:rPr>
              <a:t>визуальные </a:t>
            </a:r>
            <a:r>
              <a:rPr lang="ru-RU" dirty="0" smtClean="0">
                <a:solidFill>
                  <a:srgbClr val="C00000"/>
                </a:solidFill>
              </a:rPr>
              <a:t>эффекты (лучше не увлекаться).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C000"/>
                </a:solidFill>
              </a:rPr>
              <a:t>Монтажер в группе может быть один.</a:t>
            </a:r>
          </a:p>
          <a:p>
            <a:pPr>
              <a:buFontTx/>
              <a:buChar char="-"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user\Desktop\алгоритм созд мульт в картинках\8 композитин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062">
            <a:off x="5117526" y="1381423"/>
            <a:ext cx="3654586" cy="25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4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35" y="0"/>
            <a:ext cx="8229600" cy="19768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5069832"/>
            <a:ext cx="6480720" cy="1756792"/>
          </a:xfrm>
        </p:spPr>
        <p:txBody>
          <a:bodyPr/>
          <a:lstStyle/>
          <a:p>
            <a:pPr marL="0" indent="0">
              <a:buNone/>
            </a:pPr>
            <a:r>
              <a:rPr lang="ru-RU" sz="7200" b="1" i="1" dirty="0" smtClean="0">
                <a:ln w="57150"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Представляет</a:t>
            </a:r>
            <a:endParaRPr lang="ru-RU" sz="7200" i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548680"/>
            <a:ext cx="41385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1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алгоритм созд мульт в картинках\оз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472" flipH="1">
            <a:off x="4982097" y="3833546"/>
            <a:ext cx="3048357" cy="25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3600400"/>
          </a:xfrm>
        </p:spPr>
        <p:txBody>
          <a:bodyPr/>
          <a:lstStyle/>
          <a:p>
            <a:pPr marL="342900" lvl="0" indent="-342900" algn="l">
              <a:spcBef>
                <a:spcPct val="20000"/>
              </a:spcBef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Запись звука</a:t>
            </a:r>
            <a:r>
              <a:rPr lang="ru-RU" sz="2000" b="1" dirty="0">
                <a:solidFill>
                  <a:srgbClr val="002060"/>
                </a:solidFill>
                <a:latin typeface="Arial"/>
                <a:cs typeface="+mn-cs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/>
                <a:cs typeface="+mn-cs"/>
              </a:rPr>
            </a:b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- Подключаем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микрофон, включаем запись . </a:t>
            </a:r>
            <a:b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</a:b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-  Отдельная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тема — актерское мастерство за кадром.</a:t>
            </a:r>
            <a:b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</a:b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 Чувствуя защиту (меня-то не видно), ребенок не стесняется говорить громче и </a:t>
            </a:r>
            <a:r>
              <a:rPr lang="ru-RU" sz="2400" dirty="0" err="1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связнее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, а главное — эмоциональнее.</a:t>
            </a:r>
            <a:b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</a:b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Ставим собранные </a:t>
            </a:r>
            <a:r>
              <a:rPr lang="ru-RU" sz="2400" dirty="0" err="1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видеосцены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 на временную линию монтажной программы, одну за другой или весь фильм целиком, если Вы уже его собрали и </a:t>
            </a:r>
            <a:r>
              <a:rPr lang="ru-RU" sz="2400" dirty="0" err="1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и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> добавляем звук.</a:t>
            </a:r>
            <a:r>
              <a:rPr lang="ru-RU" sz="20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245" y="3977680"/>
            <a:ext cx="9144000" cy="2880320"/>
          </a:xfrm>
        </p:spPr>
        <p:txBody>
          <a:bodyPr/>
          <a:lstStyle/>
          <a:p>
            <a:pPr lvl="0"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solidFill>
                  <a:srgbClr val="FFC000"/>
                </a:solidFill>
                <a:latin typeface="Arial"/>
                <a:ea typeface="Times New Roman"/>
              </a:rPr>
              <a:t>.</a:t>
            </a:r>
          </a:p>
          <a:p>
            <a:pPr lvl="0">
              <a:spcAft>
                <a:spcPts val="1000"/>
              </a:spcAft>
              <a:buFontTx/>
              <a:buChar char="-"/>
            </a:pP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100" name="Picture 4" descr="C:\Users\user\Desktop\алгоритм созд мульт в картинках\оз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297">
            <a:off x="1835696" y="4296947"/>
            <a:ext cx="2647328" cy="198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1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r>
              <a:rPr lang="ru-RU" dirty="0" smtClean="0"/>
              <a:t>                                                          21</a:t>
            </a:r>
            <a:endParaRPr lang="ru-RU" dirty="0"/>
          </a:p>
        </p:txBody>
      </p:sp>
      <p:pic>
        <p:nvPicPr>
          <p:cNvPr id="12290" name="Picture 2" descr="C:\Users\user\Desktop\алгоритм созд мульт в картинках\оз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512">
            <a:off x="2719188" y="390616"/>
            <a:ext cx="3725020" cy="27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2976"/>
            <a:ext cx="9143274" cy="3196952"/>
          </a:xfrm>
        </p:spPr>
        <p:txBody>
          <a:bodyPr/>
          <a:lstStyle/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В мультипликации все движения персонажей озвучиваются, к примеру, шаги можно озвучить прикольными звуками, а так же и все движения всех персонажей мультфильма. Так Ваш </a:t>
            </a:r>
            <a:r>
              <a:rPr lang="ru-RU" sz="2400" dirty="0" err="1">
                <a:solidFill>
                  <a:srgbClr val="C00000"/>
                </a:solidFill>
                <a:latin typeface="Arial"/>
                <a:ea typeface="Times New Roman"/>
              </a:rPr>
              <a:t>мульт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 приобретёт живость, станет весёлым и легко </a:t>
            </a:r>
            <a:r>
              <a:rPr lang="ru-RU" sz="2400" dirty="0" err="1">
                <a:solidFill>
                  <a:srgbClr val="C00000"/>
                </a:solidFill>
                <a:latin typeface="Arial"/>
                <a:ea typeface="Times New Roman"/>
              </a:rPr>
              <a:t>смотрибельным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Arial"/>
                <a:ea typeface="Times New Roman"/>
              </a:rPr>
              <a:t>Если же у Вас нет библиотеки комических звуков, то </a:t>
            </a:r>
            <a:r>
              <a:rPr lang="ru-RU" sz="2400" dirty="0" err="1" smtClean="0">
                <a:solidFill>
                  <a:srgbClr val="FFC000"/>
                </a:solidFill>
                <a:latin typeface="Arial"/>
                <a:ea typeface="Times New Roman"/>
              </a:rPr>
              <a:t>мульт</a:t>
            </a:r>
            <a:r>
              <a:rPr lang="ru-RU" sz="2400" dirty="0" smtClean="0">
                <a:solidFill>
                  <a:srgbClr val="FFC000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Arial"/>
                <a:ea typeface="Times New Roman"/>
              </a:rPr>
              <a:t>можно озвучить просто записывая, издаваемые Вами шумы, ртом в микрофон, синхронно с движениями персонажей.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13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Монтаж полный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6" y="1268760"/>
            <a:ext cx="9144000" cy="5589240"/>
          </a:xfrm>
        </p:spPr>
        <p:txBody>
          <a:bodyPr/>
          <a:lstStyle/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Запускаем, </a:t>
            </a:r>
            <a:r>
              <a:rPr lang="ru-RU" sz="2400" dirty="0" err="1">
                <a:solidFill>
                  <a:srgbClr val="002060"/>
                </a:solidFill>
                <a:latin typeface="Arial"/>
                <a:ea typeface="Times New Roman"/>
              </a:rPr>
              <a:t>видеоредактор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, поддерживающий расширенные возможности по работе со звуком и переносим сохраненные звуковые файлы и монтируем с видеорядом.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Если Вы,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не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попали звуком синхронно в движение персонажа,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звук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можно просто подвинуть в любую сторону и синхронизировать звук с изображением. 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С помощью эффектов  по необходимости сделать  голоса мультяшными, или наоборот, более грубыми и басовыми.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>
                <a:solidFill>
                  <a:srgbClr val="C00000"/>
                </a:solidFill>
                <a:latin typeface="Arial"/>
                <a:ea typeface="Times New Roman"/>
              </a:rPr>
              <a:t>Далее надо положить шумы, музыку </a:t>
            </a:r>
            <a:r>
              <a:rPr lang="ru-RU" sz="2400" dirty="0" smtClean="0">
                <a:solidFill>
                  <a:srgbClr val="C00000"/>
                </a:solidFill>
                <a:latin typeface="Arial"/>
                <a:ea typeface="Times New Roman"/>
              </a:rPr>
              <a:t>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Times New Roman"/>
              </a:rPr>
              <a:t>Добавляем титры и мультфильм готов.</a:t>
            </a:r>
          </a:p>
          <a:p>
            <a:pPr lvl="0"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Times New Roman"/>
              </a:rPr>
              <a:t>Сохраняем и записываем на диск.</a:t>
            </a:r>
            <a:endParaRPr lang="ru-RU" sz="2400" dirty="0">
              <a:solidFill>
                <a:srgbClr val="FFC000"/>
              </a:solidFill>
              <a:latin typeface="Arial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786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алгоритм созд мульт в картинках\схема созд муль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6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pic>
        <p:nvPicPr>
          <p:cNvPr id="14338" name="Picture 2" descr="C:\Users\user\Desktop\алгоритм созд мульт в картинках\9 фин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711129" cy="56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6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Презентацию подготовила: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Руководитель </a:t>
            </a:r>
            <a:r>
              <a:rPr lang="ru-RU" sz="2800" b="1" i="1" dirty="0" smtClean="0">
                <a:solidFill>
                  <a:schemeClr val="tx2"/>
                </a:solidFill>
              </a:rPr>
              <a:t>Клуба аниматоров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  «</a:t>
            </a:r>
            <a:r>
              <a:rPr lang="ru-RU" sz="2800" b="1" i="1" dirty="0" err="1" smtClean="0">
                <a:solidFill>
                  <a:schemeClr val="tx2"/>
                </a:solidFill>
              </a:rPr>
              <a:t>МультСоздайка</a:t>
            </a:r>
            <a:r>
              <a:rPr lang="ru-RU" sz="2800" b="1" i="1" dirty="0" smtClean="0">
                <a:solidFill>
                  <a:schemeClr val="tx2"/>
                </a:solidFill>
              </a:rPr>
              <a:t>»,</a:t>
            </a:r>
            <a:r>
              <a:rPr lang="ru-RU" sz="2800" b="1" i="1" smtClean="0">
                <a:solidFill>
                  <a:schemeClr val="tx2"/>
                </a:solidFill>
              </a:rPr>
              <a:t/>
            </a:r>
            <a:br>
              <a:rPr lang="ru-RU" sz="2800" b="1" i="1" smtClean="0">
                <a:solidFill>
                  <a:schemeClr val="tx2"/>
                </a:solidFill>
              </a:rPr>
            </a:br>
            <a:r>
              <a:rPr lang="ru-RU" sz="2800" b="1" i="1" smtClean="0">
                <a:solidFill>
                  <a:schemeClr val="tx2"/>
                </a:solidFill>
              </a:rPr>
              <a:t>педагог-мультипликатор </a:t>
            </a:r>
            <a:r>
              <a:rPr lang="ru-RU" sz="2800" b="1" i="1" dirty="0" smtClean="0">
                <a:solidFill>
                  <a:schemeClr val="tx2"/>
                </a:solidFill>
              </a:rPr>
              <a:t>ДООЦ «Орленок»,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член Регионального совета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 Российской общественной организации «Общероссийское педагогическое собрание»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err="1" smtClean="0">
                <a:solidFill>
                  <a:schemeClr val="tx2"/>
                </a:solidFill>
              </a:rPr>
              <a:t>Якимчук</a:t>
            </a:r>
            <a:r>
              <a:rPr lang="ru-RU" sz="2800" b="1" i="1" dirty="0" smtClean="0">
                <a:solidFill>
                  <a:schemeClr val="tx2"/>
                </a:solidFill>
              </a:rPr>
              <a:t> Надежда </a:t>
            </a:r>
            <a:r>
              <a:rPr lang="ru-RU" sz="2800" b="1" i="1" dirty="0" err="1" smtClean="0">
                <a:solidFill>
                  <a:schemeClr val="tx2"/>
                </a:solidFill>
              </a:rPr>
              <a:t>Авраамовна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003798">
            <a:off x="-1258570" y="1728658"/>
            <a:ext cx="12157174" cy="4419275"/>
          </a:xfrm>
        </p:spPr>
        <p:txBody>
          <a:bodyPr rtlCol="0">
            <a:normAutofit fontScale="92500" lnSpcReduction="20000"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5400" b="1" dirty="0">
              <a:ln/>
              <a:solidFill>
                <a:schemeClr val="accent3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ln/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  Благодарим за внимание!</a:t>
            </a:r>
            <a:br>
              <a:rPr lang="ru-RU" sz="5400" b="1" dirty="0" smtClean="0">
                <a:ln/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</a:br>
            <a:r>
              <a:rPr lang="ru-RU" sz="5400" b="1" dirty="0" smtClean="0">
                <a:ln/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/>
            </a:r>
            <a:br>
              <a:rPr lang="ru-RU" sz="5400" b="1" dirty="0" smtClean="0">
                <a:ln/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</a:br>
            <a:r>
              <a:rPr lang="ru-RU" sz="5400" b="1" dirty="0" smtClean="0">
                <a:ln/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  Желаем успехов и новых    мультфильмов!</a:t>
            </a:r>
            <a:endParaRPr lang="ru-RU" sz="5400" b="1" dirty="0">
              <a:ln/>
              <a:solidFill>
                <a:srgbClr val="008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147" name="Picture 3" descr="D:\фестиваль разбор\разбор\реализация Мультсоздайка разбор\повтор разбор\в работу лого\лого наше солнышко\лого фест исх\лого фестиваль мал\лого фестиваль png ма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034">
            <a:off x="2601469" y="618546"/>
            <a:ext cx="288910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45032" y="260648"/>
            <a:ext cx="928903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76200"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+mn-lt"/>
              </a:rPr>
              <a:t>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76200"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+mn-lt"/>
              </a:rPr>
              <a:t>  </a:t>
            </a:r>
            <a:r>
              <a:rPr lang="ru-RU" sz="8000" b="1" dirty="0" smtClean="0">
                <a:ln w="76200"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+mn-lt"/>
              </a:rPr>
              <a:t>Презентация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57150"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+mn-lt"/>
              </a:rPr>
              <a:t> на тему: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57150"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+mn-lt"/>
              </a:rPr>
              <a:t>« Процесс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57150"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+mn-lt"/>
              </a:rPr>
              <a:t>                     создания                                     мультфильма» </a:t>
            </a:r>
            <a:endParaRPr lang="ru-RU" sz="4000" b="1" dirty="0">
              <a:ln/>
              <a:solidFill>
                <a:srgbClr val="008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6350" stA="55000" endA="50" endPos="85000" dist="60007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1F497D"/>
                </a:solidFill>
                <a:ea typeface="+mn-ea"/>
                <a:cs typeface="+mn-cs"/>
              </a:rPr>
              <a:t>Что </a:t>
            </a:r>
            <a:r>
              <a:rPr lang="ru-RU" sz="3600" b="1" dirty="0">
                <a:solidFill>
                  <a:srgbClr val="1F497D"/>
                </a:solidFill>
                <a:ea typeface="+mn-ea"/>
                <a:cs typeface="+mn-cs"/>
              </a:rPr>
              <a:t>такое анимация?</a:t>
            </a:r>
            <a:br>
              <a:rPr lang="ru-RU" sz="3600" b="1" dirty="0">
                <a:solidFill>
                  <a:srgbClr val="1F497D"/>
                </a:solidFill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1F497D"/>
                </a:solidFill>
              </a:rPr>
              <a:t>«</a:t>
            </a:r>
            <a:r>
              <a:rPr lang="ru-RU" sz="2400" dirty="0">
                <a:solidFill>
                  <a:srgbClr val="1F497D"/>
                </a:solidFill>
              </a:rPr>
              <a:t>Мульти» означает множественность, умножение. Производство мультфильма основано на  изготовлении множества рисунков. Но на этом параллели с анимацией </a:t>
            </a:r>
            <a:r>
              <a:rPr lang="ru-RU" sz="2400" dirty="0" smtClean="0">
                <a:solidFill>
                  <a:srgbClr val="1F497D"/>
                </a:solidFill>
              </a:rPr>
              <a:t>заканчиваются.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Аниматор </a:t>
            </a:r>
            <a:r>
              <a:rPr lang="ru-RU" sz="2400" dirty="0">
                <a:solidFill>
                  <a:srgbClr val="C00000"/>
                </a:solidFill>
              </a:rPr>
              <a:t>(от латинского «</a:t>
            </a:r>
            <a:r>
              <a:rPr lang="ru-RU" sz="2400" dirty="0" err="1">
                <a:solidFill>
                  <a:srgbClr val="C00000"/>
                </a:solidFill>
              </a:rPr>
              <a:t>анима</a:t>
            </a:r>
            <a:r>
              <a:rPr lang="ru-RU" sz="2400" dirty="0">
                <a:solidFill>
                  <a:srgbClr val="C00000"/>
                </a:solidFill>
              </a:rPr>
              <a:t>», что означает «душа») - в буквальном смысле – «</a:t>
            </a:r>
            <a:r>
              <a:rPr lang="ru-RU" sz="2400" dirty="0" err="1">
                <a:solidFill>
                  <a:srgbClr val="C00000"/>
                </a:solidFill>
              </a:rPr>
              <a:t>одушевитель</a:t>
            </a:r>
            <a:r>
              <a:rPr lang="ru-RU" sz="2400" dirty="0">
                <a:solidFill>
                  <a:srgbClr val="C00000"/>
                </a:solidFill>
              </a:rPr>
              <a:t>». А само это искусство носит название Анимация, то есть «одушевление». В том и заключается суть работы аниматоров. Они должны не просто оживить </a:t>
            </a:r>
            <a:r>
              <a:rPr lang="ru-RU" sz="2400" dirty="0" smtClean="0">
                <a:solidFill>
                  <a:srgbClr val="C00000"/>
                </a:solidFill>
              </a:rPr>
              <a:t>картинку</a:t>
            </a:r>
            <a:r>
              <a:rPr lang="ru-RU" sz="2400" dirty="0">
                <a:solidFill>
                  <a:srgbClr val="C00000"/>
                </a:solidFill>
              </a:rPr>
              <a:t>, рисунок, но и вдохнуть в него душу. 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000"/>
                </a:solidFill>
              </a:rPr>
              <a:t>Федор </a:t>
            </a:r>
            <a:r>
              <a:rPr lang="ru-RU" sz="2400" dirty="0">
                <a:solidFill>
                  <a:srgbClr val="FFC000"/>
                </a:solidFill>
              </a:rPr>
              <a:t>Савельич  </a:t>
            </a:r>
            <a:r>
              <a:rPr lang="ru-RU" sz="2400" dirty="0" err="1">
                <a:solidFill>
                  <a:srgbClr val="FFC000"/>
                </a:solidFill>
              </a:rPr>
              <a:t>Хитрук</a:t>
            </a:r>
            <a:r>
              <a:rPr lang="ru-RU" sz="2400" dirty="0">
                <a:solidFill>
                  <a:srgbClr val="FFC000"/>
                </a:solidFill>
              </a:rPr>
              <a:t> – «Анимация есть кинематографическое действие, созданное методом покадровой съемки</a:t>
            </a:r>
            <a:r>
              <a:rPr lang="ru-RU" sz="2400" dirty="0" smtClean="0">
                <a:solidFill>
                  <a:srgbClr val="FFC000"/>
                </a:solidFill>
              </a:rPr>
              <a:t>»..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000"/>
                </a:solidFill>
              </a:rPr>
              <a:t>Федор </a:t>
            </a:r>
            <a:r>
              <a:rPr lang="ru-RU" sz="2400" dirty="0">
                <a:solidFill>
                  <a:srgbClr val="FFC000"/>
                </a:solidFill>
              </a:rPr>
              <a:t>Савельич  </a:t>
            </a:r>
            <a:r>
              <a:rPr lang="ru-RU" sz="2400" dirty="0" err="1">
                <a:solidFill>
                  <a:srgbClr val="FFC000"/>
                </a:solidFill>
              </a:rPr>
              <a:t>Хитрук</a:t>
            </a:r>
            <a:r>
              <a:rPr lang="ru-RU" sz="2400" dirty="0">
                <a:solidFill>
                  <a:srgbClr val="FFC000"/>
                </a:solidFill>
              </a:rPr>
              <a:t>: «Дети – прирожденные аниматоры. Им близок и понятен язык условности, это «как будто» на котором и строятся все наши фильмы».</a:t>
            </a:r>
          </a:p>
        </p:txBody>
      </p:sp>
    </p:spTree>
    <p:extLst>
      <p:ext uri="{BB962C8B-B14F-4D97-AF65-F5344CB8AC3E}">
        <p14:creationId xmlns:p14="http://schemas.microsoft.com/office/powerpoint/2010/main" val="83318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3600" b="1" dirty="0">
                <a:solidFill>
                  <a:srgbClr val="1F497D"/>
                </a:solidFill>
              </a:rPr>
              <a:t/>
            </a:r>
            <a:br>
              <a:rPr lang="ru-RU" sz="3600" b="1" dirty="0">
                <a:solidFill>
                  <a:srgbClr val="1F497D"/>
                </a:solidFill>
              </a:rPr>
            </a:br>
            <a:r>
              <a:rPr lang="ru-RU" sz="3600" b="1" dirty="0">
                <a:solidFill>
                  <a:srgbClr val="1F497D"/>
                </a:solidFill>
              </a:rPr>
              <a:t>Что, зачем и как снимать</a:t>
            </a:r>
            <a:br>
              <a:rPr lang="ru-RU" sz="3600" b="1" dirty="0">
                <a:solidFill>
                  <a:srgbClr val="1F497D"/>
                </a:solidFill>
              </a:rPr>
            </a:br>
            <a:r>
              <a:rPr lang="ru-RU" sz="3600" b="1" dirty="0">
                <a:solidFill>
                  <a:srgbClr val="1F497D"/>
                </a:solidFill>
              </a:rPr>
              <a:t> в детской анимации</a:t>
            </a:r>
            <a:r>
              <a:rPr lang="ru-RU" sz="3600" b="1" dirty="0" smtClean="0">
                <a:solidFill>
                  <a:srgbClr val="1F497D"/>
                </a:solidFill>
              </a:rPr>
              <a:t>?</a:t>
            </a:r>
            <a:endParaRPr lang="ru-RU" sz="3600" b="1" dirty="0">
              <a:solidFill>
                <a:srgbClr val="1F497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97363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>
                <a:solidFill>
                  <a:srgbClr val="1F497D"/>
                </a:solidFill>
              </a:rPr>
              <a:t>В детской авторской анимации надо </a:t>
            </a:r>
            <a:r>
              <a:rPr lang="ru-RU" sz="2800" dirty="0" smtClean="0">
                <a:solidFill>
                  <a:srgbClr val="1F497D"/>
                </a:solidFill>
              </a:rPr>
              <a:t>снимать: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rgbClr val="1F497D"/>
                </a:solidFill>
              </a:rPr>
              <a:t>Что</a:t>
            </a:r>
            <a:r>
              <a:rPr lang="ru-RU" sz="2800" dirty="0">
                <a:solidFill>
                  <a:srgbClr val="1F497D"/>
                </a:solidFill>
              </a:rPr>
              <a:t>? - образы, рожденные фантазией юного автора, </a:t>
            </a:r>
            <a:endParaRPr lang="ru-RU" sz="2800" dirty="0" smtClean="0">
              <a:solidFill>
                <a:srgbClr val="1F497D"/>
              </a:solidFill>
            </a:endParaRP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rgbClr val="1F497D"/>
                </a:solidFill>
              </a:rPr>
              <a:t>Зачем</a:t>
            </a:r>
            <a:r>
              <a:rPr lang="ru-RU" sz="2800" dirty="0">
                <a:solidFill>
                  <a:srgbClr val="1F497D"/>
                </a:solidFill>
              </a:rPr>
              <a:t>? - для того, чтобы выражать внутренний мир ребенка, </a:t>
            </a:r>
            <a:endParaRPr lang="ru-RU" sz="2800" dirty="0" smtClean="0">
              <a:solidFill>
                <a:srgbClr val="1F497D"/>
              </a:solidFill>
            </a:endParaRP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Как? - познавая новые виды творчества, используя различные виды техники мультипликации, приобретая навыки новых выразительных средств, с помощью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1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6048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/>
                </a:solidFill>
              </a:rPr>
              <a:t/>
            </a:r>
            <a:br>
              <a:rPr lang="ru-RU" sz="31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Подготовка </a:t>
            </a:r>
            <a:r>
              <a:rPr lang="ru-RU" sz="3600" b="1" dirty="0">
                <a:solidFill>
                  <a:schemeClr val="tx2"/>
                </a:solidFill>
              </a:rPr>
              <a:t>рабочего </a:t>
            </a:r>
            <a:r>
              <a:rPr lang="ru-RU" sz="3600" b="1" dirty="0" smtClean="0">
                <a:solidFill>
                  <a:schemeClr val="tx2"/>
                </a:solidFill>
              </a:rPr>
              <a:t>места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100" b="1" dirty="0">
                <a:solidFill>
                  <a:schemeClr val="tx2"/>
                </a:solidFill>
              </a:rPr>
              <a:t/>
            </a:r>
            <a:br>
              <a:rPr lang="ru-RU" sz="3100" b="1" dirty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- Установите </a:t>
            </a:r>
            <a:r>
              <a:rPr lang="ru-RU" sz="3100" dirty="0">
                <a:solidFill>
                  <a:schemeClr val="tx2"/>
                </a:solidFill>
              </a:rPr>
              <a:t>штатив с </a:t>
            </a:r>
            <a:r>
              <a:rPr lang="ru-RU" sz="3100" dirty="0" smtClean="0">
                <a:solidFill>
                  <a:schemeClr val="tx2"/>
                </a:solidFill>
              </a:rPr>
              <a:t>фотоаппаратом</a:t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 </a:t>
            </a:r>
            <a:r>
              <a:rPr lang="ru-RU" sz="3100" dirty="0">
                <a:solidFill>
                  <a:schemeClr val="tx2"/>
                </a:solidFill>
              </a:rPr>
              <a:t>объективом вниз</a:t>
            </a:r>
            <a:r>
              <a:rPr lang="ru-RU" sz="3100" dirty="0" smtClean="0">
                <a:solidFill>
                  <a:schemeClr val="tx2"/>
                </a:solidFill>
              </a:rPr>
              <a:t>.</a:t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-  </a:t>
            </a:r>
            <a:r>
              <a:rPr lang="ru-RU" sz="3100" dirty="0">
                <a:solidFill>
                  <a:srgbClr val="C00000"/>
                </a:solidFill>
              </a:rPr>
              <a:t>Фотоаппарат должен быть установлен на твёрдой основе, площадке или стойке и не должен </a:t>
            </a:r>
            <a:r>
              <a:rPr lang="ru-RU" sz="3100" dirty="0" smtClean="0">
                <a:solidFill>
                  <a:srgbClr val="C00000"/>
                </a:solidFill>
              </a:rPr>
              <a:t>двигаться.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-  </a:t>
            </a:r>
            <a:r>
              <a:rPr lang="ru-RU" sz="3100" dirty="0">
                <a:solidFill>
                  <a:schemeClr val="tx2"/>
                </a:solidFill>
              </a:rPr>
              <a:t>Посмотрите в объектив фотоаппарата, в кадре  не должно быть ничего лишнего (края листа, посторонние предметы, тени от мебели или людей</a:t>
            </a:r>
            <a:r>
              <a:rPr lang="ru-RU" sz="3100" dirty="0" smtClean="0">
                <a:solidFill>
                  <a:schemeClr val="tx2"/>
                </a:solidFill>
              </a:rPr>
              <a:t>…).</a:t>
            </a:r>
            <a:br>
              <a:rPr lang="ru-RU" sz="3100" dirty="0" smtClean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-  </a:t>
            </a:r>
            <a:r>
              <a:rPr lang="ru-RU" sz="3100" dirty="0">
                <a:solidFill>
                  <a:srgbClr val="C00000"/>
                </a:solidFill>
              </a:rPr>
              <a:t>Для </a:t>
            </a: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sz="3100" dirty="0">
                <a:solidFill>
                  <a:srgbClr val="C00000"/>
                </a:solidFill>
              </a:rPr>
              <a:t>съёмки подойдёт интенсивное, но равномерное освещение рабочей </a:t>
            </a:r>
            <a:r>
              <a:rPr lang="ru-RU" sz="3100" dirty="0" smtClean="0">
                <a:solidFill>
                  <a:srgbClr val="C00000"/>
                </a:solidFill>
              </a:rPr>
              <a:t>плоскости.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</a:rPr>
              <a:t>- Основной </a:t>
            </a:r>
            <a:r>
              <a:rPr lang="ru-RU" sz="3100" dirty="0">
                <a:solidFill>
                  <a:schemeClr val="tx2"/>
                </a:solidFill>
              </a:rPr>
              <a:t>лист (фон) лучше укрепить двусторонним скотчем. </a:t>
            </a: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2400" b="1" u="sng" dirty="0">
                <a:solidFill>
                  <a:schemeClr val="tx2"/>
                </a:solidFill>
              </a:rPr>
              <a:t/>
            </a:r>
            <a:br>
              <a:rPr lang="ru-RU" sz="2400" b="1" u="sng" dirty="0">
                <a:solidFill>
                  <a:schemeClr val="tx2"/>
                </a:solidFill>
              </a:rPr>
            </a:br>
            <a:endParaRPr lang="ru-RU" sz="1800" i="1" u="sng" dirty="0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192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Подготовка </a:t>
            </a:r>
            <a:r>
              <a:rPr lang="ru-RU" sz="3200" b="1" dirty="0">
                <a:solidFill>
                  <a:schemeClr val="tx2"/>
                </a:solidFill>
              </a:rPr>
              <a:t>рабочих </a:t>
            </a:r>
            <a:r>
              <a:rPr lang="ru-RU" sz="3200" b="1" dirty="0" smtClean="0">
                <a:solidFill>
                  <a:schemeClr val="tx2"/>
                </a:solidFill>
              </a:rPr>
              <a:t>материалов</a:t>
            </a:r>
            <a:r>
              <a:rPr lang="ru-RU" sz="3200" b="1" u="sng" dirty="0" smtClean="0">
                <a:solidFill>
                  <a:schemeClr val="tx2"/>
                </a:solidFill>
              </a:rPr>
              <a:t/>
            </a:r>
            <a:br>
              <a:rPr lang="ru-RU" sz="3200" b="1" u="sng" dirty="0" smtClean="0">
                <a:solidFill>
                  <a:schemeClr val="tx2"/>
                </a:solidFill>
              </a:rPr>
            </a:br>
            <a:r>
              <a:rPr lang="ru-RU" sz="3200" b="1" u="sng" dirty="0">
                <a:solidFill>
                  <a:schemeClr val="tx2"/>
                </a:solidFill>
              </a:rPr>
              <a:t/>
            </a:r>
            <a:br>
              <a:rPr lang="ru-RU" sz="3200" b="1" u="sng" dirty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- Н</a:t>
            </a:r>
            <a:r>
              <a:rPr lang="ru-RU" sz="2800" dirty="0" smtClean="0">
                <a:solidFill>
                  <a:schemeClr val="tx2"/>
                </a:solidFill>
              </a:rPr>
              <a:t>ожницы, </a:t>
            </a:r>
            <a:r>
              <a:rPr lang="ru-RU" sz="2800" dirty="0">
                <a:solidFill>
                  <a:schemeClr val="tx2"/>
                </a:solidFill>
              </a:rPr>
              <a:t>клей, цветная бумага, пластилин, </a:t>
            </a:r>
            <a:r>
              <a:rPr lang="ru-RU" sz="2800" dirty="0" smtClean="0">
                <a:solidFill>
                  <a:schemeClr val="tx2"/>
                </a:solidFill>
              </a:rPr>
              <a:t>фломастеры, карандаши…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- </a:t>
            </a:r>
            <a:r>
              <a:rPr lang="ru-RU" sz="3200" dirty="0" smtClean="0">
                <a:solidFill>
                  <a:srgbClr val="C00000"/>
                </a:solidFill>
              </a:rPr>
              <a:t>В</a:t>
            </a:r>
            <a:r>
              <a:rPr lang="ru-RU" sz="2700" dirty="0" smtClean="0">
                <a:solidFill>
                  <a:srgbClr val="C00000"/>
                </a:solidFill>
              </a:rPr>
              <a:t>се </a:t>
            </a:r>
            <a:r>
              <a:rPr lang="ru-RU" sz="2700" dirty="0">
                <a:solidFill>
                  <a:srgbClr val="C00000"/>
                </a:solidFill>
              </a:rPr>
              <a:t>необходимые материалы для создания мультфильма нужно приготовить сразу и положить </a:t>
            </a:r>
            <a:r>
              <a:rPr lang="ru-RU" sz="2700" dirty="0" smtClean="0">
                <a:solidFill>
                  <a:srgbClr val="C00000"/>
                </a:solidFill>
              </a:rPr>
              <a:t>рядом,  потому </a:t>
            </a:r>
            <a:r>
              <a:rPr lang="ru-RU" sz="2700" dirty="0">
                <a:solidFill>
                  <a:srgbClr val="C00000"/>
                </a:solidFill>
              </a:rPr>
              <a:t>что, после того, как сделан первый кадр, дети, да и взрослые, оказываются в состоянии </a:t>
            </a:r>
            <a:r>
              <a:rPr lang="ru-RU" sz="2700" dirty="0" smtClean="0">
                <a:solidFill>
                  <a:srgbClr val="C00000"/>
                </a:solidFill>
              </a:rPr>
              <a:t>игры.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>
                <a:solidFill>
                  <a:schemeClr val="tx2"/>
                </a:solidFill>
              </a:rPr>
              <a:t/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2700" dirty="0">
                <a:solidFill>
                  <a:schemeClr val="tx2"/>
                </a:solidFill>
              </a:rPr>
              <a:t>Конечно, в процессе съёмки возникают и новые идеи. . Они начинают быстро менять ситуацию в кадре, стремясь достичь конечного результата.</a:t>
            </a:r>
            <a:br>
              <a:rPr lang="ru-RU" sz="2700" dirty="0">
                <a:solidFill>
                  <a:schemeClr val="tx2"/>
                </a:solidFill>
              </a:rPr>
            </a:br>
            <a:endParaRPr lang="ru-RU" sz="1800" dirty="0"/>
          </a:p>
        </p:txBody>
      </p:sp>
    </p:spTree>
  </p:cSld>
  <p:clrMapOvr>
    <a:masterClrMapping/>
  </p:clrMapOvr>
  <p:transition spd="slow">
    <p:wipe dir="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1F497D"/>
                </a:solidFill>
                <a:ea typeface="+mj-ea"/>
                <a:cs typeface="+mj-cs"/>
              </a:rPr>
              <a:t>    Поиск </a:t>
            </a:r>
            <a:r>
              <a:rPr lang="ru-RU" b="1" dirty="0">
                <a:solidFill>
                  <a:srgbClr val="1F497D"/>
                </a:solidFill>
                <a:ea typeface="+mj-ea"/>
                <a:cs typeface="+mj-cs"/>
              </a:rPr>
              <a:t>идеи для создания мультфильма</a:t>
            </a:r>
            <a:br>
              <a:rPr lang="ru-RU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800" b="1" dirty="0">
                <a:solidFill>
                  <a:srgbClr val="1F497D"/>
                </a:solidFill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800" b="1" dirty="0">
                <a:solidFill>
                  <a:srgbClr val="1F497D"/>
                </a:solidFill>
                <a:ea typeface="+mj-ea"/>
                <a:cs typeface="+mj-cs"/>
              </a:rPr>
              <a:t> </a:t>
            </a:r>
            <a:r>
              <a:rPr lang="ru-RU" sz="2800" dirty="0">
                <a:solidFill>
                  <a:srgbClr val="1F497D"/>
                </a:solidFill>
                <a:ea typeface="+mj-ea"/>
                <a:cs typeface="+mj-cs"/>
              </a:rPr>
              <a:t>- Для начала нужна идея, которая заставит загореться. Это самое сложное, ведь она должна увлечь всех, а люди очень разные.</a:t>
            </a:r>
            <a:br>
              <a:rPr lang="ru-RU" sz="2800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800" dirty="0" smtClean="0">
                <a:solidFill>
                  <a:srgbClr val="1F497D"/>
                </a:solidFill>
                <a:ea typeface="+mj-ea"/>
                <a:cs typeface="+mj-cs"/>
              </a:rPr>
              <a:t>- «</a:t>
            </a:r>
            <a:r>
              <a:rPr lang="ru-RU" sz="2800" dirty="0">
                <a:solidFill>
                  <a:srgbClr val="1F497D"/>
                </a:solidFill>
                <a:ea typeface="+mj-ea"/>
                <a:cs typeface="+mj-cs"/>
              </a:rPr>
              <a:t>Жил да был — кто</a:t>
            </a:r>
            <a:r>
              <a:rPr lang="ru-RU" sz="2800" dirty="0" smtClean="0">
                <a:solidFill>
                  <a:srgbClr val="1F497D"/>
                </a:solidFill>
                <a:ea typeface="+mj-ea"/>
                <a:cs typeface="+mj-cs"/>
              </a:rPr>
              <a:t>?...  </a:t>
            </a:r>
            <a:r>
              <a:rPr lang="ru-RU" sz="2800" dirty="0">
                <a:solidFill>
                  <a:srgbClr val="1F497D"/>
                </a:solidFill>
                <a:ea typeface="+mj-ea"/>
                <a:cs typeface="+mj-cs"/>
              </a:rPr>
              <a:t>И была у </a:t>
            </a:r>
            <a:r>
              <a:rPr lang="ru-RU" sz="2800" dirty="0" smtClean="0">
                <a:solidFill>
                  <a:srgbClr val="1F497D"/>
                </a:solidFill>
                <a:ea typeface="+mj-ea"/>
                <a:cs typeface="+mj-cs"/>
              </a:rPr>
              <a:t>него…  </a:t>
            </a:r>
            <a:r>
              <a:rPr lang="ru-RU" sz="2800" dirty="0">
                <a:solidFill>
                  <a:srgbClr val="1F497D"/>
                </a:solidFill>
                <a:ea typeface="+mj-ea"/>
                <a:cs typeface="+mj-cs"/>
              </a:rPr>
              <a:t>И что они сделали</a:t>
            </a:r>
            <a:r>
              <a:rPr lang="ru-RU" sz="2800" dirty="0" smtClean="0">
                <a:solidFill>
                  <a:srgbClr val="1F497D"/>
                </a:solidFill>
                <a:ea typeface="+mj-ea"/>
                <a:cs typeface="+mj-cs"/>
              </a:rPr>
              <a:t>?... Когда-то…  Где-то… Кто это?...</a:t>
            </a:r>
          </a:p>
          <a:p>
            <a:endParaRPr lang="ru-RU" sz="2800" dirty="0" smtClean="0">
              <a:solidFill>
                <a:srgbClr val="1F497D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ea typeface="+mj-ea"/>
                <a:cs typeface="+mj-cs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ea typeface="+mj-ea"/>
                <a:cs typeface="+mj-cs"/>
              </a:rPr>
              <a:t>Дальше </a:t>
            </a:r>
            <a:r>
              <a:rPr lang="ru-RU" sz="2800" dirty="0">
                <a:solidFill>
                  <a:srgbClr val="C00000"/>
                </a:solidFill>
                <a:ea typeface="+mj-ea"/>
                <a:cs typeface="+mj-cs"/>
              </a:rPr>
              <a:t>должно сформироваться некое настроение мультфильма, что можно сравнить с впечатлением, которое на тебя оказывает хорошая музыка… </a:t>
            </a:r>
            <a:br>
              <a:rPr lang="ru-RU" sz="2800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2800" b="1" dirty="0">
                <a:solidFill>
                  <a:srgbClr val="FFFF00"/>
                </a:solidFill>
                <a:ea typeface="+mj-ea"/>
                <a:cs typeface="+mj-cs"/>
              </a:rPr>
              <a:t>- Заиграли краски, возникли картины, какие-то образы, действия, жесты - это и есть загадочное слово «настроение».</a:t>
            </a:r>
            <a:br>
              <a:rPr lang="ru-RU" sz="2800" b="1" dirty="0">
                <a:solidFill>
                  <a:srgbClr val="FFFF00"/>
                </a:solidFill>
                <a:ea typeface="+mj-ea"/>
                <a:cs typeface="+mj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7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Разработка сценария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Невозможно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что-либо снять, когда не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имеешь подробного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письменного </a:t>
            </a:r>
            <a:r>
              <a:rPr lang="ru-RU" sz="2400" dirty="0" smtClean="0">
                <a:solidFill>
                  <a:srgbClr val="002060"/>
                </a:solidFill>
                <a:latin typeface="Arial"/>
                <a:ea typeface="Times New Roman"/>
              </a:rPr>
              <a:t>киносценария</a:t>
            </a:r>
          </a:p>
          <a:p>
            <a:pPr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- Рекомендуем </a:t>
            </a:r>
            <a:r>
              <a:rPr lang="ru-RU" sz="2400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написание коллективных </a:t>
            </a:r>
            <a:r>
              <a:rPr lang="ru-RU" sz="2400" dirty="0" smtClean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сюжетов.</a:t>
            </a:r>
          </a:p>
          <a:p>
            <a:pPr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Работать </a:t>
            </a:r>
            <a:r>
              <a:rPr lang="ru-RU" sz="24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коллективом гораздо сложнее, </a:t>
            </a:r>
            <a:r>
              <a:rPr lang="ru-RU" sz="2400" dirty="0" smtClean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но</a:t>
            </a:r>
            <a:r>
              <a:rPr lang="ru-RU" sz="24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 именно эта работа помогает </a:t>
            </a:r>
            <a:r>
              <a:rPr lang="ru-RU" sz="2400" dirty="0" smtClean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найти компромисс, научиться уступать или, наоборот, отстаивать свою точку зрения. </a:t>
            </a:r>
            <a:r>
              <a:rPr lang="ru-RU" sz="2400" dirty="0" smtClean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Когда </a:t>
            </a:r>
            <a:r>
              <a:rPr lang="ru-RU" sz="2400" dirty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ребята приходят к общему решению, ощущение от радости </a:t>
            </a:r>
            <a:r>
              <a:rPr lang="ru-RU" sz="2400" dirty="0" smtClean="0">
                <a:solidFill>
                  <a:srgbClr val="C00000"/>
                </a:solidFill>
                <a:latin typeface="Helvetica"/>
                <a:ea typeface="Times New Roman"/>
                <a:cs typeface="Times New Roman"/>
              </a:rPr>
              <a:t>переполняет их.</a:t>
            </a:r>
          </a:p>
          <a:p>
            <a:pPr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ea typeface="Times New Roman"/>
                <a:cs typeface="Times New Roman"/>
              </a:rPr>
              <a:t>при </a:t>
            </a:r>
            <a:r>
              <a:rPr lang="ru-RU" sz="2400" dirty="0">
                <a:solidFill>
                  <a:srgbClr val="C00000"/>
                </a:solidFill>
                <a:ea typeface="Times New Roman"/>
                <a:cs typeface="Times New Roman"/>
              </a:rPr>
              <a:t>небольшом опыте в составлении </a:t>
            </a:r>
            <a:r>
              <a:rPr lang="ru-RU" sz="2400" dirty="0" smtClean="0">
                <a:solidFill>
                  <a:srgbClr val="C00000"/>
                </a:solidFill>
                <a:ea typeface="Times New Roman"/>
                <a:cs typeface="Times New Roman"/>
              </a:rPr>
              <a:t>сценария, </a:t>
            </a:r>
            <a:r>
              <a:rPr lang="ru-RU" sz="2400" dirty="0">
                <a:solidFill>
                  <a:srgbClr val="C00000"/>
                </a:solidFill>
                <a:ea typeface="Times New Roman"/>
                <a:cs typeface="Times New Roman"/>
              </a:rPr>
              <a:t>выделении </a:t>
            </a:r>
            <a:r>
              <a:rPr lang="ru-RU" sz="2400" dirty="0" smtClean="0">
                <a:solidFill>
                  <a:srgbClr val="C00000"/>
                </a:solidFill>
                <a:ea typeface="Times New Roman"/>
                <a:cs typeface="Times New Roman"/>
              </a:rPr>
              <a:t>                      главного </a:t>
            </a:r>
            <a:r>
              <a:rPr lang="ru-RU" sz="2400" dirty="0">
                <a:solidFill>
                  <a:srgbClr val="C00000"/>
                </a:solidFill>
                <a:ea typeface="Times New Roman"/>
                <a:cs typeface="Times New Roman"/>
              </a:rPr>
              <a:t>персонажа, лучше использовать </a:t>
            </a:r>
            <a:r>
              <a:rPr lang="ru-RU" sz="2400" dirty="0" smtClean="0">
                <a:solidFill>
                  <a:srgbClr val="C00000"/>
                </a:solidFill>
                <a:ea typeface="Times New Roman"/>
                <a:cs typeface="Times New Roman"/>
              </a:rPr>
              <a:t>одного                           или </a:t>
            </a:r>
            <a:r>
              <a:rPr lang="ru-RU" sz="2400" dirty="0">
                <a:solidFill>
                  <a:srgbClr val="C00000"/>
                </a:solidFill>
                <a:ea typeface="Times New Roman"/>
                <a:cs typeface="Times New Roman"/>
              </a:rPr>
              <a:t>двух главных героев.  Мультик будет </a:t>
            </a:r>
            <a:r>
              <a:rPr lang="ru-RU" sz="2400" dirty="0" smtClean="0">
                <a:solidFill>
                  <a:srgbClr val="C00000"/>
                </a:solidFill>
                <a:ea typeface="Times New Roman"/>
                <a:cs typeface="Times New Roman"/>
              </a:rPr>
              <a:t>эффектней</a:t>
            </a:r>
            <a:r>
              <a:rPr lang="ru-RU" sz="2400" dirty="0" smtClean="0">
                <a:solidFill>
                  <a:srgbClr val="FFC000"/>
                </a:solidFill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FFC000"/>
              </a:solidFill>
              <a:ea typeface="Times New Roman"/>
              <a:cs typeface="Times New Roman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09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1204</TotalTime>
  <Words>1092</Words>
  <Application>Microsoft Office PowerPoint</Application>
  <PresentationFormat>Экран (4:3)</PresentationFormat>
  <Paragraphs>106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                                                       1</vt:lpstr>
      <vt:lpstr>                                                             2</vt:lpstr>
      <vt:lpstr>Презентация PowerPoint</vt:lpstr>
      <vt:lpstr> Что такое анимация? </vt:lpstr>
      <vt:lpstr> Что, зачем и как снимать  в детской анимации?</vt:lpstr>
      <vt:lpstr> Подготовка рабочего места  - Установите штатив с фотоаппаратом  объективом вниз. -  Фотоаппарат должен быть установлен на твёрдой основе, площадке или стойке и не должен двигаться.  -  Посмотрите в объектив фотоаппарата, в кадре  не должно быть ничего лишнего (края листа, посторонние предметы, тени от мебели или людей…). -  Для  съёмки подойдёт интенсивное, но равномерное освещение рабочей плоскости. - Основной лист (фон) лучше укрепить двусторонним скотчем.   </vt:lpstr>
      <vt:lpstr>Подготовка рабочих материалов  - Ножницы, клей, цветная бумага, пластилин, фломастеры, карандаши…  - Все необходимые материалы для создания мультфильма нужно приготовить сразу и положить рядом,  потому что, после того, как сделан первый кадр, дети, да и взрослые, оказываются в состоянии игры.  Конечно, в процессе съёмки возникают и новые идеи. . Они начинают быстро менять ситуацию в кадре, стремясь достичь конечного результата. </vt:lpstr>
      <vt:lpstr> </vt:lpstr>
      <vt:lpstr>Разработка сценария</vt:lpstr>
      <vt:lpstr>Создание раскадровки</vt:lpstr>
      <vt:lpstr>                                                           11</vt:lpstr>
      <vt:lpstr>Раскадровки - это  таблицы</vt:lpstr>
      <vt:lpstr>Что такое экспликация  мультфильма? </vt:lpstr>
      <vt:lpstr>14</vt:lpstr>
      <vt:lpstr>Запись звука (черновой вариант)</vt:lpstr>
      <vt:lpstr>  Моделирование сцен, создание персонажей </vt:lpstr>
      <vt:lpstr>Простые правила и приёмы  изобразительной части</vt:lpstr>
      <vt:lpstr>Съёмка мультфильма</vt:lpstr>
      <vt:lpstr>Монтаж видеоряда</vt:lpstr>
      <vt:lpstr> Запись звука - Подключаем микрофон, включаем запись .  -  Отдельная тема — актерское мастерство за кадром.  Чувствуя защиту (меня-то не видно), ребенок не стесняется говорить громче и связнее, а главное — эмоциональнее. Ставим собранные видеосцены на временную линию монтажной программы, одну за другой или весь фильм целиком, если Вы уже его собрали и и добавляем звук. </vt:lpstr>
      <vt:lpstr>                                                          21</vt:lpstr>
      <vt:lpstr>Монтаж полный</vt:lpstr>
      <vt:lpstr>Презентация PowerPoint</vt:lpstr>
      <vt:lpstr>24</vt:lpstr>
      <vt:lpstr>Презентацию подготовила:   Руководитель Клуба аниматоров   «МультСоздайка», педагог-мультипликатор ДООЦ «Орленок», член Регионального совета  Российской общественной организации «Общероссийское педагогическое собрание» Якимчук Надежда Авраамовна </vt:lpstr>
      <vt:lpstr>         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109</cp:revision>
  <dcterms:created xsi:type="dcterms:W3CDTF">2009-10-09T13:36:04Z</dcterms:created>
  <dcterms:modified xsi:type="dcterms:W3CDTF">2014-10-26T18:24:05Z</dcterms:modified>
</cp:coreProperties>
</file>