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73" r:id="rId13"/>
    <p:sldId id="267" r:id="rId14"/>
    <p:sldId id="268" r:id="rId15"/>
    <p:sldId id="269" r:id="rId16"/>
    <p:sldId id="270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9877-21FE-4042-A697-3B1706FE40B3}" type="datetimeFigureOut">
              <a:rPr lang="ru-RU" smtClean="0"/>
              <a:t>14.10.2012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35889-8909-4A87-8315-3EBEA72487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35889-8909-4A87-8315-3EBEA72487F6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9B0E0-1F1A-45DC-93FD-1E2E281130E7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04AA19-41B6-4683-A026-E26CD8167A1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A%D0%BE%D0%BB%D0%B8%D1%87%D0%B5%D1%81%D1%82%D0%B2%D0%BE%20%D0%B2%D0%B8%D0%B4%D0%BE%D0%B2%20%D0%B7%D0%BC%D0%B5%D0%B9&amp;noreask=1&amp;img_url=www2.le.ac.uk%2Fdepartments%2Fbeyond-distance-research-alliance%2Fprojects%2Fadder%2Fadder4.jpg&amp;pos=5&amp;rpt=simage&amp;lr=22&amp;nojs=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2651720"/>
          </a:xfrm>
        </p:spPr>
        <p:txBody>
          <a:bodyPr>
            <a:normAutofit/>
          </a:bodyPr>
          <a:lstStyle/>
          <a:p>
            <a:r>
              <a:rPr lang="ru-RU" sz="7200" b="1" dirty="0" smtClean="0"/>
              <a:t>Общая биология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56992"/>
            <a:ext cx="7854696" cy="1624144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</a:rPr>
              <a:t>9 класс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Выберите названия видов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Береза </a:t>
            </a:r>
            <a:r>
              <a:rPr lang="ru-RU" sz="4000" dirty="0" err="1" smtClean="0"/>
              <a:t>повислая</a:t>
            </a:r>
            <a:r>
              <a:rPr lang="ru-RU" sz="4000" dirty="0" smtClean="0"/>
              <a:t>, горох, медведь, рябина обыкновенная, шиповник коричный, волк, собака, медведь бурый, ласточка деревенская, лягушка прудовая, черемуха, соловей.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/>
          <a:lstStyle/>
          <a:p>
            <a:r>
              <a:rPr lang="ru-RU" sz="2800" dirty="0" smtClean="0"/>
              <a:t>Сегодня описано около </a:t>
            </a:r>
            <a:r>
              <a:rPr lang="ru-RU" sz="3600" b="1" dirty="0" smtClean="0">
                <a:solidFill>
                  <a:schemeClr val="accent1"/>
                </a:solidFill>
              </a:rPr>
              <a:t>1200000 видов </a:t>
            </a:r>
            <a:r>
              <a:rPr lang="ru-RU" sz="2800" dirty="0" smtClean="0"/>
              <a:t>организмов</a:t>
            </a:r>
          </a:p>
          <a:p>
            <a:r>
              <a:rPr lang="ru-RU" sz="2800" dirty="0" smtClean="0"/>
              <a:t>Они неравномерно распределены по таксонам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1 вид  -1 класс                                                3000 видов</a:t>
            </a:r>
          </a:p>
          <a:p>
            <a:endParaRPr lang="ru-RU" dirty="0"/>
          </a:p>
        </p:txBody>
      </p:sp>
      <p:pic>
        <p:nvPicPr>
          <p:cNvPr id="4" name="Рисунок 3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564904"/>
            <a:ext cx="4032447" cy="3724456"/>
          </a:xfrm>
          <a:prstGeom prst="rect">
            <a:avLst/>
          </a:prstGeom>
        </p:spPr>
      </p:pic>
      <p:pic>
        <p:nvPicPr>
          <p:cNvPr id="10242" name="Picture 2" descr="http://im7-tub-ru.yandex.net/i?id=213726429-36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708920"/>
            <a:ext cx="3312368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lnSpcReduction="10000"/>
          </a:bodyPr>
          <a:lstStyle/>
          <a:p>
            <a:r>
              <a:rPr lang="ru-RU" sz="4400" b="1" dirty="0" err="1" smtClean="0">
                <a:solidFill>
                  <a:schemeClr val="tx2"/>
                </a:solidFill>
              </a:rPr>
              <a:t>Микроэволюция</a:t>
            </a:r>
            <a:r>
              <a:rPr lang="ru-RU" sz="4400" b="1" dirty="0" smtClean="0">
                <a:solidFill>
                  <a:schemeClr val="tx2"/>
                </a:solidFill>
              </a:rPr>
              <a:t> – процесс появления новых видов</a:t>
            </a:r>
          </a:p>
          <a:p>
            <a:r>
              <a:rPr lang="ru-RU" sz="4400" b="1" dirty="0" smtClean="0">
                <a:solidFill>
                  <a:schemeClr val="tx2"/>
                </a:solidFill>
              </a:rPr>
              <a:t>Вид - ?</a:t>
            </a:r>
            <a:endParaRPr lang="ru-RU" sz="4400" b="1" dirty="0" smtClean="0">
              <a:solidFill>
                <a:schemeClr val="tx2"/>
              </a:solidFill>
            </a:endParaRPr>
          </a:p>
          <a:p>
            <a:endParaRPr lang="ru-RU" sz="4400" b="1" dirty="0" smtClean="0">
              <a:solidFill>
                <a:schemeClr val="tx2"/>
              </a:solidFill>
            </a:endParaRPr>
          </a:p>
          <a:p>
            <a:r>
              <a:rPr lang="ru-RU" sz="4400" b="1" dirty="0" smtClean="0">
                <a:solidFill>
                  <a:schemeClr val="tx2"/>
                </a:solidFill>
              </a:rPr>
              <a:t>КРИТЕРИИ </a:t>
            </a:r>
            <a:r>
              <a:rPr lang="ru-RU" sz="4400" b="1" dirty="0" smtClean="0">
                <a:solidFill>
                  <a:schemeClr val="tx2"/>
                </a:solidFill>
              </a:rPr>
              <a:t>ВИДА –</a:t>
            </a:r>
            <a:r>
              <a:rPr lang="ru-RU" sz="4400" b="1" dirty="0" smtClean="0">
                <a:solidFill>
                  <a:schemeClr val="accent1"/>
                </a:solidFill>
              </a:rPr>
              <a:t>совокупность определенных признаков, свойственных одному виду</a:t>
            </a:r>
            <a:endParaRPr lang="ru-RU" sz="4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Критерии вида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68540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114800"/>
                <a:gridCol w="4114800"/>
              </a:tblGrid>
              <a:tr h="123613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Критерии вида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Характеристика</a:t>
                      </a:r>
                      <a:endParaRPr lang="ru-RU" sz="2400" dirty="0"/>
                    </a:p>
                  </a:txBody>
                  <a:tcPr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1.Морфологический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2. Физиологический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3. Биохимический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4. Генетический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60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5. </a:t>
                      </a:r>
                      <a:r>
                        <a:rPr lang="ru-RU" sz="2800" dirty="0" err="1" smtClean="0"/>
                        <a:t>Эколого</a:t>
                      </a:r>
                      <a:r>
                        <a:rPr lang="ru-RU" sz="2800" dirty="0" smtClean="0"/>
                        <a:t> -географический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«Виды –двойники»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Два вида серых полевок отличаются числом хромосом (46 и 54) и формой сперматозоидов, но на больших пространствах распространены совместно и обитают по соседству.</a:t>
            </a:r>
            <a:endParaRPr lang="ru-RU" sz="3200" dirty="0"/>
          </a:p>
        </p:txBody>
      </p:sp>
      <p:pic>
        <p:nvPicPr>
          <p:cNvPr id="4" name="Рисунок 3" descr="полевка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933055"/>
            <a:ext cx="3168352" cy="2255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Виды –двойники»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До сих пор натуралисты ведут споры, считать ли шотландскую куропатку – </a:t>
            </a:r>
            <a:r>
              <a:rPr lang="ru-RU" sz="2800" dirty="0" err="1" smtClean="0"/>
              <a:t>грауса</a:t>
            </a:r>
            <a:r>
              <a:rPr lang="ru-RU" sz="2800" dirty="0" smtClean="0"/>
              <a:t> подвидом белой куропатки или отдельным видом. Белая куропатка зимой имеет белое оперение, а летом – коричневато –пестрое. Шотландские куропатки не приобретают белой окраски зимой.</a:t>
            </a:r>
            <a:endParaRPr lang="ru-RU" sz="2800" dirty="0"/>
          </a:p>
        </p:txBody>
      </p:sp>
      <p:pic>
        <p:nvPicPr>
          <p:cNvPr id="4" name="Рисунок 3" descr="куропатка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437112"/>
            <a:ext cx="1713580" cy="2064392"/>
          </a:xfrm>
          <a:prstGeom prst="rect">
            <a:avLst/>
          </a:prstGeom>
        </p:spPr>
      </p:pic>
      <p:pic>
        <p:nvPicPr>
          <p:cNvPr id="5" name="Рисунок 4" descr="куропатка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4437112"/>
            <a:ext cx="2664296" cy="1991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Ареал обитания серой вороны</a:t>
            </a:r>
            <a:endParaRPr lang="ru-RU" dirty="0"/>
          </a:p>
        </p:txBody>
      </p:sp>
      <p:pic>
        <p:nvPicPr>
          <p:cNvPr id="4" name="Содержимое 3" descr="528_corvus_cornix_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340768"/>
            <a:ext cx="6912768" cy="5256584"/>
          </a:xfrm>
        </p:spPr>
      </p:pic>
      <p:pic>
        <p:nvPicPr>
          <p:cNvPr id="6" name="Рисунок 5" descr="iCA56LGS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340768"/>
            <a:ext cx="2210622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260648"/>
            <a:ext cx="7704856" cy="63895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оробей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2896"/>
            <a:ext cx="2952328" cy="2211396"/>
          </a:xfrm>
        </p:spPr>
      </p:pic>
      <p:pic>
        <p:nvPicPr>
          <p:cNvPr id="5" name="Рисунок 4" descr="зяблик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55468"/>
            <a:ext cx="2674160" cy="2193412"/>
          </a:xfrm>
          <a:prstGeom prst="rect">
            <a:avLst/>
          </a:prstGeom>
        </p:spPr>
      </p:pic>
      <p:pic>
        <p:nvPicPr>
          <p:cNvPr id="6" name="Рисунок 5" descr="синица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1628800"/>
            <a:ext cx="2457143" cy="1857143"/>
          </a:xfrm>
          <a:prstGeom prst="rect">
            <a:avLst/>
          </a:prstGeom>
        </p:spPr>
      </p:pic>
      <p:pic>
        <p:nvPicPr>
          <p:cNvPr id="7" name="Рисунок 6" descr="стриж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4149080"/>
            <a:ext cx="3116118" cy="2304256"/>
          </a:xfrm>
          <a:prstGeom prst="rect">
            <a:avLst/>
          </a:prstGeom>
        </p:spPr>
      </p:pic>
      <p:pic>
        <p:nvPicPr>
          <p:cNvPr id="8" name="Рисунок 7" descr="иволга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3789040"/>
            <a:ext cx="2890681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творческую задачу: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Вид слива домашняя – гибрид дикого терна и алычи. Вид –пшеница твердая – гибрид дикой пшеницы и злака </a:t>
            </a:r>
            <a:r>
              <a:rPr lang="ru-RU" dirty="0" err="1" smtClean="0"/>
              <a:t>эгилопса</a:t>
            </a:r>
            <a:r>
              <a:rPr lang="ru-RU" dirty="0" smtClean="0"/>
              <a:t>. Мул – гибрид лошади о осла. Почему слива домашняя и пшеница твердая считаются видами, а мул – нет? О каком критерии вида идет речь в этом примере?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 каком явлении идет речь?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– </a:t>
            </a:r>
            <a:r>
              <a:rPr lang="ru-RU" sz="3200" dirty="0" smtClean="0"/>
              <a:t>Всем ты, Еж, хорош и пригож, да вот колючки тебе не к лицу.</a:t>
            </a:r>
          </a:p>
          <a:p>
            <a:pPr>
              <a:buNone/>
            </a:pPr>
            <a:r>
              <a:rPr lang="ru-RU" sz="3200" dirty="0" smtClean="0"/>
              <a:t>– А что, Лиса, я с колючками некрасивый что ли?</a:t>
            </a:r>
          </a:p>
          <a:p>
            <a:pPr>
              <a:buNone/>
            </a:pPr>
            <a:r>
              <a:rPr lang="ru-RU" sz="3200" dirty="0" smtClean="0"/>
              <a:t>– Да не то чтобы некрасивый...</a:t>
            </a:r>
          </a:p>
          <a:p>
            <a:pPr>
              <a:buNone/>
            </a:pPr>
            <a:r>
              <a:rPr lang="ru-RU" sz="3200" dirty="0" smtClean="0"/>
              <a:t>– Может, я с колючками неуклюжий?</a:t>
            </a:r>
          </a:p>
          <a:p>
            <a:pPr>
              <a:buNone/>
            </a:pPr>
            <a:r>
              <a:rPr lang="ru-RU" sz="3200" dirty="0" smtClean="0"/>
              <a:t>– Да не то чтобы неуклюжий.</a:t>
            </a:r>
          </a:p>
          <a:p>
            <a:pPr>
              <a:buNone/>
            </a:pPr>
            <a:r>
              <a:rPr lang="ru-RU" sz="3200" dirty="0" smtClean="0"/>
              <a:t>– Так какой же я такой с колючками-то?</a:t>
            </a:r>
          </a:p>
          <a:p>
            <a:pPr>
              <a:buNone/>
            </a:pPr>
            <a:r>
              <a:rPr lang="ru-RU" sz="3200" dirty="0" smtClean="0"/>
              <a:t>– Да какой-то ты, брат, с ними несъедобный...</a:t>
            </a:r>
          </a:p>
          <a:p>
            <a:pPr>
              <a:buNone/>
            </a:pPr>
            <a:r>
              <a:rPr lang="ru-RU" sz="3200" dirty="0" smtClean="0"/>
              <a:t>                                                                     Н.Сладков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imagesCAFRI0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3284984"/>
            <a:ext cx="1771650" cy="1323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С.53 -55 (</a:t>
            </a:r>
            <a:r>
              <a:rPr lang="ru-RU" sz="6000" dirty="0" err="1" smtClean="0"/>
              <a:t>п</a:t>
            </a:r>
            <a:r>
              <a:rPr lang="ru-RU" sz="6000" dirty="0" smtClean="0"/>
              <a:t>),вид, </a:t>
            </a:r>
            <a:r>
              <a:rPr lang="ru-RU" sz="6000" dirty="0" err="1" smtClean="0"/>
              <a:t>популяция,повт</a:t>
            </a:r>
            <a:r>
              <a:rPr lang="ru-RU" sz="6000" dirty="0" smtClean="0"/>
              <a:t>. таблицу «Формы отбора»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Заполните пропуски: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Адаптация – возникновение и развитие конкретных морфофизиологических ______, значение которых зависит от тех или иных условий _____. Процесс возникновения адаптаций - _____________.</a:t>
            </a:r>
          </a:p>
          <a:p>
            <a:r>
              <a:rPr lang="ru-RU" sz="3200" dirty="0" smtClean="0"/>
              <a:t>Различают следующие виды адаптаций: средства </a:t>
            </a:r>
            <a:r>
              <a:rPr lang="ru-RU" sz="3200" dirty="0" err="1" smtClean="0"/>
              <a:t>________________защиты</a:t>
            </a:r>
            <a:r>
              <a:rPr lang="ru-RU" sz="3200" dirty="0" smtClean="0"/>
              <a:t>, </a:t>
            </a:r>
            <a:r>
              <a:rPr lang="ru-RU" sz="3200" dirty="0" err="1" smtClean="0"/>
              <a:t>_________адаптации</a:t>
            </a:r>
            <a:r>
              <a:rPr lang="ru-RU" sz="3200" dirty="0" smtClean="0"/>
              <a:t>, ______________     __________.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Установите соответствие: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0861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1.Мимикрия</a:t>
            </a:r>
          </a:p>
          <a:p>
            <a:pPr>
              <a:buNone/>
            </a:pPr>
            <a:r>
              <a:rPr lang="ru-RU" sz="3200" dirty="0" smtClean="0"/>
              <a:t>2.Покровительствен-ная окраска</a:t>
            </a:r>
          </a:p>
          <a:p>
            <a:pPr>
              <a:buNone/>
            </a:pPr>
            <a:r>
              <a:rPr lang="ru-RU" sz="3200" dirty="0" smtClean="0"/>
              <a:t>3 Предупреждающая окраска</a:t>
            </a:r>
          </a:p>
          <a:p>
            <a:r>
              <a:rPr lang="ru-RU" sz="3200" dirty="0" smtClean="0"/>
              <a:t>4. Форма тела</a:t>
            </a:r>
          </a:p>
          <a:p>
            <a:r>
              <a:rPr lang="ru-RU" sz="3200" dirty="0" smtClean="0"/>
              <a:t>5. Средства защиты</a:t>
            </a:r>
          </a:p>
          <a:p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086165"/>
          </a:xfrm>
        </p:spPr>
        <p:txBody>
          <a:bodyPr/>
          <a:lstStyle/>
          <a:p>
            <a:r>
              <a:rPr lang="ru-RU" sz="3600" dirty="0" smtClean="0"/>
              <a:t>А) черепаха</a:t>
            </a:r>
          </a:p>
          <a:p>
            <a:r>
              <a:rPr lang="ru-RU" sz="3600" dirty="0" smtClean="0"/>
              <a:t>Б) камбала</a:t>
            </a:r>
          </a:p>
          <a:p>
            <a:r>
              <a:rPr lang="ru-RU" sz="3600" dirty="0" smtClean="0"/>
              <a:t>В) божья коровка</a:t>
            </a:r>
          </a:p>
          <a:p>
            <a:r>
              <a:rPr lang="ru-RU" sz="3600" dirty="0" smtClean="0"/>
              <a:t>Г) яйца кукушки</a:t>
            </a:r>
          </a:p>
          <a:p>
            <a:r>
              <a:rPr lang="ru-RU" sz="3600" dirty="0" smtClean="0"/>
              <a:t>Д) морская игла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6491064" cy="1143000"/>
          </a:xfrm>
        </p:spPr>
        <p:txBody>
          <a:bodyPr/>
          <a:lstStyle/>
          <a:p>
            <a:r>
              <a:rPr lang="ru-RU" b="1" dirty="0" smtClean="0"/>
              <a:t>Проверь себя: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1г, 2б, 3в, 4д,5а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эволюции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«Эволюционный процесс – образование новых адаптаций, повышение устойчивости организмов…»</a:t>
            </a:r>
          </a:p>
          <a:p>
            <a:pPr>
              <a:buNone/>
            </a:pPr>
            <a:r>
              <a:rPr lang="ru-RU" sz="4800" dirty="0" smtClean="0"/>
              <a:t>                        </a:t>
            </a:r>
            <a:r>
              <a:rPr lang="ru-RU" sz="4800" dirty="0" err="1" smtClean="0"/>
              <a:t>Завацкий</a:t>
            </a:r>
            <a:endParaRPr lang="ru-RU" sz="4800" dirty="0" smtClean="0"/>
          </a:p>
          <a:p>
            <a:pPr>
              <a:buNone/>
            </a:pPr>
            <a:r>
              <a:rPr lang="ru-RU" sz="4800" dirty="0" smtClean="0"/>
              <a:t>                                                          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335805"/>
          </a:xfrm>
        </p:spPr>
        <p:txBody>
          <a:bodyPr>
            <a:noAutofit/>
          </a:bodyPr>
          <a:lstStyle/>
          <a:p>
            <a:r>
              <a:rPr lang="ru-RU" sz="4400" dirty="0" smtClean="0"/>
              <a:t>«Эволюционный процесс –  происходящий при смене поколений организмов процесс приспособления биологических систем к условиям окружающей среды»             Шмальгаузен</a:t>
            </a:r>
          </a:p>
          <a:p>
            <a:pPr>
              <a:buNone/>
            </a:pPr>
            <a:r>
              <a:rPr lang="ru-RU" sz="4400" dirty="0" smtClean="0"/>
              <a:t>                                                  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изучения вида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060848"/>
          <a:ext cx="8229600" cy="417646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43200"/>
                <a:gridCol w="2743200"/>
                <a:gridCol w="2743200"/>
              </a:tblGrid>
              <a:tr h="225623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« Виды неизменны и созданы Творцом»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«Виды изменчивы,</a:t>
                      </a:r>
                      <a:r>
                        <a:rPr lang="ru-RU" sz="2400" baseline="0" dirty="0" smtClean="0"/>
                        <a:t> поэтому вида нет…</a:t>
                      </a:r>
                      <a:r>
                        <a:rPr lang="ru-RU" sz="2400" dirty="0" smtClean="0"/>
                        <a:t>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«Вид  устойчив</a:t>
                      </a:r>
                      <a:r>
                        <a:rPr lang="ru-RU" sz="2400" baseline="0" dirty="0" smtClean="0"/>
                        <a:t> и реален»</a:t>
                      </a:r>
                      <a:endParaRPr lang="ru-RU" sz="2400" dirty="0"/>
                    </a:p>
                  </a:txBody>
                  <a:tcPr/>
                </a:tc>
              </a:tr>
              <a:tr h="19202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1764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ВИД, ЕГО КРИТЕРИИ И СТРУКТУРА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410</Words>
  <Application>Microsoft Office PowerPoint</Application>
  <PresentationFormat>Экран (4:3)</PresentationFormat>
  <Paragraphs>66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Общая биология</vt:lpstr>
      <vt:lpstr>О каком явлении идет речь?</vt:lpstr>
      <vt:lpstr>Заполните пропуски:</vt:lpstr>
      <vt:lpstr>Установите соответствие:</vt:lpstr>
      <vt:lpstr>Проверь себя:</vt:lpstr>
      <vt:lpstr>Определение эволюции</vt:lpstr>
      <vt:lpstr>Слайд 7</vt:lpstr>
      <vt:lpstr>История изучения вида</vt:lpstr>
      <vt:lpstr>ВИД, ЕГО КРИТЕРИИ И СТРУКТУРА</vt:lpstr>
      <vt:lpstr>Выберите названия видов</vt:lpstr>
      <vt:lpstr>Слайд 11</vt:lpstr>
      <vt:lpstr>Слайд 12</vt:lpstr>
      <vt:lpstr>Критерии вида</vt:lpstr>
      <vt:lpstr>«Виды –двойники»</vt:lpstr>
      <vt:lpstr>Виды –двойники»</vt:lpstr>
      <vt:lpstr>Ареал обитания серой вороны</vt:lpstr>
      <vt:lpstr>Слайд 17</vt:lpstr>
      <vt:lpstr>Слайд 18</vt:lpstr>
      <vt:lpstr>Решите творческую задачу:</vt:lpstr>
      <vt:lpstr>Домашнее задание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биология</dc:title>
  <dc:creator>Your User Name</dc:creator>
  <cp:lastModifiedBy>Your User Name</cp:lastModifiedBy>
  <cp:revision>13</cp:revision>
  <dcterms:created xsi:type="dcterms:W3CDTF">2011-10-05T18:04:12Z</dcterms:created>
  <dcterms:modified xsi:type="dcterms:W3CDTF">2012-10-14T08:50:27Z</dcterms:modified>
</cp:coreProperties>
</file>