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758AE-8C40-4DD2-9C74-843C8780792D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BEB10-F23C-4BEF-9D32-47B871DD1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E6BB0-7D9C-456F-ACA5-721A99A1095C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564B0-D789-4F01-9FD8-DF6EF444F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F0CCA-FE95-4004-BE38-0D1432248C86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74B9-1CF7-44A1-9824-36B0F8262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1C69-8EB4-492F-AA60-005183423F83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BB2D5-7348-4397-890F-3479A17B6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C6C9-A99D-44A4-B3BA-09493110B168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6B8C-C4A9-471F-B360-788375633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7D43-DC52-412E-91A0-0CB6102A8086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2C362-D894-4B6E-B987-BB916F6C5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B7CD4-AA4D-4916-A6A1-98EDE526AF4E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55B0A-5C6B-4FE1-87E8-17E1BE5AE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AD4C-4696-47E1-BD4B-B317665AA2C5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0B696-3B04-40E2-A0F7-FCD8F0E9F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6F82-A686-4B5C-AFC3-71C2EECDB541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0EF0E-D793-44F5-B446-1595BBAED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EFFDF-82CA-4AEF-BD58-B63B39D07E88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6ED1A-E455-4C21-B9C9-5200132B6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144C-28ED-4CA3-B3C1-C674122E02AA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9A2EC-6DFE-459E-85D9-CBA5A77C2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BA90A-8FB5-4B9D-A99F-1641E39F4D3A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6ED900-9993-4711-B362-78CD28587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5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7" dur="indefinite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0" dur="indefinite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6" dur="indefinite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allAtOnce">
        <p:tmplLst>
          <p:tmpl lvl="1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9" grpId="1" build="p">
        <p:tmplLst>
          <p:tmpl lvl="1">
            <p:tnLst>
              <p:par>
                <p:cTn presetID="9" presetClass="emph" presetSubtype="0" nodeType="clickEffect">
                  <p:stCondLst>
                    <p:cond delay="0"/>
                  </p:stCondLst>
                  <p:endCondLst>
                    <p:cond evt="onNext" delay="0">
                      <p:tgtEl>
                        <p:sldTgt/>
                      </p:tgtEl>
                    </p:cond>
                  </p:end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mph" presetSubtype="0" nodeType="withEffect">
                  <p:stCondLst>
                    <p:cond delay="0"/>
                  </p:stCondLst>
                  <p:endCondLst>
                    <p:cond evt="onNext" delay="0">
                      <p:tgtEl>
                        <p:sldTgt/>
                      </p:tgtEl>
                    </p:cond>
                  </p:end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mph" presetSubtype="0" nodeType="withEffect">
                  <p:stCondLst>
                    <p:cond delay="0"/>
                  </p:stCondLst>
                  <p:endCondLst>
                    <p:cond evt="onNext" delay="0">
                      <p:tgtEl>
                        <p:sldTgt/>
                      </p:tgtEl>
                    </p:cond>
                  </p:end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mph" presetSubtype="0" nodeType="withEffect">
                  <p:stCondLst>
                    <p:cond delay="0"/>
                  </p:stCondLst>
                  <p:endCondLst>
                    <p:cond evt="onNext" delay="0">
                      <p:tgtEl>
                        <p:sldTgt/>
                      </p:tgtEl>
                    </p:cond>
                  </p:end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mph" presetSubtype="0" nodeType="withEffect">
                  <p:stCondLst>
                    <p:cond delay="0"/>
                  </p:stCondLst>
                  <p:endCondLst>
                    <p:cond evt="onNext" delay="0">
                      <p:tgtEl>
                        <p:sldTgt/>
                      </p:tgtEl>
                    </p:cond>
                  </p:endCondLst>
                  <p:childTnLst>
                    <p:set>
                      <p:cBhvr rctx="PPT">
                        <p:cTn dur="indefinite"/>
                        <p:tgtEl>
                          <p:spTgt spid="1029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E66C7D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&#1047;&#1072;&#1076;&#1072;&#1095;&#1072;%20&#8470;%204.xls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69;&#1083;&#1077;&#1082;&#1090;&#1088;&#1080;&#1095;&#1077;&#1089;&#1082;&#1080;&#1081;%20&#1090;&#1086;&#1082;.test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&#1047;&#1072;&#1076;&#1072;&#1095;&#1072;%20&#8470;%201.xls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&#1047;&#1072;&#1076;&#1072;&#1095;&#1072;%20&#8470;%202.xls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&#1047;&#1072;&#1076;&#1072;&#1095;&#1072;%20&#8470;%203.xls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95740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Законы постоянного тока</a:t>
            </a:r>
            <a:br>
              <a:rPr lang="ru-RU" smtClean="0"/>
            </a:br>
            <a:r>
              <a:rPr lang="ru-RU" smtClean="0"/>
              <a:t>Урок исследований </a:t>
            </a:r>
            <a:br>
              <a:rPr lang="ru-RU" smtClean="0"/>
            </a:br>
            <a:r>
              <a:rPr lang="ru-RU" smtClean="0"/>
              <a:t>10-11 класс</a:t>
            </a:r>
            <a:endParaRPr lang="ru-RU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495425"/>
          </a:xfrm>
        </p:spPr>
        <p:txBody>
          <a:bodyPr/>
          <a:lstStyle/>
          <a:p>
            <a:r>
              <a:rPr lang="ru-RU" dirty="0" smtClean="0"/>
              <a:t>Человек должен верить, что непостижимое постижимо; иначе он не стал бы исследовать.</a:t>
            </a:r>
          </a:p>
          <a:p>
            <a:r>
              <a:rPr lang="ru-RU" dirty="0" smtClean="0"/>
              <a:t>И. Гете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23850" y="2565400"/>
            <a:ext cx="7993063" cy="1439863"/>
          </a:xfrm>
        </p:spPr>
        <p:txBody>
          <a:bodyPr/>
          <a:lstStyle/>
          <a:p>
            <a:pPr marL="2414588" indent="-2414588"/>
            <a:r>
              <a:rPr lang="ru-RU" sz="3600" smtClean="0"/>
              <a:t>Задача № 4: </a:t>
            </a:r>
            <a:r>
              <a:rPr lang="ru-RU" sz="2500" i="1" smtClean="0">
                <a:latin typeface="Times New Roman" pitchFamily="18" charset="0"/>
              </a:rPr>
              <a:t>исследование зависимости сопротивления проводника от рода вещества, из которого он изготовлен</a:t>
            </a:r>
          </a:p>
        </p:txBody>
      </p:sp>
      <p:pic>
        <p:nvPicPr>
          <p:cNvPr id="16388" name="Picture 2" descr="C:\Program Files\Microsoft Office\Media\CntCD1\ClipArt2\j0215356.wmf">
            <a:hlinkClick r:id="rId2" action="ppaction://hlinkfile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16238" y="4411663"/>
            <a:ext cx="2016125" cy="1592262"/>
          </a:xfrm>
        </p:spPr>
      </p:pic>
      <p:sp>
        <p:nvSpPr>
          <p:cNvPr id="16390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214313"/>
            <a:ext cx="6851650" cy="1846262"/>
          </a:xfrm>
          <a:noFill/>
        </p:spPr>
        <p:txBody>
          <a:bodyPr lIns="45720" tIns="0" rIns="45720" bIns="0" anchor="b"/>
          <a:lstStyle/>
          <a:p>
            <a:pPr marL="0" indent="0">
              <a:buFont typeface="Wingdings 2" pitchFamily="18" charset="2"/>
              <a:buNone/>
            </a:pPr>
            <a:r>
              <a:rPr lang="ru-RU" sz="2700" b="1" smtClean="0"/>
              <a:t>Исследование зависимости сопротивления от геометрических размеров и материала, из которого изготовлен проводник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совершенствовать умения планировать и проводить физический </a:t>
            </a:r>
            <a:r>
              <a:rPr lang="ru-RU" dirty="0" smtClean="0"/>
              <a:t>эксперимент; </a:t>
            </a:r>
            <a:endParaRPr lang="ru-RU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обрабатывать результаты эксперимента, делать </a:t>
            </a:r>
            <a:r>
              <a:rPr lang="ru-RU" dirty="0" smtClean="0"/>
              <a:t>выводы; </a:t>
            </a:r>
            <a:endParaRPr lang="ru-RU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оценивать погрешности </a:t>
            </a:r>
            <a:r>
              <a:rPr lang="ru-RU" dirty="0" smtClean="0"/>
              <a:t>измерений; </a:t>
            </a:r>
            <a:endParaRPr lang="ru-RU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обрабатывать результаты с помощью </a:t>
            </a:r>
            <a:r>
              <a:rPr lang="ru-RU" dirty="0" smtClean="0"/>
              <a:t>электронных таблиц </a:t>
            </a:r>
            <a:r>
              <a:rPr lang="ru-RU" dirty="0"/>
              <a:t>на </a:t>
            </a:r>
            <a:r>
              <a:rPr lang="ru-RU" dirty="0" smtClean="0"/>
              <a:t>компьютерах; </a:t>
            </a:r>
            <a:endParaRPr lang="ru-RU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планировать модель </a:t>
            </a:r>
            <a:r>
              <a:rPr lang="ru-RU" dirty="0" smtClean="0"/>
              <a:t>опыта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 урока: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исследование зависимости между электрическими величинами: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Зависимость сопротивления проводника (R) от температуры (t);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Зависимость сопротивления проводника (R) от геометрических размеров и материала, из которого изготовлен проводник.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Оборудование 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источник тока, </a:t>
            </a:r>
          </a:p>
          <a:p>
            <a:r>
              <a:rPr lang="ru-RU" smtClean="0"/>
              <a:t>реостаты, </a:t>
            </a:r>
          </a:p>
          <a:p>
            <a:r>
              <a:rPr lang="ru-RU" smtClean="0"/>
              <a:t>реохорда,</a:t>
            </a:r>
          </a:p>
          <a:p>
            <a:r>
              <a:rPr lang="ru-RU" smtClean="0"/>
              <a:t>амперметры, </a:t>
            </a:r>
          </a:p>
          <a:p>
            <a:r>
              <a:rPr lang="ru-RU" smtClean="0"/>
              <a:t>вольтметры, </a:t>
            </a:r>
          </a:p>
          <a:p>
            <a:r>
              <a:rPr lang="ru-RU" smtClean="0"/>
              <a:t>выключатели.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8"/>
          <p:cNvSpPr txBox="1">
            <a:spLocks noChangeArrowheads="1"/>
          </p:cNvSpPr>
          <p:nvPr/>
        </p:nvSpPr>
        <p:spPr bwMode="auto">
          <a:xfrm>
            <a:off x="755650" y="765175"/>
            <a:ext cx="700087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000">
                <a:solidFill>
                  <a:srgbClr val="CCECFF"/>
                </a:solidFill>
                <a:latin typeface="PG Isadora Cyr Pro" pitchFamily="2" charset="-52"/>
              </a:rPr>
              <a:t>“Человек должен верить, что непостижимое постижимо; иначе он не стал исследовать”</a:t>
            </a: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CCECFF"/>
                </a:solidFill>
                <a:latin typeface="PG Isadora Cyr Pro" pitchFamily="2" charset="-52"/>
              </a:rPr>
              <a:t>И. Гете</a:t>
            </a:r>
          </a:p>
          <a:p>
            <a:pPr algn="r"/>
            <a:endParaRPr lang="ru-RU">
              <a:solidFill>
                <a:srgbClr val="CCECFF"/>
              </a:solidFill>
            </a:endParaRPr>
          </a:p>
        </p:txBody>
      </p:sp>
      <p:sp>
        <p:nvSpPr>
          <p:cNvPr id="11267" name="TextBox 9"/>
          <p:cNvSpPr txBox="1">
            <a:spLocks noChangeArrowheads="1"/>
          </p:cNvSpPr>
          <p:nvPr/>
        </p:nvSpPr>
        <p:spPr bwMode="auto">
          <a:xfrm>
            <a:off x="1835150" y="3716338"/>
            <a:ext cx="60721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000">
                <a:solidFill>
                  <a:srgbClr val="CCECFF"/>
                </a:solidFill>
                <a:latin typeface="PG Isadora Cyr Pro" pitchFamily="2" charset="-52"/>
              </a:rPr>
              <a:t>“Мало знать – надо уметь применять!”</a:t>
            </a:r>
            <a:r>
              <a:rPr lang="ru-RU" sz="2400">
                <a:solidFill>
                  <a:srgbClr val="CCECFF"/>
                </a:solidFill>
                <a:latin typeface="PG Isadora Cyr Pro" pitchFamily="2" charset="-52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ru-RU" sz="2400">
                <a:solidFill>
                  <a:srgbClr val="CCECFF"/>
                </a:solidFill>
                <a:latin typeface="PG Isadora Cyr Pro" pitchFamily="2" charset="-52"/>
              </a:rPr>
              <a:t>Р. Декарт</a:t>
            </a:r>
            <a:r>
              <a:rPr lang="ru-RU" sz="2400">
                <a:latin typeface="PG Isadora Cyr Pro" pitchFamily="2" charset="-5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8313" y="1773238"/>
            <a:ext cx="6202362" cy="1243012"/>
          </a:xfrm>
        </p:spPr>
        <p:txBody>
          <a:bodyPr/>
          <a:lstStyle/>
          <a:p>
            <a:r>
              <a:rPr lang="ru-RU" sz="4000" smtClean="0">
                <a:latin typeface="Arial Black" pitchFamily="34" charset="0"/>
              </a:rPr>
              <a:t>Законы </a:t>
            </a:r>
            <a:br>
              <a:rPr lang="ru-RU" sz="4000" smtClean="0">
                <a:latin typeface="Arial Black" pitchFamily="34" charset="0"/>
              </a:rPr>
            </a:br>
            <a:r>
              <a:rPr lang="ru-RU" sz="4000" smtClean="0">
                <a:latin typeface="Arial Black" pitchFamily="34" charset="0"/>
              </a:rPr>
              <a:t>постоянного тока</a:t>
            </a:r>
          </a:p>
        </p:txBody>
      </p:sp>
      <p:sp>
        <p:nvSpPr>
          <p:cNvPr id="12291" name="Текст 3"/>
          <p:cNvSpPr>
            <a:spLocks noGrp="1"/>
          </p:cNvSpPr>
          <p:nvPr>
            <p:ph type="body" idx="2"/>
          </p:nvPr>
        </p:nvSpPr>
        <p:spPr>
          <a:xfrm>
            <a:off x="539750" y="549275"/>
            <a:ext cx="5122863" cy="914400"/>
          </a:xfrm>
        </p:spPr>
        <p:txBody>
          <a:bodyPr/>
          <a:lstStyle/>
          <a:p>
            <a:r>
              <a:rPr lang="ru-RU" sz="3000" b="1" smtClean="0"/>
              <a:t>Выполните</a:t>
            </a:r>
            <a:r>
              <a:rPr lang="ru-RU" sz="2400" smtClean="0"/>
              <a:t> </a:t>
            </a:r>
            <a:r>
              <a:rPr lang="ru-RU" sz="3000" b="1" smtClean="0"/>
              <a:t>тест по теме:</a:t>
            </a:r>
          </a:p>
        </p:txBody>
      </p:sp>
      <p:pic>
        <p:nvPicPr>
          <p:cNvPr id="12292" name="Picture 12" descr="C:\Program Files\Microsoft Office\Media\CntCD1\Photo2\j0316886.jpg">
            <a:hlinkClick r:id="rId2" action="ppaction://hlinkfile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43188" y="3429000"/>
            <a:ext cx="3138487" cy="2071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55650" y="2060575"/>
            <a:ext cx="3200400" cy="730250"/>
          </a:xfrm>
        </p:spPr>
        <p:txBody>
          <a:bodyPr/>
          <a:lstStyle/>
          <a:p>
            <a:r>
              <a:rPr lang="ru-RU" sz="3600" smtClean="0"/>
              <a:t>Задача № 1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2"/>
          </p:nvPr>
        </p:nvSpPr>
        <p:spPr>
          <a:xfrm>
            <a:off x="468313" y="620713"/>
            <a:ext cx="6346825" cy="914400"/>
          </a:xfrm>
        </p:spPr>
        <p:txBody>
          <a:bodyPr/>
          <a:lstStyle/>
          <a:p>
            <a:r>
              <a:rPr lang="ru-RU" sz="3000" b="1" smtClean="0"/>
              <a:t>Исследование зависимости сопротивления от температуры</a:t>
            </a:r>
          </a:p>
        </p:txBody>
      </p:sp>
      <p:pic>
        <p:nvPicPr>
          <p:cNvPr id="13316" name="Picture 4" descr="C:\Program Files\Microsoft Office\Media\CntCD1\ClipArt2\j0215356.wmf">
            <a:hlinkClick r:id="rId2" action="ppaction://hlinkfile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32138" y="3644900"/>
            <a:ext cx="2393950" cy="1892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1188" y="2565400"/>
            <a:ext cx="8208962" cy="1008063"/>
          </a:xfrm>
        </p:spPr>
        <p:txBody>
          <a:bodyPr/>
          <a:lstStyle/>
          <a:p>
            <a:pPr marL="1971675" indent="-1971675">
              <a:tabLst>
                <a:tab pos="1971675" algn="l"/>
              </a:tabLst>
            </a:pPr>
            <a:r>
              <a:rPr lang="ru-RU" sz="3000" smtClean="0"/>
              <a:t>Задача № 2</a:t>
            </a:r>
            <a:r>
              <a:rPr lang="ru-RU" sz="3600" smtClean="0">
                <a:latin typeface="Arial" charset="0"/>
              </a:rPr>
              <a:t>: </a:t>
            </a:r>
            <a:r>
              <a:rPr lang="ru-RU" sz="2500" i="1" smtClean="0">
                <a:latin typeface="Times New Roman" pitchFamily="18" charset="0"/>
              </a:rPr>
              <a:t>исследование зависимости сопротивления проводника от его длины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2"/>
          </p:nvPr>
        </p:nvSpPr>
        <p:spPr>
          <a:xfrm>
            <a:off x="395288" y="404813"/>
            <a:ext cx="6913562" cy="1728787"/>
          </a:xfrm>
        </p:spPr>
        <p:txBody>
          <a:bodyPr/>
          <a:lstStyle/>
          <a:p>
            <a:r>
              <a:rPr lang="ru-RU" sz="2700" b="1" smtClean="0"/>
              <a:t>Исследование зависимости сопротивления от геометрических размеров и материала, из которого изготовлен проводник</a:t>
            </a:r>
          </a:p>
        </p:txBody>
      </p:sp>
      <p:pic>
        <p:nvPicPr>
          <p:cNvPr id="14340" name="Picture 2" descr="C:\Program Files\Microsoft Office\Media\CntCD1\ClipArt2\j0215356.wmf">
            <a:hlinkClick r:id="rId2" action="ppaction://hlinkfile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03575" y="4221163"/>
            <a:ext cx="1944688" cy="153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2492375"/>
            <a:ext cx="7632700" cy="1223963"/>
          </a:xfrm>
        </p:spPr>
        <p:txBody>
          <a:bodyPr/>
          <a:lstStyle/>
          <a:p>
            <a:pPr marL="2414588" indent="-2414588"/>
            <a:r>
              <a:rPr lang="ru-RU" sz="3600" smtClean="0"/>
              <a:t>Задача № 3: </a:t>
            </a:r>
            <a:r>
              <a:rPr lang="ru-RU" sz="2500" i="1" smtClean="0">
                <a:latin typeface="Times New Roman" pitchFamily="18" charset="0"/>
              </a:rPr>
              <a:t>исследование зависимости сопротивления проводника от площади поперечного сечения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2"/>
          </p:nvPr>
        </p:nvSpPr>
        <p:spPr>
          <a:xfrm>
            <a:off x="395288" y="404813"/>
            <a:ext cx="6562725" cy="1800225"/>
          </a:xfrm>
        </p:spPr>
        <p:txBody>
          <a:bodyPr/>
          <a:lstStyle/>
          <a:p>
            <a:r>
              <a:rPr lang="ru-RU" sz="2700" b="1" smtClean="0"/>
              <a:t>Исследование зависимости сопротивления от геометрических размеров и материала, из которого изготовлен проводник</a:t>
            </a:r>
            <a:endParaRPr lang="ru-RU" sz="2700" smtClean="0"/>
          </a:p>
        </p:txBody>
      </p:sp>
      <p:pic>
        <p:nvPicPr>
          <p:cNvPr id="15364" name="Picture 2" descr="C:\Program Files\Microsoft Office\Media\CntCD1\ClipArt2\j0215356.wmf">
            <a:hlinkClick r:id="rId2" action="ppaction://hlinkfile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59113" y="4292600"/>
            <a:ext cx="1944687" cy="153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acdb6eebe9a862f56c599f94ed496ed8c82c2"/>
</p:tagLst>
</file>

<file path=ppt/theme/theme1.xml><?xml version="1.0" encoding="utf-8"?>
<a:theme xmlns:a="http://schemas.openxmlformats.org/drawingml/2006/main" name="Техниче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</TotalTime>
  <Words>227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Franklin Gothic Book</vt:lpstr>
      <vt:lpstr>Wingdings 2</vt:lpstr>
      <vt:lpstr>Calibri</vt:lpstr>
      <vt:lpstr>Times New Roman</vt:lpstr>
      <vt:lpstr>PG Isadora Cyr Pro</vt:lpstr>
      <vt:lpstr>Arial Black</vt:lpstr>
      <vt:lpstr>Техническая</vt:lpstr>
      <vt:lpstr>Законы постоянного тока Урок исследований  10-11 класс</vt:lpstr>
      <vt:lpstr>Задачи урока</vt:lpstr>
      <vt:lpstr>Цели урока:</vt:lpstr>
      <vt:lpstr>Оборудование </vt:lpstr>
      <vt:lpstr>Слайд 5</vt:lpstr>
      <vt:lpstr>Законы  постоянного тока</vt:lpstr>
      <vt:lpstr>Задача № 1</vt:lpstr>
      <vt:lpstr>Задача № 2: исследование зависимости сопротивления проводника от его длины</vt:lpstr>
      <vt:lpstr>Задача № 3: исследование зависимости сопротивления проводника от площади поперечного сечения</vt:lpstr>
      <vt:lpstr>Задача № 4: исследование зависимости сопротивления проводника от рода вещества, из которого он изготовлен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постоянного тока Урок исследований  10-11 класс</dc:title>
  <dc:creator>Компьютер</dc:creator>
  <cp:lastModifiedBy>Наташа</cp:lastModifiedBy>
  <cp:revision>20</cp:revision>
  <dcterms:created xsi:type="dcterms:W3CDTF">2008-04-28T17:39:14Z</dcterms:created>
  <dcterms:modified xsi:type="dcterms:W3CDTF">2013-02-13T16:03:31Z</dcterms:modified>
</cp:coreProperties>
</file>