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9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3714752"/>
            <a:ext cx="2776534" cy="16002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Учитель физики</a:t>
            </a:r>
          </a:p>
          <a:p>
            <a:pPr algn="l"/>
            <a:r>
              <a:rPr lang="ru-RU" dirty="0" smtClean="0"/>
              <a:t>МБОУ СОШ № 105</a:t>
            </a:r>
          </a:p>
          <a:p>
            <a:pPr algn="l"/>
            <a:r>
              <a:rPr lang="ru-RU" dirty="0" smtClean="0"/>
              <a:t>Маслова Е. 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ГАЗОВЫЕ ЗАКОНЫ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8461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Изохора</a:t>
            </a:r>
            <a:endParaRPr lang="ru-RU" dirty="0"/>
          </a:p>
        </p:txBody>
      </p:sp>
      <p:pic>
        <p:nvPicPr>
          <p:cNvPr id="4" name="Picture 2" descr="D:\!BACKUP\Валюшка\!Сайты\Картинки для презентации\Изохорный процесс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857364"/>
            <a:ext cx="8603961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96826"/>
            <a:ext cx="7772400" cy="989034"/>
          </a:xfrm>
        </p:spPr>
        <p:txBody>
          <a:bodyPr/>
          <a:lstStyle/>
          <a:p>
            <a:pPr algn="ctr"/>
            <a:r>
              <a:rPr lang="ru-RU" dirty="0" smtClean="0"/>
              <a:t>Цикл 1</a:t>
            </a:r>
            <a:endParaRPr lang="ru-RU" dirty="0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1747838"/>
            <a:ext cx="86772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989034"/>
          </a:xfrm>
        </p:spPr>
        <p:txBody>
          <a:bodyPr/>
          <a:lstStyle/>
          <a:p>
            <a:pPr algn="ctr"/>
            <a:r>
              <a:rPr lang="ru-RU" dirty="0" smtClean="0"/>
              <a:t>Цикл 2</a:t>
            </a:r>
            <a:endParaRPr lang="ru-RU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1924062"/>
            <a:ext cx="86582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Уравнение состояния идеального газа.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Уравнение </a:t>
            </a:r>
            <a:r>
              <a:rPr lang="ru-RU" dirty="0" err="1" smtClean="0"/>
              <a:t>Менделеева-Клапейрона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643998" cy="4805378"/>
          </a:xfrm>
        </p:spPr>
        <p:txBody>
          <a:bodyPr/>
          <a:lstStyle/>
          <a:p>
            <a:r>
              <a:rPr lang="ru-RU" dirty="0" smtClean="0"/>
              <a:t>Уравнение состояния идеального газа связывает все три макроскопические параметры (</a:t>
            </a:r>
            <a:r>
              <a:rPr lang="en-US" dirty="0" smtClean="0"/>
              <a:t>p, V, T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500306"/>
            <a:ext cx="1643074" cy="604349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214554"/>
            <a:ext cx="1030295" cy="785818"/>
          </a:xfrm>
          <a:prstGeom prst="rect">
            <a:avLst/>
          </a:prstGeom>
          <a:noFill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143248"/>
            <a:ext cx="1361366" cy="714380"/>
          </a:xfrm>
          <a:prstGeom prst="rect">
            <a:avLst/>
          </a:prstGeom>
          <a:noFill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500306"/>
            <a:ext cx="1729292" cy="857256"/>
          </a:xfrm>
          <a:prstGeom prst="rect">
            <a:avLst/>
          </a:prstGeom>
          <a:noFill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286256"/>
            <a:ext cx="2280624" cy="857256"/>
          </a:xfrm>
          <a:prstGeom prst="rect">
            <a:avLst/>
          </a:prstGeom>
          <a:noFill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214818"/>
            <a:ext cx="2032613" cy="928694"/>
          </a:xfrm>
          <a:prstGeom prst="rect">
            <a:avLst/>
          </a:prstGeom>
          <a:noFill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286388"/>
            <a:ext cx="4256716" cy="642942"/>
          </a:xfrm>
          <a:prstGeom prst="rect">
            <a:avLst/>
          </a:prstGeom>
          <a:noFill/>
        </p:spPr>
      </p:pic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5857884" y="2285992"/>
            <a:ext cx="647700" cy="1500198"/>
            <a:chOff x="7245" y="1823"/>
            <a:chExt cx="1020" cy="1687"/>
          </a:xfrm>
        </p:grpSpPr>
        <p:sp>
          <p:nvSpPr>
            <p:cNvPr id="13325" name="AutoShape 13"/>
            <p:cNvSpPr>
              <a:spLocks/>
            </p:cNvSpPr>
            <p:nvPr/>
          </p:nvSpPr>
          <p:spPr bwMode="auto">
            <a:xfrm>
              <a:off x="7245" y="1823"/>
              <a:ext cx="360" cy="1687"/>
            </a:xfrm>
            <a:prstGeom prst="rightBrace">
              <a:avLst>
                <a:gd name="adj1" fmla="val 3905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7725" y="2498"/>
              <a:ext cx="540" cy="195"/>
            </a:xfrm>
            <a:prstGeom prst="rightArrow">
              <a:avLst>
                <a:gd name="adj1" fmla="val 50000"/>
                <a:gd name="adj2" fmla="val 6923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350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000768"/>
            <a:ext cx="2531390" cy="714380"/>
          </a:xfrm>
          <a:prstGeom prst="rect">
            <a:avLst/>
          </a:prstGeom>
          <a:noFill/>
        </p:spPr>
      </p:pic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3428992" y="6143644"/>
            <a:ext cx="5429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универсальная газовая постоянная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643438" y="4143380"/>
            <a:ext cx="2500330" cy="107157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846158"/>
          </a:xfrm>
        </p:spPr>
        <p:txBody>
          <a:bodyPr/>
          <a:lstStyle/>
          <a:p>
            <a:pPr algn="ctr"/>
            <a:r>
              <a:rPr lang="ru-RU" dirty="0" smtClean="0"/>
              <a:t>Уравнение Менделеева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143536"/>
          </a:xfrm>
        </p:spPr>
        <p:txBody>
          <a:bodyPr/>
          <a:lstStyle/>
          <a:p>
            <a:r>
              <a:rPr lang="ru-RU" dirty="0" smtClean="0"/>
              <a:t>Допустим идеальный газ может находиться в двух различных состояниях с макроскопическими характеристиками (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,V</a:t>
            </a:r>
            <a:r>
              <a:rPr lang="en-US" i="1" baseline="-25000" dirty="0" smtClean="0"/>
              <a:t>1,</a:t>
            </a:r>
            <a:r>
              <a:rPr lang="en-US" i="1" dirty="0" smtClean="0"/>
              <a:t> T</a:t>
            </a:r>
            <a:r>
              <a:rPr lang="en-US" i="1" baseline="-25000" dirty="0" smtClean="0"/>
              <a:t>1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 (</a:t>
            </a:r>
            <a:r>
              <a:rPr lang="en-US" i="1" dirty="0" smtClean="0"/>
              <a:t>p</a:t>
            </a:r>
            <a:r>
              <a:rPr lang="ru-RU" i="1" baseline="-25000" dirty="0" smtClean="0"/>
              <a:t>2</a:t>
            </a:r>
            <a:r>
              <a:rPr lang="en-US" i="1" dirty="0" smtClean="0"/>
              <a:t>,V</a:t>
            </a:r>
            <a:r>
              <a:rPr lang="ru-RU" i="1" baseline="-25000" dirty="0" smtClean="0"/>
              <a:t>2</a:t>
            </a:r>
            <a:r>
              <a:rPr lang="en-US" i="1" baseline="-25000" dirty="0" smtClean="0"/>
              <a:t>,</a:t>
            </a:r>
            <a:r>
              <a:rPr lang="en-US" i="1" dirty="0" smtClean="0"/>
              <a:t> T</a:t>
            </a:r>
            <a:r>
              <a:rPr lang="ru-RU" i="1" baseline="-25000" dirty="0" smtClean="0"/>
              <a:t>2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Уравнение состояния позволяет вычислить одну из величин по известным остальным двум величинам.</a:t>
            </a:r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69" y="2714620"/>
            <a:ext cx="1873263" cy="1000132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714620"/>
            <a:ext cx="2024077" cy="1071570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000504"/>
            <a:ext cx="3381399" cy="1000132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501122" cy="33718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ИЗОПРОЦЕССАМИ называются процессы, происходящие с данной массой газа при постоянном значении одного из  трех параметров – давления, объема или температуры.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ИЗОПРОЦЕСС – это идеализированная модель реального процесса, которая только приближенно отражает действительность.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229600" cy="1470025"/>
          </a:xfrm>
        </p:spPr>
        <p:txBody>
          <a:bodyPr/>
          <a:lstStyle/>
          <a:p>
            <a:r>
              <a:rPr lang="ru-RU" dirty="0" smtClean="0"/>
              <a:t>ГАЗОВЫЕ ЗАКОНЫ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74720"/>
          </a:xfrm>
        </p:spPr>
        <p:txBody>
          <a:bodyPr/>
          <a:lstStyle/>
          <a:p>
            <a:pPr algn="ctr"/>
            <a:r>
              <a:rPr lang="ru-RU" dirty="0" smtClean="0"/>
              <a:t>1.  Изотермический процесс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643998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газа данной массы произведение давления газа на его объем постоянно, если температура газа не меняется.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Тогда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- закон Бойля-Мариотта</a:t>
            </a: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143116"/>
            <a:ext cx="2214560" cy="282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6929454" y="5000636"/>
            <a:ext cx="1285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Constantia" pitchFamily="18" charset="0"/>
              </a:rPr>
              <a:t>Р. Бойль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428868"/>
            <a:ext cx="1785950" cy="815995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500034" y="5572140"/>
            <a:ext cx="4286280" cy="857256"/>
            <a:chOff x="571472" y="5572140"/>
            <a:chExt cx="4286280" cy="857256"/>
          </a:xfrm>
        </p:grpSpPr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714348" y="5715016"/>
            <a:ext cx="3963810" cy="500066"/>
          </p:xfrm>
          <a:graphic>
            <a:graphicData uri="http://schemas.openxmlformats.org/presentationml/2006/ole">
              <p:oleObj spid="_x0000_s19460" name="Формула" r:id="rId5" imgW="1612800" imgH="203040" progId="Equation.3">
                <p:embed/>
              </p:oleObj>
            </a:graphicData>
          </a:graphic>
        </p:graphicFrame>
        <p:sp>
          <p:nvSpPr>
            <p:cNvPr id="15" name="Блок-схема: процесс 14"/>
            <p:cNvSpPr/>
            <p:nvPr/>
          </p:nvSpPr>
          <p:spPr>
            <a:xfrm>
              <a:off x="571472" y="5572140"/>
              <a:ext cx="4286280" cy="857256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643314"/>
            <a:ext cx="4707518" cy="500066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846158"/>
          </a:xfrm>
        </p:spPr>
        <p:txBody>
          <a:bodyPr/>
          <a:lstStyle/>
          <a:p>
            <a:pPr algn="ctr"/>
            <a:r>
              <a:rPr lang="ru-RU" dirty="0" smtClean="0"/>
              <a:t>Изотерма</a:t>
            </a:r>
            <a:endParaRPr lang="ru-RU" dirty="0"/>
          </a:p>
        </p:txBody>
      </p:sp>
      <p:pic>
        <p:nvPicPr>
          <p:cNvPr id="4" name="Picture 2" descr="D:\!BACKUP\Валюшка\!Сайты\Картинки для презентации\izotermicheskii_process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60396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774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2. Изобарный процесс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643998" cy="5357850"/>
          </a:xfrm>
        </p:spPr>
        <p:txBody>
          <a:bodyPr/>
          <a:lstStyle/>
          <a:p>
            <a:r>
              <a:rPr lang="ru-RU" dirty="0" smtClean="0"/>
              <a:t>Для газа данной массы отношение объема к температуре постоянно, если давление газа не меняется.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Тогда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212871"/>
            <a:ext cx="2152999" cy="257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5753417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onstantia" pitchFamily="18" charset="0"/>
              </a:rPr>
              <a:t>- </a:t>
            </a:r>
            <a:r>
              <a:rPr lang="ru-RU" sz="2400" dirty="0" smtClean="0">
                <a:latin typeface="Constantia" pitchFamily="18" charset="0"/>
              </a:rPr>
              <a:t>закон Гей-Люссака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4864254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Ж. Гей-Люссак</a:t>
            </a:r>
          </a:p>
          <a:p>
            <a:pPr algn="ctr"/>
            <a:r>
              <a:rPr lang="ru-RU" sz="2000" dirty="0" smtClean="0"/>
              <a:t>1778-1850</a:t>
            </a:r>
            <a:endParaRPr lang="ru-RU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696759"/>
            <a:ext cx="2000264" cy="91391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714480" y="5500702"/>
            <a:ext cx="2714644" cy="928694"/>
            <a:chOff x="1714480" y="5500702"/>
            <a:chExt cx="2714644" cy="928694"/>
          </a:xfrm>
        </p:grpSpPr>
        <p:sp>
          <p:nvSpPr>
            <p:cNvPr id="16" name="Блок-схема: процесс 15"/>
            <p:cNvSpPr/>
            <p:nvPr/>
          </p:nvSpPr>
          <p:spPr>
            <a:xfrm>
              <a:off x="1714480" y="5500702"/>
              <a:ext cx="2714644" cy="928694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437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8794" y="5747541"/>
              <a:ext cx="2286016" cy="538979"/>
            </a:xfrm>
            <a:prstGeom prst="rect">
              <a:avLst/>
            </a:prstGeom>
            <a:noFill/>
          </p:spPr>
        </p:pic>
      </p:grp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929066"/>
            <a:ext cx="4055480" cy="857256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917596"/>
          </a:xfrm>
        </p:spPr>
        <p:txBody>
          <a:bodyPr/>
          <a:lstStyle/>
          <a:p>
            <a:pPr algn="ctr"/>
            <a:r>
              <a:rPr lang="ru-RU" dirty="0" smtClean="0"/>
              <a:t>Изобара</a:t>
            </a:r>
            <a:endParaRPr lang="ru-RU" dirty="0"/>
          </a:p>
        </p:txBody>
      </p:sp>
      <p:pic>
        <p:nvPicPr>
          <p:cNvPr id="4" name="Picture 2" descr="D:\!BACKUP\Валюшка\!Сайты\Картинки для презентации\izobarnyi_process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572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Изохорный процесс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Процесс изменения состояния термодинамической системы при постоянном объеме называют изохорным.</a:t>
            </a:r>
          </a:p>
          <a:p>
            <a:endParaRPr lang="ru-RU" dirty="0" smtClean="0">
              <a:latin typeface="Constantia" pitchFamily="18" charset="0"/>
            </a:endParaRPr>
          </a:p>
          <a:p>
            <a:endParaRPr lang="ru-RU" dirty="0" smtClean="0">
              <a:latin typeface="Constantia" pitchFamily="18" charset="0"/>
            </a:endParaRPr>
          </a:p>
          <a:p>
            <a:endParaRPr lang="ru-RU" dirty="0" smtClean="0">
              <a:latin typeface="Constantia" pitchFamily="18" charset="0"/>
            </a:endParaRPr>
          </a:p>
          <a:p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</a:t>
            </a:r>
          </a:p>
          <a:p>
            <a:r>
              <a:rPr lang="ru-RU" dirty="0" smtClean="0">
                <a:latin typeface="Constantia" pitchFamily="18" charset="0"/>
              </a:rPr>
              <a:t>Тогда                                          </a:t>
            </a:r>
          </a:p>
          <a:p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                                       - закон Шарля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32310" y="2044707"/>
            <a:ext cx="2125970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357430"/>
            <a:ext cx="1785950" cy="8159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143768" y="464994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Ж. Шарль</a:t>
            </a:r>
          </a:p>
          <a:p>
            <a:r>
              <a:rPr lang="ru-RU" sz="2000" dirty="0" smtClean="0"/>
              <a:t>1746-1823</a:t>
            </a:r>
            <a:endParaRPr lang="ru-RU" sz="2000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429000"/>
            <a:ext cx="4596349" cy="857256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1000100" y="5357826"/>
            <a:ext cx="3071834" cy="857256"/>
            <a:chOff x="1428728" y="3929066"/>
            <a:chExt cx="3071834" cy="857256"/>
          </a:xfrm>
        </p:grpSpPr>
        <p:sp>
          <p:nvSpPr>
            <p:cNvPr id="11" name="Блок-схема: процесс 10"/>
            <p:cNvSpPr/>
            <p:nvPr/>
          </p:nvSpPr>
          <p:spPr>
            <a:xfrm>
              <a:off x="1428728" y="3929066"/>
              <a:ext cx="3071834" cy="857256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489" name="Picture 9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4071942"/>
              <a:ext cx="2500330" cy="599253"/>
            </a:xfrm>
            <a:prstGeom prst="rect">
              <a:avLst/>
            </a:prstGeom>
            <a:noFill/>
          </p:spPr>
        </p:pic>
      </p:grp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</TotalTime>
  <Words>210</Words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Справедливость</vt:lpstr>
      <vt:lpstr>Формула</vt:lpstr>
      <vt:lpstr>ГАЗОВЫЕ ЗАКОНЫ</vt:lpstr>
      <vt:lpstr>Уравнение состояния идеального газа. Уравнение Менделеева-Клапейрона.</vt:lpstr>
      <vt:lpstr>Уравнение Менделеева</vt:lpstr>
      <vt:lpstr>ГАЗОВЫЕ ЗАКОНЫ</vt:lpstr>
      <vt:lpstr>1.  Изотермический процесс</vt:lpstr>
      <vt:lpstr>Изотерма</vt:lpstr>
      <vt:lpstr>2. Изобарный процесс    </vt:lpstr>
      <vt:lpstr>Изобара</vt:lpstr>
      <vt:lpstr>3. Изохорный процесс </vt:lpstr>
      <vt:lpstr>Изохора</vt:lpstr>
      <vt:lpstr>Цикл 1</vt:lpstr>
      <vt:lpstr>Цикл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ГАЗОВЫЕ ЗАКОНЫ</dc:title>
  <dc:creator>Елена</dc:creator>
  <cp:lastModifiedBy>Елена</cp:lastModifiedBy>
  <cp:revision>30</cp:revision>
  <dcterms:created xsi:type="dcterms:W3CDTF">2011-12-22T18:17:37Z</dcterms:created>
  <dcterms:modified xsi:type="dcterms:W3CDTF">2013-02-13T18:00:44Z</dcterms:modified>
</cp:coreProperties>
</file>