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74" r:id="rId4"/>
    <p:sldId id="272" r:id="rId5"/>
    <p:sldId id="275" r:id="rId6"/>
    <p:sldId id="276" r:id="rId7"/>
    <p:sldId id="277" r:id="rId8"/>
    <p:sldId id="263" r:id="rId9"/>
    <p:sldId id="260" r:id="rId10"/>
    <p:sldId id="262" r:id="rId11"/>
    <p:sldId id="264" r:id="rId12"/>
    <p:sldId id="268" r:id="rId13"/>
    <p:sldId id="265" r:id="rId14"/>
    <p:sldId id="266" r:id="rId15"/>
    <p:sldId id="28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279" r:id="rId30"/>
    <p:sldId id="280" r:id="rId31"/>
    <p:sldId id="281" r:id="rId32"/>
    <p:sldId id="282" r:id="rId33"/>
    <p:sldId id="283" r:id="rId34"/>
    <p:sldId id="269" r:id="rId35"/>
    <p:sldId id="270" r:id="rId36"/>
    <p:sldId id="271" r:id="rId37"/>
    <p:sldId id="278"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80" d="100"/>
          <a:sy n="80" d="100"/>
        </p:scale>
        <p:origin x="-408" y="121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882E27-0FD0-4CEC-B098-60290A8C1BD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175045-39F5-45E7-8750-CB55799B0208}" type="datetimeFigureOut">
              <a:rPr lang="ru-RU" smtClean="0"/>
              <a:pPr/>
              <a:t>13.02.2013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882E27-0FD0-4CEC-B098-60290A8C1BDF}"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B175045-39F5-45E7-8750-CB55799B0208}" type="datetimeFigureOut">
              <a:rPr lang="ru-RU" smtClean="0"/>
              <a:pPr/>
              <a:t>13.02.2013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882E27-0FD0-4CEC-B098-60290A8C1B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357158" y="928670"/>
            <a:ext cx="8643998" cy="1470025"/>
          </a:xfrm>
        </p:spPr>
        <p:txBody>
          <a:bodyPr>
            <a:noAutofit/>
          </a:bodyPr>
          <a:lstStyle/>
          <a:p>
            <a:pPr algn="ctr"/>
            <a:r>
              <a:rPr lang="ru-RU" sz="9600" b="1" dirty="0" smtClean="0"/>
              <a:t>ГИА – 2013</a:t>
            </a:r>
            <a:endParaRPr lang="ru-RU" sz="9600" dirty="0"/>
          </a:p>
        </p:txBody>
      </p:sp>
      <p:sp>
        <p:nvSpPr>
          <p:cNvPr id="3" name="Подзаголовок 2"/>
          <p:cNvSpPr>
            <a:spLocks noGrp="1"/>
          </p:cNvSpPr>
          <p:nvPr>
            <p:ph type="subTitle" idx="1"/>
          </p:nvPr>
        </p:nvSpPr>
        <p:spPr>
          <a:xfrm>
            <a:off x="1475656" y="3429000"/>
            <a:ext cx="6400800" cy="1752600"/>
          </a:xfrm>
        </p:spPr>
        <p:txBody>
          <a:bodyPr>
            <a:noAutofit/>
          </a:bodyPr>
          <a:lstStyle/>
          <a:p>
            <a:pPr algn="ctr"/>
            <a:r>
              <a:rPr lang="ru-RU" sz="8000" b="1" dirty="0" smtClean="0">
                <a:solidFill>
                  <a:srgbClr val="002060"/>
                </a:solidFill>
              </a:rPr>
              <a:t>Физика</a:t>
            </a:r>
          </a:p>
          <a:p>
            <a:pPr algn="ctr"/>
            <a:r>
              <a:rPr lang="ru-RU" sz="4000" b="1" dirty="0" smtClean="0">
                <a:solidFill>
                  <a:srgbClr val="C00000"/>
                </a:solidFill>
              </a:rPr>
              <a:t>(тепловые явления</a:t>
            </a:r>
            <a:r>
              <a:rPr lang="ru-RU" sz="4000" b="1" dirty="0" smtClean="0">
                <a:solidFill>
                  <a:srgbClr val="C00000"/>
                </a:solidFill>
              </a:rPr>
              <a:t>)</a:t>
            </a:r>
          </a:p>
          <a:p>
            <a:pPr algn="ctr"/>
            <a:r>
              <a:rPr lang="ru-RU" sz="2400" b="1" dirty="0" smtClean="0">
                <a:solidFill>
                  <a:schemeClr val="accent3">
                    <a:lumMod val="75000"/>
                  </a:schemeClr>
                </a:solidFill>
              </a:rPr>
              <a:t>Подготовила учитель физики МАОУ СОШ №12 г.Геленджика Петросян О.Р.</a:t>
            </a:r>
            <a:endParaRPr lang="ru-RU" sz="2400" b="1" dirty="0" smtClean="0">
              <a:solidFill>
                <a:schemeClr val="accent3">
                  <a:lumMod val="75000"/>
                </a:schemeClr>
              </a:solidFill>
            </a:endParaRPr>
          </a:p>
          <a:p>
            <a:pPr algn="ctr"/>
            <a:r>
              <a:rPr lang="ru-RU" sz="9600" b="1" dirty="0" smtClean="0">
                <a:solidFill>
                  <a:srgbClr val="C00000"/>
                </a:solidFill>
              </a:rPr>
              <a:t/>
            </a:r>
            <a:br>
              <a:rPr lang="ru-RU" sz="9600" b="1" dirty="0" smtClean="0">
                <a:solidFill>
                  <a:srgbClr val="C00000"/>
                </a:solidFill>
              </a:rPr>
            </a:br>
            <a:endParaRPr lang="ru-RU" sz="96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755576" y="764704"/>
            <a:ext cx="7632848" cy="4036218"/>
          </a:xfrm>
          <a:prstGeom prst="rect">
            <a:avLst/>
          </a:prstGeom>
          <a:noFill/>
          <a:ln w="9525">
            <a:noFill/>
            <a:miter lim="800000"/>
            <a:headEnd/>
            <a:tailEnd/>
          </a:ln>
        </p:spPr>
      </p:pic>
      <p:sp>
        <p:nvSpPr>
          <p:cNvPr id="5" name="TextBox 4"/>
          <p:cNvSpPr txBox="1"/>
          <p:nvPr/>
        </p:nvSpPr>
        <p:spPr>
          <a:xfrm>
            <a:off x="1403648" y="5013176"/>
            <a:ext cx="4392488" cy="369332"/>
          </a:xfrm>
          <a:prstGeom prst="rect">
            <a:avLst/>
          </a:prstGeom>
          <a:noFill/>
        </p:spPr>
        <p:txBody>
          <a:bodyPr wrap="square" rtlCol="0">
            <a:spAutoFit/>
          </a:bodyPr>
          <a:lstStyle/>
          <a:p>
            <a:r>
              <a:rPr lang="ru-RU" dirty="0" smtClean="0"/>
              <a:t>Правильный ответ: 2</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642910" y="642918"/>
            <a:ext cx="7840373" cy="4429156"/>
          </a:xfrm>
          <a:prstGeom prst="rect">
            <a:avLst/>
          </a:prstGeom>
          <a:noFill/>
          <a:ln w="9525">
            <a:noFill/>
            <a:miter lim="800000"/>
            <a:headEnd/>
            <a:tailEnd/>
          </a:ln>
        </p:spPr>
      </p:pic>
      <p:sp>
        <p:nvSpPr>
          <p:cNvPr id="6" name="TextBox 5"/>
          <p:cNvSpPr txBox="1"/>
          <p:nvPr/>
        </p:nvSpPr>
        <p:spPr>
          <a:xfrm>
            <a:off x="1142976" y="5357826"/>
            <a:ext cx="6643734" cy="461665"/>
          </a:xfrm>
          <a:prstGeom prst="rect">
            <a:avLst/>
          </a:prstGeom>
          <a:noFill/>
        </p:spPr>
        <p:txBody>
          <a:bodyPr wrap="square" rtlCol="0">
            <a:spAutoFit/>
          </a:bodyPr>
          <a:lstStyle/>
          <a:p>
            <a:r>
              <a:rPr lang="ru-RU" sz="2400" dirty="0" smtClean="0"/>
              <a:t>Правильный ответ: 231</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571472" y="642918"/>
            <a:ext cx="7992888"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95536" y="692696"/>
            <a:ext cx="7962678" cy="792088"/>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539552" y="1556792"/>
            <a:ext cx="7776864" cy="430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amond(in)">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cstate="print"/>
          <a:srcRect/>
          <a:stretch>
            <a:fillRect/>
          </a:stretch>
        </p:blipFill>
        <p:spPr bwMode="auto">
          <a:xfrm>
            <a:off x="357158" y="428604"/>
            <a:ext cx="8142443" cy="1512168"/>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71472" y="2000240"/>
            <a:ext cx="7913165" cy="39644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07504" y="144452"/>
            <a:ext cx="8928992" cy="652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539552" y="1484784"/>
            <a:ext cx="8280920" cy="3960440"/>
          </a:xfrm>
          <a:prstGeom prst="rect">
            <a:avLst/>
          </a:prstGeom>
          <a:noFill/>
          <a:ln w="9525">
            <a:noFill/>
            <a:miter lim="800000"/>
            <a:headEnd/>
            <a:tailEnd/>
          </a:ln>
          <a:effectLst/>
        </p:spPr>
      </p:pic>
      <p:sp>
        <p:nvSpPr>
          <p:cNvPr id="5" name="TextBox 4"/>
          <p:cNvSpPr txBox="1"/>
          <p:nvPr/>
        </p:nvSpPr>
        <p:spPr>
          <a:xfrm>
            <a:off x="1619672" y="5517232"/>
            <a:ext cx="3960440" cy="400110"/>
          </a:xfrm>
          <a:prstGeom prst="rect">
            <a:avLst/>
          </a:prstGeom>
          <a:noFill/>
        </p:spPr>
        <p:txBody>
          <a:bodyPr wrap="square" rtlCol="0">
            <a:spAutoFit/>
          </a:bodyPr>
          <a:lstStyle/>
          <a:p>
            <a:r>
              <a:rPr lang="ru-RU" sz="2000" dirty="0" smtClean="0"/>
              <a:t>Правильный ответ: 4</a:t>
            </a:r>
            <a:endParaRPr lang="ru-RU" sz="2000" dirty="0"/>
          </a:p>
        </p:txBody>
      </p:sp>
      <p:sp>
        <p:nvSpPr>
          <p:cNvPr id="6" name="Заголовок 1"/>
          <p:cNvSpPr txBox="1">
            <a:spLocks/>
          </p:cNvSpPr>
          <p:nvPr/>
        </p:nvSpPr>
        <p:spPr>
          <a:xfrm>
            <a:off x="395536" y="404664"/>
            <a:ext cx="81838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Тепловое равновесие. Внутренняя энергия. Работа и теплопередача.</a:t>
            </a:r>
            <a:endParaRPr kumimoji="0" lang="ru-RU" sz="2800" b="1" i="0" u="none" strike="noStrike" kern="1200" cap="none" spc="0" normalizeH="0" baseline="0" noProof="0" dirty="0">
              <a:ln>
                <a:noFill/>
              </a:ln>
              <a:solidFill>
                <a:srgbClr val="FF0000"/>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611559" y="476672"/>
            <a:ext cx="4691235" cy="5400600"/>
          </a:xfrm>
          <a:prstGeom prst="rect">
            <a:avLst/>
          </a:prstGeom>
          <a:noFill/>
          <a:ln w="9525">
            <a:noFill/>
            <a:miter lim="800000"/>
            <a:headEnd/>
            <a:tailEnd/>
          </a:ln>
          <a:effectLst/>
        </p:spPr>
      </p:pic>
      <p:sp>
        <p:nvSpPr>
          <p:cNvPr id="5" name="TextBox 4"/>
          <p:cNvSpPr txBox="1"/>
          <p:nvPr/>
        </p:nvSpPr>
        <p:spPr>
          <a:xfrm>
            <a:off x="5364088" y="1412776"/>
            <a:ext cx="2952328" cy="369332"/>
          </a:xfrm>
          <a:prstGeom prst="rect">
            <a:avLst/>
          </a:prstGeom>
          <a:noFill/>
        </p:spPr>
        <p:txBody>
          <a:bodyPr wrap="square" rtlCol="0">
            <a:spAutoFit/>
          </a:bodyPr>
          <a:lstStyle/>
          <a:p>
            <a:r>
              <a:rPr lang="ru-RU" dirty="0" smtClean="0"/>
              <a:t>8.Правильный ответ 3</a:t>
            </a:r>
            <a:endParaRPr lang="ru-RU" dirty="0"/>
          </a:p>
        </p:txBody>
      </p:sp>
      <p:sp>
        <p:nvSpPr>
          <p:cNvPr id="6" name="TextBox 5"/>
          <p:cNvSpPr txBox="1"/>
          <p:nvPr/>
        </p:nvSpPr>
        <p:spPr>
          <a:xfrm>
            <a:off x="5436096" y="3789040"/>
            <a:ext cx="3024336" cy="369332"/>
          </a:xfrm>
          <a:prstGeom prst="rect">
            <a:avLst/>
          </a:prstGeom>
          <a:noFill/>
        </p:spPr>
        <p:txBody>
          <a:bodyPr wrap="square" rtlCol="0">
            <a:spAutoFit/>
          </a:bodyPr>
          <a:lstStyle/>
          <a:p>
            <a:r>
              <a:rPr lang="ru-RU" dirty="0" smtClean="0"/>
              <a:t>9.Правильный ответ 2</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611560" y="620688"/>
            <a:ext cx="7704856" cy="4752528"/>
          </a:xfrm>
          <a:prstGeom prst="rect">
            <a:avLst/>
          </a:prstGeom>
          <a:noFill/>
          <a:ln w="9525">
            <a:noFill/>
            <a:miter lim="800000"/>
            <a:headEnd/>
            <a:tailEnd/>
          </a:ln>
          <a:effectLst/>
        </p:spPr>
      </p:pic>
      <p:sp>
        <p:nvSpPr>
          <p:cNvPr id="5" name="TextBox 4"/>
          <p:cNvSpPr txBox="1"/>
          <p:nvPr/>
        </p:nvSpPr>
        <p:spPr>
          <a:xfrm>
            <a:off x="1547664" y="5661248"/>
            <a:ext cx="4320480" cy="369332"/>
          </a:xfrm>
          <a:prstGeom prst="rect">
            <a:avLst/>
          </a:prstGeom>
          <a:noFill/>
        </p:spPr>
        <p:txBody>
          <a:bodyPr wrap="square" rtlCol="0">
            <a:spAutoFit/>
          </a:bodyPr>
          <a:lstStyle/>
          <a:p>
            <a:r>
              <a:rPr lang="ru-RU" dirty="0" smtClean="0"/>
              <a:t>Правильный ответ: 122</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509954" y="462908"/>
            <a:ext cx="7806462" cy="4478260"/>
          </a:xfrm>
          <a:prstGeom prst="rect">
            <a:avLst/>
          </a:prstGeom>
          <a:noFill/>
          <a:ln w="9525">
            <a:noFill/>
            <a:miter lim="800000"/>
            <a:headEnd/>
            <a:tailEnd/>
          </a:ln>
          <a:effectLst/>
        </p:spPr>
      </p:pic>
      <p:sp>
        <p:nvSpPr>
          <p:cNvPr id="5" name="TextBox 4"/>
          <p:cNvSpPr txBox="1"/>
          <p:nvPr/>
        </p:nvSpPr>
        <p:spPr>
          <a:xfrm>
            <a:off x="1331640" y="5301208"/>
            <a:ext cx="4608512" cy="369332"/>
          </a:xfrm>
          <a:prstGeom prst="rect">
            <a:avLst/>
          </a:prstGeom>
          <a:noFill/>
        </p:spPr>
        <p:txBody>
          <a:bodyPr wrap="square" rtlCol="0">
            <a:spAutoFit/>
          </a:bodyPr>
          <a:lstStyle/>
          <a:p>
            <a:r>
              <a:rPr lang="ru-RU" dirty="0" smtClean="0"/>
              <a:t>Правильный ответ: 3</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42910" y="571480"/>
            <a:ext cx="7858180" cy="5143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467544" y="980728"/>
            <a:ext cx="8251025" cy="4680520"/>
          </a:xfrm>
          <a:prstGeom prst="rect">
            <a:avLst/>
          </a:prstGeom>
          <a:noFill/>
          <a:ln w="9525">
            <a:noFill/>
            <a:miter lim="800000"/>
            <a:headEnd/>
            <a:tailEnd/>
          </a:ln>
          <a:effectLst/>
        </p:spPr>
      </p:pic>
      <p:sp>
        <p:nvSpPr>
          <p:cNvPr id="5" name="TextBox 4"/>
          <p:cNvSpPr txBox="1"/>
          <p:nvPr/>
        </p:nvSpPr>
        <p:spPr>
          <a:xfrm>
            <a:off x="2123728" y="5589240"/>
            <a:ext cx="3456384" cy="369332"/>
          </a:xfrm>
          <a:prstGeom prst="rect">
            <a:avLst/>
          </a:prstGeom>
          <a:noFill/>
        </p:spPr>
        <p:txBody>
          <a:bodyPr wrap="square" rtlCol="0">
            <a:spAutoFit/>
          </a:bodyPr>
          <a:lstStyle/>
          <a:p>
            <a:r>
              <a:rPr lang="ru-RU" dirty="0" smtClean="0"/>
              <a:t>Правильный ответ: 1</a:t>
            </a:r>
            <a:endParaRPr lang="ru-RU" dirty="0"/>
          </a:p>
        </p:txBody>
      </p:sp>
      <p:sp>
        <p:nvSpPr>
          <p:cNvPr id="4" name="TextBox 3"/>
          <p:cNvSpPr txBox="1"/>
          <p:nvPr/>
        </p:nvSpPr>
        <p:spPr>
          <a:xfrm>
            <a:off x="323528" y="476672"/>
            <a:ext cx="8352928" cy="461665"/>
          </a:xfrm>
          <a:prstGeom prst="rect">
            <a:avLst/>
          </a:prstGeom>
          <a:noFill/>
        </p:spPr>
        <p:txBody>
          <a:bodyPr wrap="square" rtlCol="0">
            <a:spAutoFit/>
          </a:bodyPr>
          <a:lstStyle/>
          <a:p>
            <a:r>
              <a:rPr lang="ru-RU" sz="2400" b="1" dirty="0" smtClean="0">
                <a:solidFill>
                  <a:srgbClr val="FF0000"/>
                </a:solidFill>
              </a:rPr>
              <a:t>Количество теплоты. Удельная теплоемкость.</a:t>
            </a:r>
            <a:endParaRPr lang="ru-RU"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469975" y="404664"/>
            <a:ext cx="5686202" cy="5472608"/>
          </a:xfrm>
          <a:prstGeom prst="rect">
            <a:avLst/>
          </a:prstGeom>
          <a:noFill/>
          <a:ln w="9525">
            <a:noFill/>
            <a:miter lim="800000"/>
            <a:headEnd/>
            <a:tailEnd/>
          </a:ln>
          <a:effectLst/>
        </p:spPr>
      </p:pic>
      <p:sp>
        <p:nvSpPr>
          <p:cNvPr id="5" name="TextBox 4"/>
          <p:cNvSpPr txBox="1"/>
          <p:nvPr/>
        </p:nvSpPr>
        <p:spPr>
          <a:xfrm>
            <a:off x="6300192" y="836712"/>
            <a:ext cx="2016224" cy="369332"/>
          </a:xfrm>
          <a:prstGeom prst="rect">
            <a:avLst/>
          </a:prstGeom>
          <a:noFill/>
        </p:spPr>
        <p:txBody>
          <a:bodyPr wrap="square" rtlCol="0">
            <a:spAutoFit/>
          </a:bodyPr>
          <a:lstStyle/>
          <a:p>
            <a:r>
              <a:rPr lang="ru-RU" dirty="0" smtClean="0"/>
              <a:t>4. Ответ: 31,5</a:t>
            </a:r>
            <a:endParaRPr lang="ru-RU" dirty="0"/>
          </a:p>
        </p:txBody>
      </p:sp>
      <p:sp>
        <p:nvSpPr>
          <p:cNvPr id="6" name="TextBox 5"/>
          <p:cNvSpPr txBox="1"/>
          <p:nvPr/>
        </p:nvSpPr>
        <p:spPr>
          <a:xfrm>
            <a:off x="6300192" y="4005064"/>
            <a:ext cx="2232248" cy="369332"/>
          </a:xfrm>
          <a:prstGeom prst="rect">
            <a:avLst/>
          </a:prstGeom>
          <a:noFill/>
        </p:spPr>
        <p:txBody>
          <a:bodyPr wrap="square" rtlCol="0">
            <a:spAutoFit/>
          </a:bodyPr>
          <a:lstStyle/>
          <a:p>
            <a:r>
              <a:rPr lang="ru-RU" dirty="0" smtClean="0"/>
              <a:t>5. Ответ: 52,44</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611560" y="548680"/>
            <a:ext cx="5472608" cy="5328592"/>
          </a:xfrm>
          <a:prstGeom prst="rect">
            <a:avLst/>
          </a:prstGeom>
          <a:noFill/>
          <a:ln w="9525">
            <a:noFill/>
            <a:miter lim="800000"/>
            <a:headEnd/>
            <a:tailEnd/>
          </a:ln>
          <a:effectLst/>
        </p:spPr>
      </p:pic>
      <p:sp>
        <p:nvSpPr>
          <p:cNvPr id="5" name="TextBox 4"/>
          <p:cNvSpPr txBox="1"/>
          <p:nvPr/>
        </p:nvSpPr>
        <p:spPr>
          <a:xfrm>
            <a:off x="6228184" y="1268760"/>
            <a:ext cx="1656184" cy="369332"/>
          </a:xfrm>
          <a:prstGeom prst="rect">
            <a:avLst/>
          </a:prstGeom>
          <a:noFill/>
        </p:spPr>
        <p:txBody>
          <a:bodyPr wrap="square" rtlCol="0">
            <a:spAutoFit/>
          </a:bodyPr>
          <a:lstStyle/>
          <a:p>
            <a:r>
              <a:rPr lang="ru-RU" dirty="0" smtClean="0"/>
              <a:t>6. Ответ:2,5</a:t>
            </a:r>
            <a:endParaRPr lang="ru-RU" dirty="0"/>
          </a:p>
        </p:txBody>
      </p:sp>
      <p:sp>
        <p:nvSpPr>
          <p:cNvPr id="6" name="TextBox 5"/>
          <p:cNvSpPr txBox="1"/>
          <p:nvPr/>
        </p:nvSpPr>
        <p:spPr>
          <a:xfrm>
            <a:off x="6372200" y="3429000"/>
            <a:ext cx="1944216" cy="369332"/>
          </a:xfrm>
          <a:prstGeom prst="rect">
            <a:avLst/>
          </a:prstGeom>
          <a:noFill/>
        </p:spPr>
        <p:txBody>
          <a:bodyPr wrap="square" rtlCol="0">
            <a:spAutoFit/>
          </a:bodyPr>
          <a:lstStyle/>
          <a:p>
            <a:r>
              <a:rPr lang="ru-RU" dirty="0" smtClean="0"/>
              <a:t>7. Ответ:2400</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539552" y="548679"/>
            <a:ext cx="4968552" cy="5328593"/>
          </a:xfrm>
          <a:prstGeom prst="rect">
            <a:avLst/>
          </a:prstGeom>
          <a:noFill/>
          <a:ln w="9525">
            <a:noFill/>
            <a:miter lim="800000"/>
            <a:headEnd/>
            <a:tailEnd/>
          </a:ln>
          <a:effectLst/>
        </p:spPr>
      </p:pic>
      <p:sp>
        <p:nvSpPr>
          <p:cNvPr id="5" name="TextBox 4"/>
          <p:cNvSpPr txBox="1"/>
          <p:nvPr/>
        </p:nvSpPr>
        <p:spPr>
          <a:xfrm>
            <a:off x="5868144" y="1700808"/>
            <a:ext cx="2160240" cy="369332"/>
          </a:xfrm>
          <a:prstGeom prst="rect">
            <a:avLst/>
          </a:prstGeom>
          <a:noFill/>
        </p:spPr>
        <p:txBody>
          <a:bodyPr wrap="square" rtlCol="0">
            <a:spAutoFit/>
          </a:bodyPr>
          <a:lstStyle/>
          <a:p>
            <a:r>
              <a:rPr lang="ru-RU" dirty="0" smtClean="0"/>
              <a:t>8. Ответ:21</a:t>
            </a:r>
            <a:endParaRPr lang="ru-RU" dirty="0"/>
          </a:p>
        </p:txBody>
      </p:sp>
      <p:sp>
        <p:nvSpPr>
          <p:cNvPr id="6" name="TextBox 5"/>
          <p:cNvSpPr txBox="1"/>
          <p:nvPr/>
        </p:nvSpPr>
        <p:spPr>
          <a:xfrm>
            <a:off x="5724128" y="4581128"/>
            <a:ext cx="2160240" cy="369332"/>
          </a:xfrm>
          <a:prstGeom prst="rect">
            <a:avLst/>
          </a:prstGeom>
          <a:noFill/>
        </p:spPr>
        <p:txBody>
          <a:bodyPr wrap="square" rtlCol="0">
            <a:spAutoFit/>
          </a:bodyPr>
          <a:lstStyle/>
          <a:p>
            <a:r>
              <a:rPr lang="ru-RU" dirty="0" smtClean="0"/>
              <a:t>9. Ответ:2</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395536" y="477998"/>
            <a:ext cx="8012781" cy="4679194"/>
          </a:xfrm>
          <a:prstGeom prst="rect">
            <a:avLst/>
          </a:prstGeom>
          <a:noFill/>
          <a:ln w="9525">
            <a:noFill/>
            <a:miter lim="800000"/>
            <a:headEnd/>
            <a:tailEnd/>
          </a:ln>
          <a:effectLst/>
        </p:spPr>
      </p:pic>
      <p:sp>
        <p:nvSpPr>
          <p:cNvPr id="6" name="TextBox 5"/>
          <p:cNvSpPr txBox="1"/>
          <p:nvPr/>
        </p:nvSpPr>
        <p:spPr>
          <a:xfrm>
            <a:off x="2051720" y="5589240"/>
            <a:ext cx="2448272" cy="369332"/>
          </a:xfrm>
          <a:prstGeom prst="rect">
            <a:avLst/>
          </a:prstGeom>
          <a:noFill/>
        </p:spPr>
        <p:txBody>
          <a:bodyPr wrap="square" rtlCol="0">
            <a:spAutoFit/>
          </a:bodyPr>
          <a:lstStyle/>
          <a:p>
            <a:r>
              <a:rPr lang="ru-RU" dirty="0" smtClean="0"/>
              <a:t>Ответ:20</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755576" y="1196752"/>
            <a:ext cx="4320480" cy="4536504"/>
          </a:xfrm>
          <a:prstGeom prst="rect">
            <a:avLst/>
          </a:prstGeom>
          <a:noFill/>
          <a:ln w="9525">
            <a:noFill/>
            <a:miter lim="800000"/>
            <a:headEnd/>
            <a:tailEnd/>
          </a:ln>
          <a:effectLst/>
        </p:spPr>
      </p:pic>
      <p:sp>
        <p:nvSpPr>
          <p:cNvPr id="5" name="TextBox 4"/>
          <p:cNvSpPr txBox="1"/>
          <p:nvPr/>
        </p:nvSpPr>
        <p:spPr>
          <a:xfrm>
            <a:off x="5220072" y="1412776"/>
            <a:ext cx="2952328" cy="3323987"/>
          </a:xfrm>
          <a:prstGeom prst="rect">
            <a:avLst/>
          </a:prstGeom>
          <a:noFill/>
        </p:spPr>
        <p:txBody>
          <a:bodyPr wrap="square" rtlCol="0">
            <a:spAutoFit/>
          </a:bodyPr>
          <a:lstStyle/>
          <a:p>
            <a:r>
              <a:rPr lang="ru-RU" sz="1400" dirty="0" smtClean="0"/>
              <a:t>На рисунке показана кривая нагревания кристаллического вещества массы </a:t>
            </a:r>
            <a:r>
              <a:rPr lang="en-US" sz="1400" dirty="0" smtClean="0"/>
              <a:t>m</a:t>
            </a:r>
            <a:r>
              <a:rPr lang="ru-RU" sz="1400" dirty="0" smtClean="0"/>
              <a:t> при постоянной мощности теплопередачи к нему. Поставьте в соответствие участки кривых и формул для вычисления количества теплоты, подведенной на участке к веществу (с – удельная теплоемкость,      - удельная теплота плавления, </a:t>
            </a:r>
            <a:r>
              <a:rPr lang="en-US" sz="1400" dirty="0" smtClean="0"/>
              <a:t>r </a:t>
            </a:r>
            <a:r>
              <a:rPr lang="ru-RU" sz="1400" dirty="0" smtClean="0"/>
              <a:t>– удельная теплота парообразования).</a:t>
            </a:r>
            <a:endParaRPr lang="ru-RU" sz="1400" i="1" dirty="0"/>
          </a:p>
        </p:txBody>
      </p:sp>
      <p:graphicFrame>
        <p:nvGraphicFramePr>
          <p:cNvPr id="6" name="Объект 5"/>
          <p:cNvGraphicFramePr>
            <a:graphicFrameLocks noChangeAspect="1"/>
          </p:cNvGraphicFramePr>
          <p:nvPr/>
        </p:nvGraphicFramePr>
        <p:xfrm>
          <a:off x="6732240" y="3068960"/>
          <a:ext cx="216024" cy="274940"/>
        </p:xfrm>
        <a:graphic>
          <a:graphicData uri="http://schemas.openxmlformats.org/presentationml/2006/ole">
            <p:oleObj spid="_x0000_s19458" name="Формула" r:id="rId4" imgW="139680" imgH="177480" progId="Equation.3">
              <p:embed/>
            </p:oleObj>
          </a:graphicData>
        </a:graphic>
      </p:graphicFrame>
      <p:sp>
        <p:nvSpPr>
          <p:cNvPr id="7" name="TextBox 6"/>
          <p:cNvSpPr txBox="1"/>
          <p:nvPr/>
        </p:nvSpPr>
        <p:spPr>
          <a:xfrm>
            <a:off x="5580112" y="5013176"/>
            <a:ext cx="2304256" cy="369332"/>
          </a:xfrm>
          <a:prstGeom prst="rect">
            <a:avLst/>
          </a:prstGeom>
          <a:noFill/>
        </p:spPr>
        <p:txBody>
          <a:bodyPr wrap="square" rtlCol="0">
            <a:spAutoFit/>
          </a:bodyPr>
          <a:lstStyle/>
          <a:p>
            <a:r>
              <a:rPr lang="ru-RU" dirty="0" smtClean="0"/>
              <a:t>Ответ 132</a:t>
            </a:r>
            <a:endParaRPr lang="ru-RU" dirty="0"/>
          </a:p>
        </p:txBody>
      </p:sp>
      <p:sp>
        <p:nvSpPr>
          <p:cNvPr id="8" name="TextBox 7"/>
          <p:cNvSpPr txBox="1"/>
          <p:nvPr/>
        </p:nvSpPr>
        <p:spPr>
          <a:xfrm>
            <a:off x="611560" y="404664"/>
            <a:ext cx="7776864" cy="646331"/>
          </a:xfrm>
          <a:prstGeom prst="rect">
            <a:avLst/>
          </a:prstGeom>
          <a:noFill/>
        </p:spPr>
        <p:txBody>
          <a:bodyPr wrap="square" rtlCol="0">
            <a:spAutoFit/>
          </a:bodyPr>
          <a:lstStyle/>
          <a:p>
            <a:r>
              <a:rPr lang="ru-RU" b="1" dirty="0" smtClean="0">
                <a:solidFill>
                  <a:srgbClr val="FF0000"/>
                </a:solidFill>
              </a:rPr>
              <a:t>Плавление и кристаллизация. Испарение и конденсация. Кипение жидкости. Влажность воздуха.</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486329" y="548680"/>
            <a:ext cx="8190127" cy="1728192"/>
          </a:xfrm>
          <a:prstGeom prst="rect">
            <a:avLst/>
          </a:prstGeom>
          <a:noFill/>
          <a:ln w="9525">
            <a:noFill/>
            <a:miter lim="800000"/>
            <a:headEnd/>
            <a:tailEnd/>
          </a:ln>
          <a:effectLst/>
        </p:spPr>
      </p:pic>
      <p:sp>
        <p:nvSpPr>
          <p:cNvPr id="5" name="TextBox 4"/>
          <p:cNvSpPr txBox="1"/>
          <p:nvPr/>
        </p:nvSpPr>
        <p:spPr>
          <a:xfrm>
            <a:off x="1763688" y="2348880"/>
            <a:ext cx="2592288" cy="369332"/>
          </a:xfrm>
          <a:prstGeom prst="rect">
            <a:avLst/>
          </a:prstGeom>
          <a:noFill/>
        </p:spPr>
        <p:txBody>
          <a:bodyPr wrap="square" rtlCol="0">
            <a:spAutoFit/>
          </a:bodyPr>
          <a:lstStyle/>
          <a:p>
            <a:r>
              <a:rPr lang="ru-RU" dirty="0" smtClean="0"/>
              <a:t>Ответ: 118</a:t>
            </a:r>
            <a:endParaRPr lang="ru-RU" dirty="0"/>
          </a:p>
        </p:txBody>
      </p:sp>
      <p:pic>
        <p:nvPicPr>
          <p:cNvPr id="7171" name="Picture 3"/>
          <p:cNvPicPr>
            <a:picLocks noChangeAspect="1" noChangeArrowheads="1"/>
          </p:cNvPicPr>
          <p:nvPr/>
        </p:nvPicPr>
        <p:blipFill>
          <a:blip r:embed="rId3" cstate="print"/>
          <a:srcRect/>
          <a:stretch>
            <a:fillRect/>
          </a:stretch>
        </p:blipFill>
        <p:spPr bwMode="auto">
          <a:xfrm>
            <a:off x="395537" y="2708920"/>
            <a:ext cx="8252064" cy="2664296"/>
          </a:xfrm>
          <a:prstGeom prst="rect">
            <a:avLst/>
          </a:prstGeom>
          <a:noFill/>
          <a:ln w="9525">
            <a:noFill/>
            <a:miter lim="800000"/>
            <a:headEnd/>
            <a:tailEnd/>
          </a:ln>
          <a:effectLst/>
        </p:spPr>
      </p:pic>
      <p:sp>
        <p:nvSpPr>
          <p:cNvPr id="7" name="TextBox 6"/>
          <p:cNvSpPr txBox="1"/>
          <p:nvPr/>
        </p:nvSpPr>
        <p:spPr>
          <a:xfrm>
            <a:off x="1835696" y="5445224"/>
            <a:ext cx="3096344" cy="400110"/>
          </a:xfrm>
          <a:prstGeom prst="rect">
            <a:avLst/>
          </a:prstGeom>
          <a:noFill/>
        </p:spPr>
        <p:txBody>
          <a:bodyPr wrap="square" rtlCol="0">
            <a:spAutoFit/>
          </a:bodyPr>
          <a:lstStyle/>
          <a:p>
            <a:r>
              <a:rPr lang="ru-RU" sz="2000" dirty="0" smtClean="0"/>
              <a:t>Ответ: 1360</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395536" y="404664"/>
            <a:ext cx="5040560" cy="6048672"/>
          </a:xfrm>
          <a:prstGeom prst="rect">
            <a:avLst/>
          </a:prstGeom>
          <a:noFill/>
          <a:ln w="9525">
            <a:noFill/>
            <a:miter lim="800000"/>
            <a:headEnd/>
            <a:tailEnd/>
          </a:ln>
          <a:effectLst/>
        </p:spPr>
      </p:pic>
      <p:sp>
        <p:nvSpPr>
          <p:cNvPr id="5" name="TextBox 4"/>
          <p:cNvSpPr txBox="1"/>
          <p:nvPr/>
        </p:nvSpPr>
        <p:spPr>
          <a:xfrm>
            <a:off x="5508104" y="692696"/>
            <a:ext cx="3168352" cy="1384995"/>
          </a:xfrm>
          <a:prstGeom prst="rect">
            <a:avLst/>
          </a:prstGeom>
          <a:noFill/>
        </p:spPr>
        <p:txBody>
          <a:bodyPr wrap="square" rtlCol="0">
            <a:spAutoFit/>
          </a:bodyPr>
          <a:lstStyle/>
          <a:p>
            <a:r>
              <a:rPr lang="ru-RU" sz="1200" dirty="0" smtClean="0"/>
              <a:t>11. Ответ: 5150 Дж. Затрачиваемое количество теплоты складывается из количества теплоты, необходимого для нагревания до температуры плавления и количества теплоты, затрачиваемой на плавление половины массы исходного свинца</a:t>
            </a:r>
            <a:endParaRPr lang="ru-RU" sz="1200" dirty="0"/>
          </a:p>
        </p:txBody>
      </p:sp>
      <p:sp>
        <p:nvSpPr>
          <p:cNvPr id="6" name="TextBox 5"/>
          <p:cNvSpPr txBox="1"/>
          <p:nvPr/>
        </p:nvSpPr>
        <p:spPr>
          <a:xfrm>
            <a:off x="5580112" y="2204864"/>
            <a:ext cx="2952328" cy="1754326"/>
          </a:xfrm>
          <a:prstGeom prst="rect">
            <a:avLst/>
          </a:prstGeom>
          <a:noFill/>
        </p:spPr>
        <p:txBody>
          <a:bodyPr wrap="square" rtlCol="0">
            <a:spAutoFit/>
          </a:bodyPr>
          <a:lstStyle/>
          <a:p>
            <a:r>
              <a:rPr lang="ru-RU" sz="1200" dirty="0" smtClean="0"/>
              <a:t>12. Ответ: 38000 Дж. Затрачиваемое количество теплоты складывается из количества теплоты, необходимого для плавления исходной массы льда и количества теплоты, затрачиваемой на нагревание всей массы воды от 0 до 100С.</a:t>
            </a:r>
            <a:endParaRPr lang="ru-RU" sz="1200" dirty="0"/>
          </a:p>
        </p:txBody>
      </p:sp>
      <p:sp>
        <p:nvSpPr>
          <p:cNvPr id="7" name="TextBox 6"/>
          <p:cNvSpPr txBox="1"/>
          <p:nvPr/>
        </p:nvSpPr>
        <p:spPr>
          <a:xfrm>
            <a:off x="5580112" y="4005064"/>
            <a:ext cx="3024336" cy="2308324"/>
          </a:xfrm>
          <a:prstGeom prst="rect">
            <a:avLst/>
          </a:prstGeom>
          <a:noFill/>
        </p:spPr>
        <p:txBody>
          <a:bodyPr wrap="square" rtlCol="0">
            <a:spAutoFit/>
          </a:bodyPr>
          <a:lstStyle/>
          <a:p>
            <a:r>
              <a:rPr lang="ru-RU" sz="1200" dirty="0" smtClean="0"/>
              <a:t>13. Ответ: ≈2,4 МДж. Затрачиваемое на нагревание количество теплоты складывается из количества теплоты, необходимого для нагревания воды от 20 до 100С, количества теплоты, затрачиваемого на нагревание алюминия заданной массы от 20 до 100С. Кроме того надо учесть, что понадобится тепла больше, потому что не все оно идет на нагрев воды.</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827584" y="476672"/>
            <a:ext cx="7128792" cy="4608512"/>
          </a:xfrm>
          <a:prstGeom prst="rect">
            <a:avLst/>
          </a:prstGeom>
          <a:noFill/>
          <a:ln w="9525">
            <a:noFill/>
            <a:miter lim="800000"/>
            <a:headEnd/>
            <a:tailEnd/>
          </a:ln>
          <a:effectLst/>
        </p:spPr>
      </p:pic>
      <p:sp>
        <p:nvSpPr>
          <p:cNvPr id="5" name="TextBox 4"/>
          <p:cNvSpPr txBox="1"/>
          <p:nvPr/>
        </p:nvSpPr>
        <p:spPr>
          <a:xfrm>
            <a:off x="1907704" y="5445224"/>
            <a:ext cx="3024336" cy="369332"/>
          </a:xfrm>
          <a:prstGeom prst="rect">
            <a:avLst/>
          </a:prstGeom>
          <a:noFill/>
        </p:spPr>
        <p:txBody>
          <a:bodyPr wrap="square" rtlCol="0">
            <a:spAutoFit/>
          </a:bodyPr>
          <a:lstStyle/>
          <a:p>
            <a:r>
              <a:rPr lang="ru-RU" dirty="0" smtClean="0"/>
              <a:t>Ответ: 112</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183880" cy="792088"/>
          </a:xfrm>
        </p:spPr>
        <p:txBody>
          <a:bodyPr/>
          <a:lstStyle/>
          <a:p>
            <a:r>
              <a:rPr lang="ru-RU" dirty="0" smtClean="0">
                <a:solidFill>
                  <a:srgbClr val="FF0000"/>
                </a:solidFill>
              </a:rPr>
              <a:t>Закон сохранения энергии</a:t>
            </a:r>
            <a:endParaRPr lang="ru-RU"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01561" y="1217807"/>
            <a:ext cx="8343096" cy="4227417"/>
          </a:xfrm>
          <a:prstGeom prst="rect">
            <a:avLst/>
          </a:prstGeom>
          <a:noFill/>
          <a:ln w="9525">
            <a:noFill/>
            <a:miter lim="800000"/>
            <a:headEnd/>
            <a:tailEnd/>
          </a:ln>
          <a:effectLst/>
        </p:spPr>
      </p:pic>
      <p:sp>
        <p:nvSpPr>
          <p:cNvPr id="5" name="TextBox 4"/>
          <p:cNvSpPr txBox="1"/>
          <p:nvPr/>
        </p:nvSpPr>
        <p:spPr>
          <a:xfrm>
            <a:off x="1331640" y="5301208"/>
            <a:ext cx="4896544" cy="400110"/>
          </a:xfrm>
          <a:prstGeom prst="rect">
            <a:avLst/>
          </a:prstGeom>
          <a:noFill/>
        </p:spPr>
        <p:txBody>
          <a:bodyPr wrap="square" rtlCol="0">
            <a:spAutoFit/>
          </a:bodyPr>
          <a:lstStyle/>
          <a:p>
            <a:r>
              <a:rPr lang="ru-RU" sz="2000" dirty="0" smtClean="0"/>
              <a:t>Правильный ответ 2</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tretch>
            <a:fillRect/>
          </a:stretch>
        </p:blipFill>
        <p:spPr bwMode="auto">
          <a:xfrm>
            <a:off x="642910" y="642918"/>
            <a:ext cx="785818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971600" y="692696"/>
            <a:ext cx="6984776" cy="4529194"/>
          </a:xfrm>
          <a:prstGeom prst="rect">
            <a:avLst/>
          </a:prstGeom>
          <a:noFill/>
          <a:ln w="9525">
            <a:noFill/>
            <a:miter lim="800000"/>
            <a:headEnd/>
            <a:tailEnd/>
          </a:ln>
          <a:effectLst/>
        </p:spPr>
      </p:pic>
      <p:sp>
        <p:nvSpPr>
          <p:cNvPr id="5" name="TextBox 4"/>
          <p:cNvSpPr txBox="1"/>
          <p:nvPr/>
        </p:nvSpPr>
        <p:spPr>
          <a:xfrm>
            <a:off x="1907704" y="5517232"/>
            <a:ext cx="4680520" cy="400110"/>
          </a:xfrm>
          <a:prstGeom prst="rect">
            <a:avLst/>
          </a:prstGeom>
          <a:noFill/>
        </p:spPr>
        <p:txBody>
          <a:bodyPr wrap="square" rtlCol="0">
            <a:spAutoFit/>
          </a:bodyPr>
          <a:lstStyle/>
          <a:p>
            <a:r>
              <a:rPr lang="ru-RU" sz="2000" dirty="0" smtClean="0"/>
              <a:t>Правильный ответ:  213</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648174" y="692696"/>
            <a:ext cx="7668242" cy="4392488"/>
          </a:xfrm>
          <a:prstGeom prst="rect">
            <a:avLst/>
          </a:prstGeom>
          <a:noFill/>
          <a:ln w="9525">
            <a:noFill/>
            <a:miter lim="800000"/>
            <a:headEnd/>
            <a:tailEnd/>
          </a:ln>
          <a:effectLst/>
        </p:spPr>
      </p:pic>
      <p:sp>
        <p:nvSpPr>
          <p:cNvPr id="5" name="TextBox 4"/>
          <p:cNvSpPr txBox="1"/>
          <p:nvPr/>
        </p:nvSpPr>
        <p:spPr>
          <a:xfrm>
            <a:off x="2915816" y="5229200"/>
            <a:ext cx="3024336" cy="400110"/>
          </a:xfrm>
          <a:prstGeom prst="rect">
            <a:avLst/>
          </a:prstGeom>
          <a:noFill/>
        </p:spPr>
        <p:txBody>
          <a:bodyPr wrap="square" rtlCol="0">
            <a:spAutoFit/>
          </a:bodyPr>
          <a:lstStyle/>
          <a:p>
            <a:r>
              <a:rPr lang="ru-RU" sz="2000" dirty="0" smtClean="0"/>
              <a:t>Правильный ответ  4</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611560" y="476672"/>
            <a:ext cx="8825735" cy="4608512"/>
          </a:xfrm>
          <a:prstGeom prst="rect">
            <a:avLst/>
          </a:prstGeom>
          <a:noFill/>
          <a:ln w="9525">
            <a:noFill/>
            <a:miter lim="800000"/>
            <a:headEnd/>
            <a:tailEnd/>
          </a:ln>
          <a:effectLst/>
        </p:spPr>
      </p:pic>
      <p:sp>
        <p:nvSpPr>
          <p:cNvPr id="5" name="TextBox 4"/>
          <p:cNvSpPr txBox="1"/>
          <p:nvPr/>
        </p:nvSpPr>
        <p:spPr>
          <a:xfrm>
            <a:off x="2195736" y="5301208"/>
            <a:ext cx="3744416" cy="400110"/>
          </a:xfrm>
          <a:prstGeom prst="rect">
            <a:avLst/>
          </a:prstGeom>
          <a:noFill/>
        </p:spPr>
        <p:txBody>
          <a:bodyPr wrap="square" rtlCol="0">
            <a:spAutoFit/>
          </a:bodyPr>
          <a:lstStyle/>
          <a:p>
            <a:r>
              <a:rPr lang="ru-RU" sz="2000" dirty="0" smtClean="0"/>
              <a:t>Правильный ответ 3</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589057" y="476672"/>
            <a:ext cx="8019890" cy="5112568"/>
          </a:xfrm>
          <a:prstGeom prst="rect">
            <a:avLst/>
          </a:prstGeom>
          <a:noFill/>
          <a:ln w="9525">
            <a:noFill/>
            <a:miter lim="800000"/>
            <a:headEnd/>
            <a:tailEnd/>
          </a:ln>
          <a:effectLst/>
        </p:spPr>
      </p:pic>
      <p:sp>
        <p:nvSpPr>
          <p:cNvPr id="5" name="TextBox 4"/>
          <p:cNvSpPr txBox="1"/>
          <p:nvPr/>
        </p:nvSpPr>
        <p:spPr>
          <a:xfrm>
            <a:off x="2483768" y="5661248"/>
            <a:ext cx="3960440" cy="400110"/>
          </a:xfrm>
          <a:prstGeom prst="rect">
            <a:avLst/>
          </a:prstGeom>
          <a:noFill/>
        </p:spPr>
        <p:txBody>
          <a:bodyPr wrap="square" rtlCol="0">
            <a:spAutoFit/>
          </a:bodyPr>
          <a:lstStyle/>
          <a:p>
            <a:r>
              <a:rPr lang="ru-RU" sz="2000" dirty="0" smtClean="0"/>
              <a:t>Правильный ответ 2</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183880" cy="1051560"/>
          </a:xfrm>
        </p:spPr>
        <p:txBody>
          <a:bodyPr/>
          <a:lstStyle/>
          <a:p>
            <a:r>
              <a:rPr lang="ru-RU" dirty="0" smtClean="0">
                <a:solidFill>
                  <a:srgbClr val="FF0000"/>
                </a:solidFill>
              </a:rPr>
              <a:t>Полезные советы</a:t>
            </a:r>
            <a:endParaRPr lang="ru-RU" dirty="0">
              <a:solidFill>
                <a:srgbClr val="FF0000"/>
              </a:solidFill>
            </a:endParaRPr>
          </a:p>
        </p:txBody>
      </p:sp>
      <p:sp>
        <p:nvSpPr>
          <p:cNvPr id="3" name="Содержимое 2"/>
          <p:cNvSpPr>
            <a:spLocks noGrp="1"/>
          </p:cNvSpPr>
          <p:nvPr>
            <p:ph idx="1"/>
          </p:nvPr>
        </p:nvSpPr>
        <p:spPr>
          <a:xfrm>
            <a:off x="428596" y="928670"/>
            <a:ext cx="8428388" cy="5429288"/>
          </a:xfrm>
        </p:spPr>
        <p:txBody>
          <a:bodyPr>
            <a:noAutofit/>
          </a:bodyPr>
          <a:lstStyle/>
          <a:p>
            <a:r>
              <a:rPr lang="ru-RU" sz="1400" dirty="0" smtClean="0"/>
              <a:t>На выполнение экзаменационной работы по физике отводится 3 часа (180 минут). Работа состоит из 3 частей, включающих в себя 27 заданий.</a:t>
            </a:r>
          </a:p>
          <a:p>
            <a:r>
              <a:rPr lang="ru-RU" sz="1400" dirty="0" smtClean="0"/>
              <a:t>  Часть 1 содержит 19 заданий (1 - 19). К каждому из первых 18 заданий приводится четыре варианта ответа, из которых только один верный. При выполнении этих заданий части 1 обведите кружком номер выбранного ответа в экзаменационной работе. Если Вы обвели не тот номер, то зачеркните этот обведенный номер крестиком, а затем обведите номер нового ответа. Ответ на задание 19 части 1 записывается на отдельном листе.</a:t>
            </a:r>
          </a:p>
          <a:p>
            <a:r>
              <a:rPr lang="ru-RU" sz="1400" dirty="0" smtClean="0"/>
              <a:t>  Часть 2 содержит 4 задания с кратким ответом (20 - 23). При выполнении заданий части 2 ответ записывается в экзаменационной работе в отведенном для этого месте. В случае записи неверного ответа зачеркните его и напишите рядом новый.</a:t>
            </a:r>
          </a:p>
          <a:p>
            <a:r>
              <a:rPr lang="ru-RU" sz="1400" dirty="0" smtClean="0"/>
              <a:t>  Часть 3 содержит 4 задания (24 - 27), на которые следует дать развёрнутый ответ. Ответы на задания части 3 записываются на отдельном листе. Задание 24 экспериментальное, и для его выполнения необходимо воспользоваться </a:t>
            </a:r>
            <a:r>
              <a:rPr lang="ru-RU" sz="1400" b="1" dirty="0" smtClean="0"/>
              <a:t>лабораторным</a:t>
            </a:r>
            <a:r>
              <a:rPr lang="ru-RU" sz="1400" dirty="0" smtClean="0"/>
              <a:t> </a:t>
            </a:r>
            <a:r>
              <a:rPr lang="ru-RU" sz="1400" b="1" dirty="0" smtClean="0"/>
              <a:t>оборудованием</a:t>
            </a:r>
            <a:r>
              <a:rPr lang="ru-RU" sz="1400" dirty="0" smtClean="0"/>
              <a:t>.</a:t>
            </a:r>
          </a:p>
          <a:p>
            <a:r>
              <a:rPr lang="ru-RU" sz="1400" dirty="0" smtClean="0"/>
              <a:t>  При вычислениях разрешается использовать непрограммируемый </a:t>
            </a:r>
            <a:r>
              <a:rPr lang="ru-RU" sz="1400" b="1" dirty="0" smtClean="0"/>
              <a:t>калькулятор</a:t>
            </a:r>
            <a:r>
              <a:rPr lang="ru-RU" sz="1400" dirty="0" smtClean="0"/>
              <a:t>.</a:t>
            </a:r>
          </a:p>
          <a:p>
            <a:r>
              <a:rPr lang="ru-RU" sz="1400" dirty="0" smtClean="0"/>
              <a:t>  При выполнении заданий разрешается использование </a:t>
            </a:r>
            <a:r>
              <a:rPr lang="ru-RU" sz="1400" b="1" dirty="0" smtClean="0"/>
              <a:t>черновика</a:t>
            </a:r>
            <a:r>
              <a:rPr lang="ru-RU" sz="1400" dirty="0" smtClean="0"/>
              <a:t>. Обращаем Ваше внимание на то, что записи в черновике не будут учитываться при оценивании работы.</a:t>
            </a:r>
          </a:p>
          <a:p>
            <a:r>
              <a:rPr lang="ru-RU" sz="1400" dirty="0" smtClean="0"/>
              <a:t>  Советуем выполнять задания в том порядке, в котором они даны. Для экономии времени пропускайте задание, которое не удаётся выполнить сразу, и переходите к следующему. Если после выполнения всей работы у Вас останется время, Вы сможете вернуться к пропущенным заданиям.</a:t>
            </a:r>
          </a:p>
          <a:p>
            <a:endParaRPr lang="ru-RU"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500042"/>
            <a:ext cx="8183880" cy="1051560"/>
          </a:xfrm>
        </p:spPr>
        <p:txBody>
          <a:bodyPr>
            <a:normAutofit fontScale="90000"/>
          </a:bodyPr>
          <a:lstStyle/>
          <a:p>
            <a:r>
              <a:rPr lang="ru-RU" dirty="0" smtClean="0">
                <a:solidFill>
                  <a:srgbClr val="FF0000"/>
                </a:solidFill>
              </a:rPr>
              <a:t>Основные изменения в ГИА 2013 </a:t>
            </a:r>
            <a:br>
              <a:rPr lang="ru-RU" dirty="0" smtClean="0">
                <a:solidFill>
                  <a:srgbClr val="FF0000"/>
                </a:solidFill>
              </a:rPr>
            </a:br>
            <a:r>
              <a:rPr lang="ru-RU" dirty="0" smtClean="0">
                <a:solidFill>
                  <a:srgbClr val="FF0000"/>
                </a:solidFill>
              </a:rPr>
              <a:t>по физике </a:t>
            </a:r>
            <a:endParaRPr lang="ru-RU" dirty="0">
              <a:solidFill>
                <a:srgbClr val="FF0000"/>
              </a:solidFill>
            </a:endParaRPr>
          </a:p>
        </p:txBody>
      </p:sp>
      <p:sp>
        <p:nvSpPr>
          <p:cNvPr id="3" name="Содержимое 2"/>
          <p:cNvSpPr>
            <a:spLocks noGrp="1"/>
          </p:cNvSpPr>
          <p:nvPr>
            <p:ph idx="1"/>
          </p:nvPr>
        </p:nvSpPr>
        <p:spPr>
          <a:xfrm>
            <a:off x="428596" y="1714488"/>
            <a:ext cx="8229600" cy="4525963"/>
          </a:xfrm>
        </p:spPr>
        <p:txBody>
          <a:bodyPr>
            <a:normAutofit fontScale="92500" lnSpcReduction="20000"/>
          </a:bodyPr>
          <a:lstStyle/>
          <a:p>
            <a:pPr>
              <a:buNone/>
            </a:pPr>
            <a:r>
              <a:rPr lang="ru-RU" dirty="0" smtClean="0"/>
              <a:t>сводятся к следующему:</a:t>
            </a:r>
          </a:p>
          <a:p>
            <a:r>
              <a:rPr lang="ru-RU" dirty="0" smtClean="0"/>
              <a:t>Общее количество заданий увеличено до 27</a:t>
            </a:r>
          </a:p>
          <a:p>
            <a:r>
              <a:rPr lang="ru-RU" dirty="0" smtClean="0"/>
              <a:t>Максимальный первичный балл - 40 баллов</a:t>
            </a:r>
          </a:p>
          <a:p>
            <a:r>
              <a:rPr lang="ru-RU" dirty="0" smtClean="0"/>
              <a:t>Добавлено задание с выбором ответа - на тепловые явления</a:t>
            </a:r>
          </a:p>
          <a:p>
            <a:r>
              <a:rPr lang="ru-RU" dirty="0" smtClean="0"/>
              <a:t>Добавлено задание с кратким ответом - на понимание и анализ экспериментальных данных</a:t>
            </a:r>
          </a:p>
          <a:p>
            <a:r>
              <a:rPr lang="ru-RU" dirty="0" smtClean="0"/>
              <a:t>Добавлено задание с развернутым ответом - на применение информации из текста физического содержания</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052737"/>
            <a:ext cx="8352928" cy="3240360"/>
          </a:xfrm>
        </p:spPr>
        <p:txBody>
          <a:bodyPr>
            <a:normAutofit lnSpcReduction="10000"/>
          </a:bodyPr>
          <a:lstStyle/>
          <a:p>
            <a:r>
              <a:rPr lang="ru-RU" b="1" dirty="0" smtClean="0"/>
              <a:t>Максимальный балл</a:t>
            </a:r>
            <a:r>
              <a:rPr lang="ru-RU" dirty="0" smtClean="0"/>
              <a:t> - 40 баллов. Ниже представлена шкала пересчёта первичного балла за выполнение экзаменационной работы в отметку по пятибалльной шкале. </a:t>
            </a:r>
            <a:r>
              <a:rPr lang="ru-RU" b="1" dirty="0" smtClean="0"/>
              <a:t>Минимальный балл</a:t>
            </a:r>
            <a:r>
              <a:rPr lang="ru-RU" dirty="0" smtClean="0"/>
              <a:t> ГИА по физике для приема в профильные классы - 30 баллов.</a:t>
            </a:r>
          </a:p>
        </p:txBody>
      </p:sp>
      <p:graphicFrame>
        <p:nvGraphicFramePr>
          <p:cNvPr id="4" name="Таблица 3"/>
          <p:cNvGraphicFramePr>
            <a:graphicFrameLocks noGrp="1"/>
          </p:cNvGraphicFramePr>
          <p:nvPr/>
        </p:nvGraphicFramePr>
        <p:xfrm>
          <a:off x="428596" y="4286256"/>
          <a:ext cx="8136904" cy="1889760"/>
        </p:xfrm>
        <a:graphic>
          <a:graphicData uri="http://schemas.openxmlformats.org/drawingml/2006/table">
            <a:tbl>
              <a:tblPr firstRow="1" bandRow="1">
                <a:tableStyleId>{5C22544A-7EE6-4342-B048-85BDC9FD1C3A}</a:tableStyleId>
              </a:tblPr>
              <a:tblGrid>
                <a:gridCol w="2034226"/>
                <a:gridCol w="2034226"/>
                <a:gridCol w="2034226"/>
                <a:gridCol w="2034226"/>
              </a:tblGrid>
              <a:tr h="512832">
                <a:tc>
                  <a:txBody>
                    <a:bodyPr/>
                    <a:lstStyle/>
                    <a:p>
                      <a:pPr algn="ctr"/>
                      <a:r>
                        <a:rPr lang="ru-RU" sz="2800" b="1" dirty="0" smtClean="0"/>
                        <a:t>2</a:t>
                      </a:r>
                      <a:endParaRPr lang="ru-R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t>3</a:t>
                      </a:r>
                      <a:endParaRPr lang="ru-RU" sz="2800" dirty="0" smtClean="0"/>
                    </a:p>
                    <a:p>
                      <a:pPr algn="ctr"/>
                      <a:endParaRPr lang="ru-R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t>4</a:t>
                      </a:r>
                      <a:endParaRPr lang="ru-RU" sz="2800" dirty="0" smtClean="0"/>
                    </a:p>
                    <a:p>
                      <a:pPr algn="ctr"/>
                      <a:endParaRPr lang="ru-R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smtClean="0"/>
                        <a:t>5</a:t>
                      </a:r>
                      <a:r>
                        <a:rPr lang="ru-RU" sz="2800" smtClean="0"/>
                        <a:t> </a:t>
                      </a:r>
                    </a:p>
                  </a:txBody>
                  <a:tcPr/>
                </a:tc>
              </a:tr>
              <a:tr h="512832">
                <a:tc>
                  <a:txBody>
                    <a:bodyPr/>
                    <a:lstStyle/>
                    <a:p>
                      <a:pPr algn="ctr"/>
                      <a:r>
                        <a:rPr lang="ru-RU" sz="2800" dirty="0" smtClean="0"/>
                        <a:t>0 - 8 </a:t>
                      </a:r>
                      <a:endParaRPr lang="ru-RU" sz="2800" dirty="0"/>
                    </a:p>
                  </a:txBody>
                  <a:tcPr/>
                </a:tc>
                <a:tc>
                  <a:txBody>
                    <a:bodyPr/>
                    <a:lstStyle/>
                    <a:p>
                      <a:pPr algn="ctr"/>
                      <a:r>
                        <a:rPr lang="ru-RU" sz="2800" dirty="0" smtClean="0"/>
                        <a:t>9 - 18 </a:t>
                      </a:r>
                      <a:endParaRPr lang="ru-RU" sz="2800" dirty="0"/>
                    </a:p>
                  </a:txBody>
                  <a:tcPr/>
                </a:tc>
                <a:tc>
                  <a:txBody>
                    <a:bodyPr/>
                    <a:lstStyle/>
                    <a:p>
                      <a:pPr algn="ctr"/>
                      <a:r>
                        <a:rPr lang="ru-RU" sz="2800" dirty="0" smtClean="0"/>
                        <a:t>19 – 29 </a:t>
                      </a:r>
                      <a:endParaRPr lang="ru-R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t>30 – 40</a:t>
                      </a:r>
                    </a:p>
                    <a:p>
                      <a:pPr algn="ctr"/>
                      <a:endParaRPr lang="ru-RU" sz="2800" dirty="0"/>
                    </a:p>
                  </a:txBody>
                  <a:tcPr/>
                </a:tc>
              </a:tr>
            </a:tbl>
          </a:graphicData>
        </a:graphic>
      </p:graphicFrame>
      <p:sp>
        <p:nvSpPr>
          <p:cNvPr id="5" name="Прямоугольник 4"/>
          <p:cNvSpPr/>
          <p:nvPr/>
        </p:nvSpPr>
        <p:spPr>
          <a:xfrm>
            <a:off x="0" y="188640"/>
            <a:ext cx="8820472" cy="523220"/>
          </a:xfrm>
          <a:prstGeom prst="rect">
            <a:avLst/>
          </a:prstGeom>
        </p:spPr>
        <p:txBody>
          <a:bodyPr wrap="square">
            <a:spAutoFit/>
          </a:bodyPr>
          <a:lstStyle/>
          <a:p>
            <a:pPr marL="342900" lvl="0" indent="-342900">
              <a:spcBef>
                <a:spcPct val="20000"/>
              </a:spcBef>
            </a:pPr>
            <a:r>
              <a:rPr lang="ru-RU" sz="2800" b="1" dirty="0">
                <a:solidFill>
                  <a:prstClr val="black"/>
                </a:solidFill>
              </a:rPr>
              <a:t>Пересчет первичных баллов в отметку ГИА по физике</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pPr algn="ctr">
              <a:buNone/>
            </a:pPr>
            <a:endParaRPr lang="ru-RU" sz="5400" b="1" dirty="0" smtClean="0">
              <a:solidFill>
                <a:srgbClr val="FF3300"/>
              </a:solidFill>
            </a:endParaRPr>
          </a:p>
          <a:p>
            <a:pPr algn="ctr">
              <a:buNone/>
            </a:pPr>
            <a:r>
              <a:rPr lang="ru-RU" sz="5400" b="1" i="1" dirty="0" smtClean="0">
                <a:solidFill>
                  <a:srgbClr val="800080"/>
                </a:solidFill>
                <a:effectLst>
                  <a:outerShdw blurRad="38100" dist="38100" dir="2700000" algn="tl">
                    <a:srgbClr val="000000"/>
                  </a:outerShdw>
                </a:effectLst>
              </a:rPr>
              <a:t>Желаю успехов!</a:t>
            </a:r>
            <a:endParaRPr lang="ru-RU" sz="5400" dirty="0" smtClean="0"/>
          </a:p>
          <a:p>
            <a:pPr algn="ctr">
              <a:buNone/>
            </a:pPr>
            <a:endParaRPr lang="ru-RU" sz="5400" b="1" dirty="0" smtClean="0">
              <a:solidFill>
                <a:srgbClr val="FF3300"/>
              </a:solidFill>
            </a:endParaRPr>
          </a:p>
          <a:p>
            <a:pPr algn="ctr">
              <a:buNone/>
            </a:pPr>
            <a:r>
              <a:rPr lang="ru-RU" sz="5400" b="1" dirty="0" smtClean="0">
                <a:solidFill>
                  <a:srgbClr val="FF3300"/>
                </a:solidFill>
              </a:rPr>
              <a:t>  </a:t>
            </a:r>
            <a:endParaRPr lang="ru-RU" sz="5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14348" y="571480"/>
            <a:ext cx="7572428" cy="5111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28595" y="500042"/>
            <a:ext cx="8286809"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571472" y="500042"/>
            <a:ext cx="7929618"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571472" y="571480"/>
            <a:ext cx="7858180"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4643446"/>
            <a:ext cx="4742838" cy="461665"/>
          </a:xfrm>
          <a:prstGeom prst="rect">
            <a:avLst/>
          </a:prstGeom>
          <a:noFill/>
        </p:spPr>
        <p:txBody>
          <a:bodyPr wrap="square" rtlCol="0">
            <a:spAutoFit/>
          </a:bodyPr>
          <a:lstStyle/>
          <a:p>
            <a:r>
              <a:rPr lang="ru-RU" sz="2400" dirty="0" smtClean="0"/>
              <a:t>Правильный ответ:  3 </a:t>
            </a:r>
            <a:endParaRPr lang="ru-RU" sz="24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785786" y="1142984"/>
            <a:ext cx="7500990" cy="31432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14348" y="642918"/>
            <a:ext cx="7715304" cy="4106788"/>
          </a:xfrm>
          <a:prstGeom prst="rect">
            <a:avLst/>
          </a:prstGeom>
          <a:noFill/>
          <a:ln w="9525">
            <a:noFill/>
            <a:miter lim="800000"/>
            <a:headEnd/>
            <a:tailEnd/>
          </a:ln>
        </p:spPr>
      </p:pic>
      <p:sp>
        <p:nvSpPr>
          <p:cNvPr id="6" name="TextBox 5"/>
          <p:cNvSpPr txBox="1"/>
          <p:nvPr/>
        </p:nvSpPr>
        <p:spPr>
          <a:xfrm>
            <a:off x="1907704" y="5085184"/>
            <a:ext cx="3587842" cy="461665"/>
          </a:xfrm>
          <a:prstGeom prst="rect">
            <a:avLst/>
          </a:prstGeom>
          <a:noFill/>
        </p:spPr>
        <p:txBody>
          <a:bodyPr wrap="none" rtlCol="0">
            <a:spAutoFit/>
          </a:bodyPr>
          <a:lstStyle/>
          <a:p>
            <a:r>
              <a:rPr lang="ru-RU" sz="2400" dirty="0" smtClean="0"/>
              <a:t>Правильный ответ: 2</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264</TotalTime>
  <Words>438</Words>
  <Application>Microsoft Office PowerPoint</Application>
  <PresentationFormat>Экран (4:3)</PresentationFormat>
  <Paragraphs>68</Paragraphs>
  <Slides>37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39" baseType="lpstr">
      <vt:lpstr>Аспект</vt:lpstr>
      <vt:lpstr>Формула</vt:lpstr>
      <vt:lpstr>ГИА – 2013</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Закон сохранения энергии</vt:lpstr>
      <vt:lpstr>Слайд 30</vt:lpstr>
      <vt:lpstr>Слайд 31</vt:lpstr>
      <vt:lpstr>Слайд 32</vt:lpstr>
      <vt:lpstr>Слайд 33</vt:lpstr>
      <vt:lpstr>Полезные советы</vt:lpstr>
      <vt:lpstr>Основные изменения в ГИА 2013  по физике </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Customer</cp:lastModifiedBy>
  <cp:revision>32</cp:revision>
  <dcterms:created xsi:type="dcterms:W3CDTF">2012-12-09T11:15:58Z</dcterms:created>
  <dcterms:modified xsi:type="dcterms:W3CDTF">2013-02-13T19:03:51Z</dcterms:modified>
</cp:coreProperties>
</file>