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5" r:id="rId7"/>
    <p:sldId id="270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FCC67FCF-F167-42E1-BAE2-DA0D8193CF77}">
          <p14:sldIdLst>
            <p14:sldId id="256"/>
            <p14:sldId id="257"/>
            <p14:sldId id="258"/>
            <p14:sldId id="262"/>
            <p14:sldId id="263"/>
            <p14:sldId id="265"/>
            <p14:sldId id="271"/>
            <p14:sldId id="272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12.04.2012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626424" cy="3312368"/>
          </a:xfrm>
        </p:spPr>
        <p:txBody>
          <a:bodyPr/>
          <a:lstStyle/>
          <a:p>
            <a:pPr algn="just"/>
            <a:r>
              <a:rPr lang="ru-RU" dirty="0"/>
              <a:t>Близнецовый </a:t>
            </a:r>
            <a:r>
              <a:rPr lang="ru-RU" dirty="0" smtClean="0"/>
              <a:t>                      метод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685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4032448" cy="5462067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Близнецовый </a:t>
            </a:r>
            <a:r>
              <a:rPr lang="ru-RU" dirty="0" smtClean="0"/>
              <a:t>метод предложил </a:t>
            </a:r>
            <a:r>
              <a:rPr lang="vi-VN" dirty="0">
                <a:solidFill>
                  <a:srgbClr val="FF0000"/>
                </a:solidFill>
              </a:rPr>
              <a:t>Фрэнсис </a:t>
            </a:r>
            <a:r>
              <a:rPr lang="vi-VN" dirty="0" smtClean="0">
                <a:solidFill>
                  <a:srgbClr val="FF0000"/>
                </a:solidFill>
              </a:rPr>
              <a:t>Га́льтон</a:t>
            </a:r>
            <a:r>
              <a:rPr lang="ru-RU" dirty="0" smtClean="0"/>
              <a:t>.</a:t>
            </a:r>
          </a:p>
          <a:p>
            <a:r>
              <a:rPr lang="ru-RU" dirty="0"/>
              <a:t>Сэр </a:t>
            </a:r>
            <a:r>
              <a:rPr lang="ru-RU" dirty="0" err="1">
                <a:solidFill>
                  <a:srgbClr val="FF0000"/>
                </a:solidFill>
              </a:rPr>
              <a:t>Фрэнсис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Га́льтон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родился 16 </a:t>
            </a:r>
            <a:r>
              <a:rPr lang="ru-RU" dirty="0"/>
              <a:t>февраля 1822 — 17 января </a:t>
            </a:r>
            <a:r>
              <a:rPr lang="ru-RU" dirty="0" smtClean="0"/>
              <a:t>1911. </a:t>
            </a:r>
            <a:r>
              <a:rPr lang="ru-RU" dirty="0" err="1"/>
              <a:t>Фрэнсис</a:t>
            </a:r>
            <a:r>
              <a:rPr lang="ru-RU" dirty="0"/>
              <a:t> </a:t>
            </a:r>
            <a:r>
              <a:rPr lang="ru-RU" dirty="0" err="1"/>
              <a:t>Га́льтон</a:t>
            </a:r>
            <a:r>
              <a:rPr lang="ru-RU" dirty="0"/>
              <a:t> </a:t>
            </a:r>
            <a:r>
              <a:rPr lang="ru-RU" dirty="0" smtClean="0"/>
              <a:t>— </a:t>
            </a:r>
            <a:r>
              <a:rPr lang="ru-RU" dirty="0"/>
              <a:t>английский исследователь, географ, антрополог и психолог; основатель дифференциальной психологии и </a:t>
            </a:r>
            <a:r>
              <a:rPr lang="ru-RU" dirty="0" err="1"/>
              <a:t>психометрики</a:t>
            </a:r>
            <a:r>
              <a:rPr lang="ru-RU" dirty="0"/>
              <a:t>. Родился в Бирмингеме, в Англии</a:t>
            </a:r>
            <a:r>
              <a:rPr lang="ru-RU" dirty="0" smtClean="0"/>
              <a:t>.</a:t>
            </a:r>
          </a:p>
          <a:p>
            <a:r>
              <a:rPr lang="ru-RU" dirty="0" err="1"/>
              <a:t>Гальтон</a:t>
            </a:r>
            <a:r>
              <a:rPr lang="ru-RU" dirty="0"/>
              <a:t> был двоюродным братом Чарльза Дарвина по их деду —Эразму Дарвину.</a:t>
            </a:r>
          </a:p>
        </p:txBody>
      </p:sp>
      <p:pic>
        <p:nvPicPr>
          <p:cNvPr id="1026" name="Picture 2" descr="C:\Users\Admin\Desktop\200px-Francis_Galton_1850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84982" y="836712"/>
            <a:ext cx="3761189" cy="5116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011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764704"/>
            <a:ext cx="4530080" cy="547260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ru-RU" dirty="0"/>
              <a:t>Близнецы могут быть </a:t>
            </a:r>
            <a:r>
              <a:rPr lang="ru-RU" dirty="0">
                <a:solidFill>
                  <a:srgbClr val="FF0000"/>
                </a:solidFill>
              </a:rPr>
              <a:t>однояйцевыми</a:t>
            </a:r>
            <a:r>
              <a:rPr lang="ru-RU" dirty="0"/>
              <a:t> (образуются на ранних стадиях дробления зиготы, когда из двух или реже из большего числа бластомеров развиваются полноценные организмы). Однояйцевые близнецы генетически идентичны. Когда созревают и затем оплодотворяются разными сперматозоидами две или реже большее число яйцеклеток, развиваются </a:t>
            </a:r>
            <a:r>
              <a:rPr lang="ru-RU" dirty="0" err="1"/>
              <a:t>разнояйцевые</a:t>
            </a:r>
            <a:r>
              <a:rPr lang="ru-RU" dirty="0"/>
              <a:t> </a:t>
            </a:r>
            <a:r>
              <a:rPr lang="ru-RU" dirty="0" smtClean="0"/>
              <a:t>близнецы.</a:t>
            </a:r>
          </a:p>
          <a:p>
            <a:pPr>
              <a:lnSpc>
                <a:spcPct val="80000"/>
              </a:lnSpc>
              <a:defRPr/>
            </a:pPr>
            <a:endParaRPr lang="ru-RU" dirty="0"/>
          </a:p>
          <a:p>
            <a:pPr>
              <a:lnSpc>
                <a:spcPct val="80000"/>
              </a:lnSpc>
              <a:defRPr/>
            </a:pPr>
            <a:r>
              <a:rPr lang="ru-RU" dirty="0" err="1">
                <a:solidFill>
                  <a:srgbClr val="FF0000"/>
                </a:solidFill>
              </a:rPr>
              <a:t>Разнояйцевые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/>
              <a:t>близнецы сходны между собой не более чем братья и сестры, рожденные в разное время. </a:t>
            </a:r>
          </a:p>
          <a:p>
            <a:pPr>
              <a:lnSpc>
                <a:spcPct val="80000"/>
              </a:lnSpc>
              <a:defRPr/>
            </a:pPr>
            <a:r>
              <a:rPr lang="ru-RU" dirty="0"/>
              <a:t>Частота появления близнецов у людей составляет около 1%            ( 1/3 однояйцевых, 2/3 </a:t>
            </a:r>
            <a:r>
              <a:rPr lang="ru-RU" dirty="0" err="1"/>
              <a:t>разнояйцевых</a:t>
            </a:r>
            <a:r>
              <a:rPr lang="ru-RU" dirty="0" smtClean="0"/>
              <a:t>). </a:t>
            </a:r>
            <a:endParaRPr lang="ru-RU" sz="1050" dirty="0"/>
          </a:p>
          <a:p>
            <a:endParaRPr lang="ru-RU" dirty="0"/>
          </a:p>
        </p:txBody>
      </p:sp>
      <p:pic>
        <p:nvPicPr>
          <p:cNvPr id="4" name="Picture 27" descr="79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427395" y="889424"/>
            <a:ext cx="3337599" cy="256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8" descr="79_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406953" y="3554776"/>
            <a:ext cx="3485527" cy="2467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291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404664"/>
            <a:ext cx="4104456" cy="562352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Как известно, у большинства млекопитающих в одном помете рождается более одного детеныша.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/>
              <a:t>связано с тем, что во время овуляции происходит созревание нескольких яйцеклеток одновременно. У некоторых видов животных и у человека при овуляции обычно созревает лишь одна яйцеклетка и, следовательно, рождается только один детеныш. Но бывают и исключения – одновременно созревают и оплодотворяются две и более яйцеклеток. В этом случае рождается два (или более) детенышей, а тат как они происходят из разных оплодотворенных яйцеклеток (зигот), то их называют дизиготными близнецами (ДЗ). Причем не всегда дизиготные близнецы имеют одного отца. Если женщина в период овуляции имела контакты с несколькими мужчинами то возможна ситуация в которой родившиеся ДЗ будут иметь разных отцов.</a:t>
            </a:r>
          </a:p>
          <a:p>
            <a:endParaRPr lang="ru-RU" dirty="0"/>
          </a:p>
        </p:txBody>
      </p:sp>
      <p:pic>
        <p:nvPicPr>
          <p:cNvPr id="2051" name="Picture 3" descr="C:\Users\Admin\Desktop\x_23f755b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519271"/>
            <a:ext cx="4000270" cy="277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dmin\Desktop\twins_0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14574" y="3429000"/>
            <a:ext cx="3986454" cy="2657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8902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20688"/>
            <a:ext cx="4536504" cy="518457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 ряде случаев при оплодотворении единственной созревшей яйцеклетки на начальных стадиях развития зигота делится на две части. Это явление приводит к рождению так называемых монозиготных близнецов (МЗ). Так как МЗ происходят из одной зиготы, то они имеют одинаковый генетический набор, что и определяет их внешнюю схожесть. Иногда разделение эмбрионов происходит не полностью и в результате рождаются так называемые сиамские близнецы.</a:t>
            </a:r>
          </a:p>
          <a:p>
            <a:endParaRPr lang="ru-RU" dirty="0"/>
          </a:p>
        </p:txBody>
      </p:sp>
      <p:pic>
        <p:nvPicPr>
          <p:cNvPr id="1026" name="Picture 2" descr="C:\Users\Admin\Desktop\48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052735"/>
            <a:ext cx="3087011" cy="463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8898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357166"/>
            <a:ext cx="7239024" cy="5520106"/>
          </a:xfrm>
        </p:spPr>
        <p:txBody>
          <a:bodyPr>
            <a:normAutofit fontScale="62500" lnSpcReduction="20000"/>
          </a:bodyPr>
          <a:lstStyle/>
          <a:p>
            <a:r>
              <a:rPr lang="ru-RU" sz="3000" dirty="0"/>
              <a:t>При рождении близнецов возможны четыре различных варианта соотношения оболочек плода:</a:t>
            </a:r>
          </a:p>
          <a:p>
            <a:r>
              <a:rPr lang="ru-RU" sz="3000" dirty="0"/>
              <a:t> . близнецы имеют раздельные амнионы, хорионы и плаценты;</a:t>
            </a:r>
          </a:p>
          <a:p>
            <a:r>
              <a:rPr lang="ru-RU" sz="3000" dirty="0"/>
              <a:t> . близнецы имеют раздельные амнионы, хорионы и общую плаценту;</a:t>
            </a:r>
          </a:p>
          <a:p>
            <a:r>
              <a:rPr lang="ru-RU" sz="3000" dirty="0"/>
              <a:t> . близнецы имеют раздельные амнионы и общие хорион и плаценту;</a:t>
            </a:r>
          </a:p>
          <a:p>
            <a:r>
              <a:rPr lang="ru-RU" sz="3000" dirty="0"/>
              <a:t> . близнецы имеют общие амнион, хорион и плаценту.</a:t>
            </a:r>
          </a:p>
          <a:p>
            <a:r>
              <a:rPr lang="ru-RU" sz="3000" dirty="0"/>
              <a:t>Для ДЗ близнецов характерны только два первых типа, при рождении МЗ близнецов могут наблюдаться все четыре типа соотношения плодных оболочек</a:t>
            </a:r>
            <a:r>
              <a:rPr lang="ru-RU" sz="3000" dirty="0" smtClean="0"/>
              <a:t>.</a:t>
            </a:r>
          </a:p>
          <a:p>
            <a:r>
              <a:rPr lang="ru-RU" sz="3000" dirty="0"/>
              <a:t>Частота рождения близнецов в разных популяциях различна, но эта разница возникает в основном за счет разницы в частоте рождений ДЗ близнецов, тогда как частота рождения МЗ близнецов во всех популяциях примерно постоянна.</a:t>
            </a:r>
          </a:p>
          <a:p>
            <a:r>
              <a:rPr lang="ru-RU" sz="3000" dirty="0"/>
              <a:t>Количество родившихся МЗ и ДЗ близнецов можно приблизительно определить используя простой способ. МЗ близнецы всегда однополые, в то время как ДЗ близнецы рождаются однополыми и </a:t>
            </a:r>
            <a:r>
              <a:rPr lang="ru-RU" sz="2900" dirty="0"/>
              <a:t>двуполыми с одинаковой вероятностью.</a:t>
            </a:r>
          </a:p>
          <a:p>
            <a:endParaRPr lang="ru-RU" sz="2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8493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1978" y="4293096"/>
            <a:ext cx="8812021" cy="2346793"/>
          </a:xfrm>
        </p:spPr>
        <p:txBody>
          <a:bodyPr/>
          <a:lstStyle/>
          <a:p>
            <a:r>
              <a:rPr lang="ru-RU" dirty="0" smtClean="0"/>
              <a:t>Сестры </a:t>
            </a:r>
            <a:r>
              <a:rPr lang="ru-RU" dirty="0" err="1" smtClean="0"/>
              <a:t>Арнтгольц</a:t>
            </a:r>
            <a:r>
              <a:rPr lang="ru-RU" dirty="0"/>
              <a:t> </a:t>
            </a:r>
            <a:r>
              <a:rPr lang="ru-RU" dirty="0" smtClean="0"/>
              <a:t>                Седин </a:t>
            </a:r>
            <a:r>
              <a:rPr lang="ru-RU" dirty="0"/>
              <a:t>Даниэль </a:t>
            </a:r>
            <a:r>
              <a:rPr lang="ru-RU" dirty="0" smtClean="0"/>
              <a:t>Седин Хенрик</a:t>
            </a:r>
            <a:endParaRPr lang="ru-RU" b="1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</a:t>
            </a:r>
            <a:endParaRPr lang="ru-RU" dirty="0"/>
          </a:p>
        </p:txBody>
      </p:sp>
      <p:pic>
        <p:nvPicPr>
          <p:cNvPr id="1029" name="Picture 5" descr="C:\Users\Admin\Desktop\ta0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979" y="980728"/>
            <a:ext cx="3790737" cy="297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dmin\Desktop\735EE16468B4EA0227510453CA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015143"/>
            <a:ext cx="4212976" cy="297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07712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4"/>
          <p:cNvSpPr>
            <a:spLocks noGrp="1"/>
          </p:cNvSpPr>
          <p:nvPr>
            <p:ph idx="1"/>
          </p:nvPr>
        </p:nvSpPr>
        <p:spPr>
          <a:xfrm>
            <a:off x="323528" y="2276872"/>
            <a:ext cx="8229600" cy="3783025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dirty="0" smtClean="0"/>
              <a:t>Е = 100 – Н</a:t>
            </a:r>
          </a:p>
          <a:p>
            <a:pPr eaLnBrk="1" hangingPunct="1">
              <a:defRPr/>
            </a:pPr>
            <a:r>
              <a:rPr lang="ru-RU" sz="1800" dirty="0" smtClean="0"/>
              <a:t>Е – влияние </a:t>
            </a:r>
            <a:r>
              <a:rPr lang="ru-RU" sz="1800" dirty="0" smtClean="0">
                <a:solidFill>
                  <a:srgbClr val="FF0000"/>
                </a:solidFill>
              </a:rPr>
              <a:t>среды</a:t>
            </a:r>
          </a:p>
          <a:p>
            <a:pPr eaLnBrk="1" hangingPunct="1">
              <a:defRPr/>
            </a:pPr>
            <a:r>
              <a:rPr lang="ru-RU" sz="1800" dirty="0" smtClean="0"/>
              <a:t>Н – коэффициент наследуемости</a:t>
            </a:r>
          </a:p>
          <a:p>
            <a:pPr eaLnBrk="1" hangingPunct="1">
              <a:defRPr/>
            </a:pPr>
            <a:r>
              <a:rPr lang="ru-RU" sz="1800" dirty="0" smtClean="0"/>
              <a:t>С – </a:t>
            </a:r>
            <a:r>
              <a:rPr lang="ru-RU" sz="1800" dirty="0" err="1" smtClean="0"/>
              <a:t>конкордантность</a:t>
            </a:r>
            <a:endParaRPr lang="ru-RU" sz="1800" dirty="0" smtClean="0"/>
          </a:p>
          <a:p>
            <a:pPr eaLnBrk="1" hangingPunct="1">
              <a:defRPr/>
            </a:pPr>
            <a:r>
              <a:rPr lang="ru-RU" sz="1800" dirty="0" smtClean="0"/>
              <a:t>МБ – монозиготные близнецы</a:t>
            </a:r>
          </a:p>
          <a:p>
            <a:pPr eaLnBrk="1" hangingPunct="1">
              <a:defRPr/>
            </a:pPr>
            <a:r>
              <a:rPr lang="ru-RU" sz="1800" dirty="0" smtClean="0"/>
              <a:t>ДБ – </a:t>
            </a:r>
            <a:r>
              <a:rPr lang="ru-RU" sz="1800" dirty="0" err="1" smtClean="0"/>
              <a:t>дизиготные</a:t>
            </a:r>
            <a:r>
              <a:rPr lang="ru-RU" sz="1800" dirty="0" smtClean="0"/>
              <a:t> близнецы</a:t>
            </a:r>
          </a:p>
          <a:p>
            <a:pPr eaLnBrk="1" hangingPunct="1">
              <a:buNone/>
              <a:defRPr/>
            </a:pPr>
            <a:endParaRPr lang="ru-RU" sz="1800" dirty="0" smtClean="0"/>
          </a:p>
          <a:p>
            <a:pPr eaLnBrk="1" hangingPunct="1">
              <a:defRPr/>
            </a:pPr>
            <a:r>
              <a:rPr lang="ru-RU" sz="1800" dirty="0" smtClean="0"/>
              <a:t>Если Н = 70% и выше – признак наследственный </a:t>
            </a:r>
          </a:p>
          <a:p>
            <a:pPr eaLnBrk="1" hangingPunct="1">
              <a:defRPr/>
            </a:pPr>
            <a:r>
              <a:rPr lang="ru-RU" sz="1800" dirty="0" smtClean="0"/>
              <a:t>Н = 40-70% - имеют роль и наследственность и среда</a:t>
            </a:r>
          </a:p>
          <a:p>
            <a:pPr eaLnBrk="1" hangingPunct="1">
              <a:defRPr/>
            </a:pPr>
            <a:r>
              <a:rPr lang="ru-RU" sz="1800" dirty="0" smtClean="0"/>
              <a:t>Н = меньше 40% - в основном имеют место факторы среды</a:t>
            </a:r>
          </a:p>
          <a:p>
            <a:pPr eaLnBrk="1" hangingPunct="1">
              <a:defRPr/>
            </a:pPr>
            <a:endParaRPr lang="ru-RU" sz="1800" dirty="0" smtClean="0"/>
          </a:p>
          <a:p>
            <a:pPr eaLnBrk="1" hangingPunct="1">
              <a:buNone/>
              <a:defRPr/>
            </a:pPr>
            <a:endParaRPr lang="ru-RU" sz="1800" dirty="0" smtClean="0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428596" y="785794"/>
            <a:ext cx="414337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800" dirty="0"/>
              <a:t>Коэффициент наследственности:</a:t>
            </a:r>
          </a:p>
          <a:p>
            <a:endParaRPr lang="ru-RU" sz="1800" dirty="0"/>
          </a:p>
          <a:p>
            <a:r>
              <a:rPr lang="ru-RU" sz="1800" dirty="0"/>
              <a:t>              МБ  -  ДБ</a:t>
            </a:r>
          </a:p>
        </p:txBody>
      </p:sp>
      <p:sp>
        <p:nvSpPr>
          <p:cNvPr id="6" name="TextBox 12"/>
          <p:cNvSpPr txBox="1">
            <a:spLocks noChangeArrowheads="1"/>
          </p:cNvSpPr>
          <p:nvPr/>
        </p:nvSpPr>
        <p:spPr bwMode="auto">
          <a:xfrm>
            <a:off x="1259632" y="1571008"/>
            <a:ext cx="1500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dirty="0"/>
              <a:t>100  -  ДБ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28596" y="1571612"/>
          <a:ext cx="761984" cy="5000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61984"/>
              </a:tblGrid>
              <a:tr h="500066">
                <a:tc>
                  <a:txBody>
                    <a:bodyPr/>
                    <a:lstStyle/>
                    <a:p>
                      <a:r>
                        <a:rPr lang="ru-RU" b="0" dirty="0" smtClean="0"/>
                        <a:t>Н</a:t>
                      </a:r>
                      <a:r>
                        <a:rPr lang="ru-RU" b="0" dirty="0" smtClean="0">
                          <a:solidFill>
                            <a:sysClr val="windowText" lastClr="000000"/>
                          </a:solidFill>
                        </a:rPr>
                        <a:t>Н</a:t>
                      </a:r>
                      <a:r>
                        <a:rPr lang="ru-RU" b="0" baseline="0" dirty="0" smtClean="0">
                          <a:solidFill>
                            <a:sysClr val="windowText" lastClr="000000"/>
                          </a:solidFill>
                        </a:rPr>
                        <a:t> =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76439722"/>
              </p:ext>
            </p:extLst>
          </p:nvPr>
        </p:nvGraphicFramePr>
        <p:xfrm>
          <a:off x="2786050" y="1571612"/>
          <a:ext cx="1143008" cy="6429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43008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* 100%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2334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294</TotalTime>
  <Words>559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NewsPrint</vt:lpstr>
      <vt:lpstr>Близнецовый                       метод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Близнецовый метод</dc:title>
  <dc:creator>Admin</dc:creator>
  <cp:lastModifiedBy>школа</cp:lastModifiedBy>
  <cp:revision>18</cp:revision>
  <dcterms:created xsi:type="dcterms:W3CDTF">2012-04-03T18:22:58Z</dcterms:created>
  <dcterms:modified xsi:type="dcterms:W3CDTF">2012-04-12T04:11:40Z</dcterms:modified>
</cp:coreProperties>
</file>