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62DB9C9-5AA5-4F8C-B1CD-B7BF887A7FE1}" type="datetimeFigureOut">
              <a:rPr lang="ru-RU" smtClean="0"/>
              <a:t>17.02.2013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185806B-3878-427D-BA65-C9AC7123F956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hyperlink" Target="http://class-fizika.narod.ru/10_6.htm" TargetMode="Externa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6f8777be-52ab-4f71-a68b-cd0f2ab13f8b/8_158.swf" TargetMode="External"/><Relationship Id="rId2" Type="http://schemas.openxmlformats.org/officeDocument/2006/relationships/hyperlink" Target="http://class-fizika.narod.ru/vi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ass-fizika.narod.ru/10_6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lekctr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1835150" y="1916113"/>
            <a:ext cx="5110163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ЗАКОН</a:t>
            </a:r>
            <a:r>
              <a:rPr lang="ru-RU" sz="4000" b="1" dirty="0" smtClean="0">
                <a:solidFill>
                  <a:schemeClr val="bg1"/>
                </a:solidFill>
              </a:rPr>
              <a:t>      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          </a:t>
            </a:r>
            <a:r>
              <a:rPr lang="ru-RU" sz="8000" b="1" dirty="0" smtClean="0">
                <a:solidFill>
                  <a:schemeClr val="bg1"/>
                </a:solidFill>
              </a:rPr>
              <a:t>ОМА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2035552" y="5013176"/>
            <a:ext cx="527275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CC0000"/>
                </a:solidFill>
              </a:rPr>
              <a:t>Автор работы: учитель физики </a:t>
            </a:r>
          </a:p>
          <a:p>
            <a:pPr algn="r"/>
            <a:r>
              <a:rPr lang="ru-RU" sz="2000" b="1" dirty="0">
                <a:solidFill>
                  <a:srgbClr val="CC0000"/>
                </a:solidFill>
              </a:rPr>
              <a:t>средней общеобразовательной </a:t>
            </a:r>
          </a:p>
          <a:p>
            <a:pPr algn="r"/>
            <a:r>
              <a:rPr lang="ru-RU" sz="2000" b="1" dirty="0">
                <a:solidFill>
                  <a:srgbClr val="CC0000"/>
                </a:solidFill>
              </a:rPr>
              <a:t>школы № 135 Кировского района </a:t>
            </a:r>
            <a:r>
              <a:rPr lang="ru-RU" sz="2000" b="1" dirty="0" err="1">
                <a:solidFill>
                  <a:srgbClr val="CC0000"/>
                </a:solidFill>
              </a:rPr>
              <a:t>г.Казани</a:t>
            </a:r>
            <a:r>
              <a:rPr lang="ru-RU" sz="2000" b="1" dirty="0">
                <a:solidFill>
                  <a:srgbClr val="CC0000"/>
                </a:solidFill>
              </a:rPr>
              <a:t> Республики </a:t>
            </a:r>
            <a:r>
              <a:rPr lang="ru-RU" sz="2000" b="1" dirty="0" err="1">
                <a:solidFill>
                  <a:srgbClr val="CC0000"/>
                </a:solidFill>
              </a:rPr>
              <a:t>Татрстан</a:t>
            </a:r>
            <a:endParaRPr lang="ru-RU" sz="2000" b="1" dirty="0">
              <a:solidFill>
                <a:srgbClr val="CC0000"/>
              </a:solidFill>
            </a:endParaRPr>
          </a:p>
          <a:p>
            <a:pPr algn="r"/>
            <a:r>
              <a:rPr lang="ru-RU" sz="2000" b="1" dirty="0">
                <a:solidFill>
                  <a:srgbClr val="CC0000"/>
                </a:solidFill>
              </a:rPr>
              <a:t>Широкова И.Б</a:t>
            </a:r>
            <a:r>
              <a:rPr lang="ru-RU" sz="2000" b="1" i="1" dirty="0">
                <a:solidFill>
                  <a:srgbClr val="CC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09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484784"/>
            <a:ext cx="8785225" cy="525732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rgbClr val="CC0000"/>
                </a:solidFill>
              </a:rPr>
              <a:t>« ... Мы обязательно должны знать не только, как рождались труды великих корифеев науки, но и что это были за люди, сколько сил, энергии, здоровья, нервов отдали они, чтобы мы сегодня узнали эти законы и прочли формулы в учебниках. Как порой отказывались они от богатства, почестей, радостей жизни ради торжества истины, как умирали, до последнего дыхания утверждая ее. И эти знания помогут нам лучше понять суть сделанного этими людьми, ибо работа талантливого человека неотделима от его личности» </a:t>
            </a:r>
          </a:p>
        </p:txBody>
      </p:sp>
    </p:spTree>
    <p:extLst>
      <p:ext uri="{BB962C8B-B14F-4D97-AF65-F5344CB8AC3E}">
        <p14:creationId xmlns:p14="http://schemas.microsoft.com/office/powerpoint/2010/main" val="24974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1412776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3800" b="1" dirty="0" smtClean="0"/>
              <a:t>ГЕОРГ ОМ (1789-1853)</a:t>
            </a:r>
            <a:br>
              <a:rPr lang="ru-RU" sz="3800" b="1" dirty="0" smtClean="0"/>
            </a:br>
            <a:r>
              <a:rPr lang="ru-RU" sz="3800" b="1" dirty="0" smtClean="0"/>
              <a:t>                                                Германия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686800" cy="45307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- </a:t>
            </a:r>
            <a:r>
              <a:rPr lang="ru-RU" sz="1900" b="1" dirty="0" smtClean="0"/>
              <a:t>Исследовал гальванические батареи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dirty="0" smtClean="0"/>
              <a:t>                                   -  Исследовал сопротивление проволок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dirty="0" smtClean="0"/>
              <a:t>                                   -  Ввел единицу сопротивления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dirty="0" smtClean="0"/>
              <a:t>                                   -  Написал ряд статей по методике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dirty="0" smtClean="0"/>
              <a:t>                                      преподавания физики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dirty="0" smtClean="0"/>
              <a:t>                                   -  Открыл закон, по «которому металлы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dirty="0" smtClean="0"/>
              <a:t>                                   проводят контактное электричество»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i="1" dirty="0" smtClean="0">
                <a:solidFill>
                  <a:srgbClr val="000099"/>
                </a:solidFill>
              </a:rPr>
              <a:t>Связал результаты всех прежних опытов и открыл долгожданный закон (Ома)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dirty="0" smtClean="0"/>
              <a:t>  </a:t>
            </a:r>
            <a:r>
              <a:rPr lang="ru-RU" sz="1900" b="1" i="1" dirty="0" smtClean="0">
                <a:solidFill>
                  <a:srgbClr val="CC0000"/>
                </a:solidFill>
              </a:rPr>
              <a:t>В честь ученого названа единица электрического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900" b="1" i="1" dirty="0" smtClean="0">
                <a:solidFill>
                  <a:srgbClr val="CC0000"/>
                </a:solidFill>
              </a:rPr>
              <a:t>сопротивления в системе СИ: Ом (Ом)</a:t>
            </a:r>
          </a:p>
          <a:p>
            <a:pPr eaLnBrk="1" hangingPunct="1">
              <a:buFont typeface="Wingdings" pitchFamily="2" charset="2"/>
              <a:buNone/>
            </a:pPr>
            <a:endParaRPr lang="ru-RU" sz="1900" b="1" dirty="0" smtClean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5" y="1124744"/>
            <a:ext cx="2236787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AutoShape 2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8313" y="5951129"/>
            <a:ext cx="574675" cy="503238"/>
          </a:xfrm>
          <a:prstGeom prst="actionButtonBlank">
            <a:avLst/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Запи40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5" y="3933032"/>
            <a:ext cx="567169" cy="56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9814" y="5808036"/>
            <a:ext cx="626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u="sng" dirty="0">
                <a:hlinkClick r:id="rId6"/>
              </a:rPr>
              <a:t>http://</a:t>
            </a:r>
            <a:r>
              <a:rPr lang="ru-RU" b="1" i="1" dirty="0">
                <a:hlinkClick r:id="rId6"/>
              </a:rPr>
              <a:t>class-fizika.narod.ru/10_6.htm</a:t>
            </a:r>
            <a:r>
              <a:rPr lang="ru-RU" b="1" i="1" dirty="0"/>
              <a:t>  закон Ома</a:t>
            </a:r>
          </a:p>
          <a:p>
            <a:pPr>
              <a:defRPr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24656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363" y="1966913"/>
            <a:ext cx="3887787" cy="3660775"/>
          </a:xfrm>
        </p:spPr>
      </p:pic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5197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28613"/>
            <a:ext cx="25527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2133600"/>
            <a:ext cx="243998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Прямоугольник 1"/>
          <p:cNvSpPr>
            <a:spLocks noChangeArrowheads="1"/>
          </p:cNvSpPr>
          <p:nvPr/>
        </p:nvSpPr>
        <p:spPr bwMode="auto">
          <a:xfrm>
            <a:off x="468313" y="5732463"/>
            <a:ext cx="784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Закон Ома для участка цепи – </a:t>
            </a:r>
            <a:r>
              <a:rPr lang="ru-RU" sz="2800" b="1" u="sng">
                <a:solidFill>
                  <a:srgbClr val="FF0000"/>
                </a:solidFill>
              </a:rPr>
              <a:t>1827 Г.</a:t>
            </a:r>
            <a:endParaRPr lang="ru-RU" sz="28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107950" y="128588"/>
            <a:ext cx="903605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Закон Ома для полной цепи – </a:t>
            </a:r>
            <a:r>
              <a:rPr lang="ru-RU" sz="4000" b="1" u="sng" dirty="0" smtClean="0">
                <a:solidFill>
                  <a:srgbClr val="FF0000"/>
                </a:solidFill>
              </a:rPr>
              <a:t>1826г.</a:t>
            </a:r>
          </a:p>
        </p:txBody>
      </p:sp>
      <p:pic>
        <p:nvPicPr>
          <p:cNvPr id="61444" name="Picture 5" descr="1-8-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27813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 descr="zakon-oma-dlya-polnoj-cepi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64381"/>
            <a:ext cx="571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0825" y="3501007"/>
            <a:ext cx="3097039" cy="1692707"/>
          </a:xfrm>
          <a:prstGeom prst="rect">
            <a:avLst/>
          </a:prstGeom>
          <a:blipFill rotWithShape="1">
            <a:blip r:embed="rId4"/>
            <a:stretch>
              <a:fillRect l="-14764" b="-13669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679825" y="3717031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</a:rPr>
              <a:t>I</a:t>
            </a:r>
            <a:r>
              <a:rPr lang="en-US" sz="2400" b="1" dirty="0">
                <a:latin typeface="Cambria Math" pitchFamily="18" charset="0"/>
              </a:rPr>
              <a:t> –</a:t>
            </a:r>
            <a:r>
              <a:rPr lang="ru-RU" sz="2400" b="1" dirty="0">
                <a:latin typeface="Cambria Math" pitchFamily="18" charset="0"/>
              </a:rPr>
              <a:t>сила тока в цепи [</a:t>
            </a:r>
            <a:r>
              <a:rPr lang="ru-RU" sz="2400" b="1" dirty="0">
                <a:solidFill>
                  <a:srgbClr val="7030A0"/>
                </a:solidFill>
                <a:latin typeface="Cambria Math" pitchFamily="18" charset="0"/>
              </a:rPr>
              <a:t>А</a:t>
            </a:r>
            <a:r>
              <a:rPr lang="ru-RU" sz="2400" b="1" dirty="0">
                <a:latin typeface="Cambria Math" pitchFamily="18" charset="0"/>
              </a:rPr>
              <a:t>]</a:t>
            </a:r>
            <a:br>
              <a:rPr lang="ru-RU" sz="2400" b="1" dirty="0">
                <a:latin typeface="Cambria Math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Cambria Math" pitchFamily="18" charset="0"/>
              </a:rPr>
              <a:t>ℇ</a:t>
            </a:r>
            <a:r>
              <a:rPr lang="ru-RU" sz="2400" b="1" dirty="0">
                <a:latin typeface="Cambria Math" pitchFamily="18" charset="0"/>
              </a:rPr>
              <a:t> - ЭДС  [</a:t>
            </a:r>
            <a:r>
              <a:rPr lang="ru-RU" sz="2400" b="1" dirty="0">
                <a:solidFill>
                  <a:srgbClr val="7030A0"/>
                </a:solidFill>
                <a:latin typeface="Cambria Math" pitchFamily="18" charset="0"/>
              </a:rPr>
              <a:t>В]</a:t>
            </a:r>
            <a:r>
              <a:rPr lang="ru-RU" sz="2400" b="1" dirty="0">
                <a:latin typeface="Cambria Math" pitchFamily="18" charset="0"/>
              </a:rPr>
              <a:t/>
            </a:r>
            <a:br>
              <a:rPr lang="ru-RU" sz="2400" b="1" dirty="0">
                <a:latin typeface="Cambria Math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 Math" pitchFamily="18" charset="0"/>
              </a:rPr>
              <a:t>R </a:t>
            </a:r>
            <a:r>
              <a:rPr lang="ru-RU" sz="2400" b="1" dirty="0">
                <a:latin typeface="Cambria Math" pitchFamily="18" charset="0"/>
              </a:rPr>
              <a:t>– электрическое   </a:t>
            </a:r>
          </a:p>
          <a:p>
            <a:r>
              <a:rPr lang="ru-RU" sz="2400" b="1" dirty="0">
                <a:latin typeface="Cambria Math" pitchFamily="18" charset="0"/>
              </a:rPr>
              <a:t>      сопротивление цепи [</a:t>
            </a:r>
            <a:r>
              <a:rPr lang="ru-RU" sz="2400" b="1" dirty="0">
                <a:solidFill>
                  <a:srgbClr val="7030A0"/>
                </a:solidFill>
                <a:latin typeface="Cambria Math" pitchFamily="18" charset="0"/>
              </a:rPr>
              <a:t>Ом</a:t>
            </a:r>
            <a:r>
              <a:rPr lang="ru-RU" sz="2400" b="1" dirty="0">
                <a:latin typeface="Cambria Math" pitchFamily="18" charset="0"/>
              </a:rPr>
              <a:t>]</a:t>
            </a:r>
            <a:br>
              <a:rPr lang="ru-RU" sz="2400" b="1" dirty="0">
                <a:latin typeface="Cambria Math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Cambria Math" pitchFamily="18" charset="0"/>
              </a:rPr>
              <a:t>r </a:t>
            </a:r>
            <a:r>
              <a:rPr lang="ru-RU" sz="2400" b="1" dirty="0">
                <a:latin typeface="Cambria Math" pitchFamily="18" charset="0"/>
              </a:rPr>
              <a:t>– внутреннее сопротивление  </a:t>
            </a:r>
          </a:p>
          <a:p>
            <a:r>
              <a:rPr lang="ru-RU" sz="2400" b="1" dirty="0">
                <a:latin typeface="Cambria Math" pitchFamily="18" charset="0"/>
              </a:rPr>
              <a:t>      источника тока [</a:t>
            </a:r>
            <a:r>
              <a:rPr lang="ru-RU" sz="2400" b="1" dirty="0">
                <a:solidFill>
                  <a:srgbClr val="7030A0"/>
                </a:solidFill>
                <a:latin typeface="Cambria Math" pitchFamily="18" charset="0"/>
              </a:rPr>
              <a:t>Ом]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36496" cy="980727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latin typeface="Arial" charset="0"/>
              </a:rPr>
              <a:t>Как акулы используют закон Ома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3" y="1472453"/>
            <a:ext cx="6553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77" y="1472453"/>
            <a:ext cx="7058025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50" y="1510553"/>
            <a:ext cx="7129463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9" y="1608137"/>
            <a:ext cx="7050088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30" y="1410541"/>
            <a:ext cx="7410450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32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i="1" smtClean="0"/>
              <a:t>Источники информации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2204864"/>
            <a:ext cx="8497887" cy="4392786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i="1" dirty="0" smtClean="0">
                <a:hlinkClick r:id="rId2"/>
              </a:rPr>
              <a:t>http://class-fizika.narod.ru/vid.htm</a:t>
            </a:r>
            <a:r>
              <a:rPr lang="ru-RU" sz="1800" b="1" i="1" dirty="0" smtClean="0"/>
              <a:t>     </a:t>
            </a:r>
          </a:p>
          <a:p>
            <a:pPr marL="0" indent="0">
              <a:buNone/>
              <a:defRPr/>
            </a:pPr>
            <a:r>
              <a:rPr lang="ru-RU" sz="1800" b="1" i="1" dirty="0" smtClean="0"/>
              <a:t>     материалы по физике (в формате </a:t>
            </a:r>
            <a:r>
              <a:rPr lang="ru-RU" sz="1800" b="1" i="1" dirty="0" err="1" smtClean="0"/>
              <a:t>avi</a:t>
            </a:r>
            <a:r>
              <a:rPr lang="ru-RU" sz="1800" b="1" i="1" dirty="0" smtClean="0"/>
              <a:t>) из "Единой коллекции ЦОР"    </a:t>
            </a:r>
          </a:p>
          <a:p>
            <a:pPr marL="0" indent="0">
              <a:buNone/>
              <a:defRPr/>
            </a:pPr>
            <a:r>
              <a:rPr lang="ru-RU" sz="1800" b="1" i="1" dirty="0"/>
              <a:t> </a:t>
            </a:r>
            <a:r>
              <a:rPr lang="ru-RU" sz="1800" b="1" i="1" dirty="0" smtClean="0"/>
              <a:t>    school-collection.edu.ru</a:t>
            </a:r>
          </a:p>
          <a:p>
            <a:pPr>
              <a:defRPr/>
            </a:pPr>
            <a:r>
              <a:rPr lang="ru-RU" sz="1800" b="1" i="1" dirty="0"/>
              <a:t> </a:t>
            </a:r>
            <a:r>
              <a:rPr lang="ru-RU" sz="1800" b="1" i="1" u="sng" dirty="0" smtClean="0">
                <a:hlinkClick r:id="rId3"/>
              </a:rPr>
              <a:t>http</a:t>
            </a:r>
            <a:r>
              <a:rPr lang="ru-RU" sz="1800" b="1" i="1" u="sng" dirty="0">
                <a:hlinkClick r:id="rId3"/>
              </a:rPr>
              <a:t>://files.school-collection.edu.ru/dlrstore/6f8777be-52ab-4f71-a68b-cd0f2ab13f8b/8_158.swf</a:t>
            </a:r>
            <a:endParaRPr lang="ru-RU" sz="1800" b="1" i="1" dirty="0"/>
          </a:p>
          <a:p>
            <a:pPr marL="0" indent="0">
              <a:buNone/>
              <a:defRPr/>
            </a:pPr>
            <a:r>
              <a:rPr lang="ru-RU" sz="1800" b="1" i="1" dirty="0" smtClean="0"/>
              <a:t>     подборка </a:t>
            </a:r>
            <a:r>
              <a:rPr lang="ru-RU" sz="1800" b="1" i="1" dirty="0"/>
              <a:t>задач на закон </a:t>
            </a:r>
            <a:r>
              <a:rPr lang="ru-RU" sz="1800" b="1" i="1" dirty="0" smtClean="0"/>
              <a:t>Ома</a:t>
            </a:r>
          </a:p>
          <a:p>
            <a:pPr>
              <a:defRPr/>
            </a:pPr>
            <a:r>
              <a:rPr lang="ru-RU" sz="1800" b="1" i="1" u="sng" dirty="0">
                <a:hlinkClick r:id="rId4"/>
              </a:rPr>
              <a:t>http://</a:t>
            </a:r>
            <a:r>
              <a:rPr lang="ru-RU" sz="1800" b="1" i="1" dirty="0">
                <a:hlinkClick r:id="rId4"/>
              </a:rPr>
              <a:t>class-fizika.narod.ru/10_6.htm</a:t>
            </a:r>
            <a:r>
              <a:rPr lang="ru-RU" sz="1800" b="1" i="1" dirty="0"/>
              <a:t>  закон </a:t>
            </a:r>
            <a:r>
              <a:rPr lang="ru-RU" sz="1800" b="1" i="1" dirty="0" smtClean="0"/>
              <a:t>Ома</a:t>
            </a:r>
          </a:p>
          <a:p>
            <a:pPr>
              <a:defRPr/>
            </a:pPr>
            <a:endParaRPr lang="ru-RU" sz="1800" b="1" i="1" dirty="0"/>
          </a:p>
          <a:p>
            <a:pPr>
              <a:defRPr/>
            </a:pPr>
            <a:endParaRPr lang="ru-RU" sz="1800" b="1" i="1" dirty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132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</TotalTime>
  <Words>243</Words>
  <Application>Microsoft Office PowerPoint</Application>
  <PresentationFormat>Экран (4:3)</PresentationFormat>
  <Paragraphs>35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Презентация PowerPoint</vt:lpstr>
      <vt:lpstr>Презентация PowerPoint</vt:lpstr>
      <vt:lpstr>ГЕОРГ ОМ (1789-1853)                                                 Германия</vt:lpstr>
      <vt:lpstr>Презентация PowerPoint</vt:lpstr>
      <vt:lpstr>Закон Ома для полной цепи – 1826г.</vt:lpstr>
      <vt:lpstr>Как акулы используют закон Ома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5</cp:revision>
  <dcterms:created xsi:type="dcterms:W3CDTF">2013-02-17T18:38:42Z</dcterms:created>
  <dcterms:modified xsi:type="dcterms:W3CDTF">2013-02-17T19:10:45Z</dcterms:modified>
</cp:coreProperties>
</file>