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18"/>
  </p:notesMasterIdLst>
  <p:sldIdLst>
    <p:sldId id="298" r:id="rId2"/>
    <p:sldId id="289" r:id="rId3"/>
    <p:sldId id="302" r:id="rId4"/>
    <p:sldId id="257" r:id="rId5"/>
    <p:sldId id="258" r:id="rId6"/>
    <p:sldId id="259" r:id="rId7"/>
    <p:sldId id="261" r:id="rId8"/>
    <p:sldId id="260" r:id="rId9"/>
    <p:sldId id="262" r:id="rId10"/>
    <p:sldId id="263" r:id="rId11"/>
    <p:sldId id="303" r:id="rId12"/>
    <p:sldId id="293" r:id="rId13"/>
    <p:sldId id="296" r:id="rId14"/>
    <p:sldId id="297" r:id="rId15"/>
    <p:sldId id="286" r:id="rId16"/>
    <p:sldId id="29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89" autoAdjust="0"/>
    <p:restoredTop sz="94660"/>
  </p:normalViewPr>
  <p:slideViewPr>
    <p:cSldViewPr>
      <p:cViewPr varScale="1">
        <p:scale>
          <a:sx n="68" d="100"/>
          <a:sy n="68" d="100"/>
        </p:scale>
        <p:origin x="-17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5417B-E734-48F9-B2B5-2272CE5218B1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30999-33E1-49C9-8BF5-9BCB3521C5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040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0999-33E1-49C9-8BF5-9BCB3521C55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AA2E4D9-5B3B-4A55-AB7A-B7DA9773B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CE4A-286F-48BA-99D0-834A3FC14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8B87-D271-4B47-AFF4-E96AA6D6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8B62FD-D7D9-4049-9C56-512A71E645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11E12-AF98-49C2-BC0B-C059D0610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A8F5-6CDA-4686-802E-A4FC3292A5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283C-825E-4CB5-A283-379E27B60D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B4242F-4845-4AD8-99D7-174F83BE3A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6696-FC3E-4F7F-BC11-8ADFD14C1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FB7887-2E20-4ACD-BEAE-EB75A8723D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3FA7FF-F5C0-4F99-926F-540291577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B544DC4-72C6-4A61-B51E-9A0AC504B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dc600bdb-b962-47e7-8d6d-49ecb759253b/%5bBI6RA_5-04%5d_%5bIL_03%5d.html" TargetMode="External"/><Relationship Id="rId2" Type="http://schemas.openxmlformats.org/officeDocument/2006/relationships/hyperlink" Target="http://http/files.school-collection.edu.ru/dlrstore/0000020d-1000-4ddd-5c06-0a0046b326a0/075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iles.school-collection.edu.ru/dlrstore/a016ce9a-3096-45f1-8155-c9e4664d3986/%5bBI6RA_5-04%5d_%5bIL_02%5d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Органы цветковых растений. Корень.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478216" cy="52578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Учитель биологии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Давлядшина</a:t>
            </a:r>
            <a:r>
              <a:rPr lang="ru-RU" dirty="0" smtClean="0"/>
              <a:t> Л. Р.</a:t>
            </a:r>
          </a:p>
          <a:p>
            <a:pPr>
              <a:buNone/>
            </a:pPr>
            <a:r>
              <a:rPr lang="ru-RU" dirty="0" smtClean="0"/>
              <a:t>МБОУ СОШ №95, г. Воронеж</a:t>
            </a:r>
            <a:endParaRPr lang="ru-RU" dirty="0"/>
          </a:p>
        </p:txBody>
      </p:sp>
      <p:pic>
        <p:nvPicPr>
          <p:cNvPr id="35842" name="Picture 2" descr="C:\Users\Алексей\Documents\3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7098"/>
            <a:ext cx="3657600" cy="2738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6858048" cy="571504"/>
          </a:xfrm>
        </p:spPr>
        <p:txBody>
          <a:bodyPr>
            <a:noAutofit/>
          </a:bodyPr>
          <a:lstStyle/>
          <a:p>
            <a:pPr algn="ctr"/>
            <a:endParaRPr lang="ru-RU" sz="4400" b="1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857232"/>
            <a:ext cx="3857652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B050"/>
                </a:solidFill>
                <a:latin typeface="Impact" pitchFamily="34" charset="0"/>
              </a:rPr>
              <a:t>       </a:t>
            </a:r>
            <a:r>
              <a:rPr lang="ru-RU" sz="3200" u="sng" dirty="0" smtClean="0">
                <a:solidFill>
                  <a:srgbClr val="00B050"/>
                </a:solidFill>
                <a:latin typeface="+mj-lt"/>
              </a:rPr>
              <a:t>Зона роста</a:t>
            </a:r>
          </a:p>
          <a:p>
            <a:r>
              <a:rPr lang="ru-RU" sz="1800" dirty="0" smtClean="0">
                <a:latin typeface="+mj-lt"/>
              </a:rPr>
              <a:t>Её клетки вытягиваются в длину, обеспечивая этим рост корня - 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геотропизм</a:t>
            </a:r>
          </a:p>
          <a:p>
            <a:pPr>
              <a:buNone/>
            </a:pPr>
            <a:endParaRPr lang="ru-RU" dirty="0" smtClean="0">
              <a:latin typeface="+mj-lt"/>
            </a:endParaRPr>
          </a:p>
          <a:p>
            <a:pPr>
              <a:buNone/>
            </a:pPr>
            <a:r>
              <a:rPr lang="ru-RU" sz="3200" b="1" i="1" dirty="0" smtClean="0">
                <a:latin typeface="+mj-lt"/>
              </a:rPr>
              <a:t>       </a:t>
            </a:r>
            <a:r>
              <a:rPr lang="ru-RU" sz="3200" u="sng" dirty="0" smtClean="0">
                <a:solidFill>
                  <a:srgbClr val="00B050"/>
                </a:solidFill>
                <a:latin typeface="+mj-lt"/>
              </a:rPr>
              <a:t>Древесина</a:t>
            </a:r>
            <a:endParaRPr lang="ru-RU" sz="3200" i="1" dirty="0" smtClean="0">
              <a:latin typeface="+mj-lt"/>
            </a:endParaRPr>
          </a:p>
          <a:p>
            <a:r>
              <a:rPr lang="ru-RU" sz="1800" dirty="0" smtClean="0">
                <a:latin typeface="+mj-lt"/>
              </a:rPr>
              <a:t>По ней двигаются питательные вещества</a:t>
            </a:r>
            <a:r>
              <a:rPr lang="ru-RU" dirty="0" smtClean="0">
                <a:latin typeface="+mj-lt"/>
              </a:rPr>
              <a:t>.</a:t>
            </a:r>
          </a:p>
          <a:p>
            <a:endParaRPr lang="ru-RU" dirty="0" smtClean="0">
              <a:latin typeface="+mj-lt"/>
            </a:endParaRPr>
          </a:p>
          <a:p>
            <a:pPr>
              <a:buNone/>
            </a:pPr>
            <a:r>
              <a:rPr lang="ru-RU" sz="3200" dirty="0" smtClean="0">
                <a:latin typeface="+mj-lt"/>
              </a:rPr>
              <a:t>         </a:t>
            </a:r>
            <a:r>
              <a:rPr lang="ru-RU" sz="3200" u="sng" dirty="0" smtClean="0">
                <a:solidFill>
                  <a:srgbClr val="00B050"/>
                </a:solidFill>
                <a:latin typeface="+mj-lt"/>
              </a:rPr>
              <a:t>Луб</a:t>
            </a:r>
          </a:p>
          <a:p>
            <a:r>
              <a:rPr lang="ru-RU" sz="1800" dirty="0" smtClean="0">
                <a:latin typeface="+mj-lt"/>
              </a:rPr>
              <a:t>По ней двигаются органические вещества.</a:t>
            </a:r>
            <a:endParaRPr lang="ru-RU" sz="1800" dirty="0" smtClean="0">
              <a:latin typeface="Impact" pitchFamily="34" charset="0"/>
            </a:endParaRPr>
          </a:p>
        </p:txBody>
      </p:sp>
      <p:pic>
        <p:nvPicPr>
          <p:cNvPr id="7" name="Рисунок 6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5213" y="1071546"/>
            <a:ext cx="5238787" cy="392909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715272" y="1285860"/>
            <a:ext cx="1000132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286644" y="3643314"/>
            <a:ext cx="571504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01024" y="1785926"/>
            <a:ext cx="642942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86834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Зоны корня</a:t>
            </a:r>
            <a:endParaRPr lang="ru-RU" sz="3200" b="1" i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500034" y="1571612"/>
          <a:ext cx="746760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Зона корня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Какой тканью представлена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Функции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Зона деления</a:t>
                      </a:r>
                      <a:r>
                        <a:rPr lang="ru-RU" sz="2000" baseline="0" dirty="0" smtClean="0"/>
                        <a:t> с корневым чехликом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Образовательная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Образование новых клеток,</a:t>
                      </a:r>
                      <a:r>
                        <a:rPr lang="ru-RU" sz="2000" baseline="0" dirty="0" smtClean="0"/>
                        <a:t> тканей.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Зона роста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Образовательная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Рост корня в длину (вниз)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Зона всасывания с корневыми волосками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Покровная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Всасывание почвенного</a:t>
                      </a:r>
                      <a:r>
                        <a:rPr lang="ru-RU" sz="2000" baseline="0" dirty="0" smtClean="0"/>
                        <a:t> раствора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ексей\Desktop\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Воздушные корни</a:t>
            </a:r>
            <a:endParaRPr lang="ru-RU" sz="3200" b="1" dirty="0"/>
          </a:p>
        </p:txBody>
      </p:sp>
      <p:pic>
        <p:nvPicPr>
          <p:cNvPr id="4" name="Picture 2" descr="C:\Users\Алексей\Desktop\[BI6RA_5-04]_[IL_02]-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1366" y="1600200"/>
            <a:ext cx="2599267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Корни - присоски</a:t>
            </a:r>
            <a:endParaRPr lang="ru-RU" sz="3200" b="1" dirty="0"/>
          </a:p>
        </p:txBody>
      </p:sp>
      <p:pic>
        <p:nvPicPr>
          <p:cNvPr id="6147" name="Picture 3" descr="C:\Users\Алексей\Desktop\[BI6RA_5-04]_[IL_03]-k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79706"/>
            <a:ext cx="7467600" cy="4314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567510" cy="6540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8001056" cy="614366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1800" dirty="0" smtClean="0">
                <a:latin typeface="+mj-lt"/>
              </a:rPr>
              <a:t>Цветковое растение состоит из </a:t>
            </a:r>
            <a:r>
              <a:rPr lang="ru-RU" sz="1800" u="sng" dirty="0" smtClean="0">
                <a:latin typeface="+mj-lt"/>
              </a:rPr>
              <a:t>корня</a:t>
            </a:r>
            <a:r>
              <a:rPr lang="ru-RU" sz="1800" dirty="0" smtClean="0">
                <a:latin typeface="+mj-lt"/>
              </a:rPr>
              <a:t>, побега, цветка, почек, плодов, стебля и листьев.</a:t>
            </a:r>
          </a:p>
          <a:p>
            <a:r>
              <a:rPr lang="ru-RU" sz="1800" dirty="0" smtClean="0">
                <a:latin typeface="+mj-lt"/>
              </a:rPr>
              <a:t>Многочисленные разветвления корня составляют корневую систему.</a:t>
            </a:r>
          </a:p>
          <a:p>
            <a:r>
              <a:rPr lang="ru-RU" sz="1800" dirty="0" smtClean="0">
                <a:latin typeface="+mj-lt"/>
              </a:rPr>
              <a:t>Корневые системы бывают стержневыми и мочковатыми.</a:t>
            </a:r>
          </a:p>
          <a:p>
            <a:r>
              <a:rPr lang="ru-RU" sz="1800" dirty="0" smtClean="0">
                <a:latin typeface="+mj-lt"/>
              </a:rPr>
              <a:t>Различают три вида корней: главные, </a:t>
            </a:r>
            <a:r>
              <a:rPr lang="ru-RU" sz="1800" dirty="0" err="1" smtClean="0">
                <a:latin typeface="+mj-lt"/>
              </a:rPr>
              <a:t>придачотные</a:t>
            </a:r>
            <a:r>
              <a:rPr lang="ru-RU" sz="1800" dirty="0" smtClean="0">
                <a:latin typeface="+mj-lt"/>
              </a:rPr>
              <a:t>  и боковые.</a:t>
            </a:r>
          </a:p>
          <a:p>
            <a:r>
              <a:rPr lang="ru-RU" sz="1800" dirty="0" smtClean="0">
                <a:latin typeface="+mj-lt"/>
              </a:rPr>
              <a:t>Рассматривая  молодой корень, можно различить такие (участки) зоны: корневой чехлик, корневые волоски, зона роста, зона деления, зона всасывания, зона проведения, сосуды древесины, клетки луба.</a:t>
            </a:r>
          </a:p>
          <a:p>
            <a:r>
              <a:rPr lang="ru-RU" sz="1800" dirty="0" smtClean="0">
                <a:latin typeface="+mj-lt"/>
              </a:rPr>
              <a:t>У некоторых видов растений корни видоизменились и стали выполнять дополнительные функции. (корнеплоды, корневые клубни, дыхательные корни, корни – присоски, корни – подпорки).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Закрепление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 smtClean="0"/>
              <a:t>По каким признакам органы отличаются друг от друга?</a:t>
            </a:r>
          </a:p>
          <a:p>
            <a:pPr lvl="0"/>
            <a:r>
              <a:rPr lang="ru-RU" dirty="0" smtClean="0"/>
              <a:t>У растений суши общая поверхность корней превышает поверхность надземных органов примерно в 150 раз. Какое это имеет значение в жизни растения?</a:t>
            </a:r>
          </a:p>
          <a:p>
            <a:pPr lvl="0"/>
            <a:r>
              <a:rPr lang="ru-RU" dirty="0" smtClean="0"/>
              <a:t>От участка побега, срезанного и поставленного в воду, отрасли корни. К какому виду корней они относятся? Если посадить этот побег в почву, какого корня у него никогда не будет? Почему? Какой тип корневой системы будет у этого растения?</a:t>
            </a:r>
          </a:p>
          <a:p>
            <a:pPr lvl="0"/>
            <a:r>
              <a:rPr lang="ru-RU" dirty="0" smtClean="0"/>
              <a:t>Почему в плотной почве, где питательные вещества расположены вплотную к корневым волоскам, растения растут хуже?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Цели и задачи урока: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u="sng" dirty="0" smtClean="0"/>
              <a:t>Цели:</a:t>
            </a:r>
          </a:p>
          <a:p>
            <a:pPr>
              <a:buNone/>
            </a:pPr>
            <a:r>
              <a:rPr lang="ru-RU" sz="1800" dirty="0" smtClean="0"/>
              <a:t>    Сформировать понятие о корне, как о вегетативном органе растения, о видах корней, о типах корневых систем.     </a:t>
            </a:r>
          </a:p>
          <a:p>
            <a:pPr>
              <a:buNone/>
            </a:pPr>
            <a:r>
              <a:rPr lang="ru-RU" b="1" i="1" u="sng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- Изучить виды корней;</a:t>
            </a:r>
            <a:br>
              <a:rPr lang="ru-RU" sz="1800" dirty="0" smtClean="0"/>
            </a:br>
            <a:r>
              <a:rPr lang="ru-RU" sz="1800" dirty="0" smtClean="0"/>
              <a:t>- Узнать о разнообразии корневых систем, особенностях их строения и образования;</a:t>
            </a:r>
            <a:br>
              <a:rPr lang="ru-RU" sz="1800" dirty="0" smtClean="0"/>
            </a:br>
            <a:r>
              <a:rPr lang="ru-RU" sz="1800" dirty="0" smtClean="0"/>
              <a:t>- Дать представление о функциях корня;</a:t>
            </a:r>
          </a:p>
          <a:p>
            <a:pPr>
              <a:buNone/>
            </a:pPr>
            <a:r>
              <a:rPr lang="ru-RU" sz="1800" dirty="0" smtClean="0"/>
              <a:t>    -  Познакомить учащихся с видоизмененными побегами, их строением, биологическим и хозяйственным значением.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Литература, работа с ресурсами- интернет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560840" cy="518457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800" dirty="0" smtClean="0">
                <a:latin typeface="+mj-lt"/>
              </a:rPr>
              <a:t>1.Биология: Живой организм. 6 </a:t>
            </a:r>
            <a:r>
              <a:rPr lang="ru-RU" sz="1800" dirty="0" err="1" smtClean="0">
                <a:latin typeface="+mj-lt"/>
              </a:rPr>
              <a:t>кл</a:t>
            </a:r>
            <a:r>
              <a:rPr lang="ru-RU" sz="1800" dirty="0" smtClean="0">
                <a:latin typeface="+mj-lt"/>
              </a:rPr>
              <a:t>.: учебник/ Н. И. Сонин.-2-е изд., стереотип. – М. : Дрофа, 2014.</a:t>
            </a:r>
          </a:p>
          <a:p>
            <a:pPr>
              <a:buNone/>
            </a:pPr>
            <a:r>
              <a:rPr lang="ru-RU" sz="1800" dirty="0" smtClean="0">
                <a:latin typeface="+mj-lt"/>
              </a:rPr>
              <a:t>2. Биология. Живой организм.6  класс: поурочные планы по учебнику</a:t>
            </a:r>
          </a:p>
          <a:p>
            <a:pPr>
              <a:buNone/>
            </a:pPr>
            <a:r>
              <a:rPr lang="ru-RU" sz="1800" dirty="0" smtClean="0">
                <a:latin typeface="+mj-lt"/>
              </a:rPr>
              <a:t> Н. И. Сонина/ авт.- сост. М. В. Высоцкая.- Волгоград: Учитель, 2007.</a:t>
            </a:r>
          </a:p>
          <a:p>
            <a:pPr>
              <a:buNone/>
            </a:pPr>
            <a:r>
              <a:rPr lang="ru-RU" sz="1800" dirty="0" smtClean="0">
                <a:latin typeface="+mj-lt"/>
              </a:rPr>
              <a:t>3.Биология: Ботаника: 6 класс: Книга для учителя. - М.: Издательство“Первое сентября”, 2002. (Я иду на урок).</a:t>
            </a:r>
            <a:endParaRPr lang="ru-RU" dirty="0" smtClean="0">
              <a:latin typeface="+mj-lt"/>
            </a:endParaRPr>
          </a:p>
          <a:p>
            <a:pPr>
              <a:buNone/>
            </a:pPr>
            <a:r>
              <a:rPr lang="ru-RU" sz="1800" dirty="0" smtClean="0">
                <a:latin typeface="+mj-lt"/>
              </a:rPr>
              <a:t>4</a:t>
            </a:r>
            <a:r>
              <a:rPr lang="en-US" sz="1800" dirty="0" smtClean="0">
                <a:latin typeface="+mj-lt"/>
              </a:rPr>
              <a:t>. </a:t>
            </a:r>
            <a:r>
              <a:rPr lang="en-US" sz="1800" dirty="0">
                <a:latin typeface="+mj-lt"/>
                <a:hlinkClick r:id="rId2"/>
              </a:rPr>
              <a:t>http://http://</a:t>
            </a:r>
            <a:r>
              <a:rPr lang="en-US" sz="1800" dirty="0" smtClean="0">
                <a:latin typeface="+mj-lt"/>
                <a:hlinkClick r:id="rId2"/>
              </a:rPr>
              <a:t>files.school-collection.edu.ru/dlrstore/0000020d-1000-4ddd-5c06-0a0046b326a0/075.jpg</a:t>
            </a:r>
            <a:endParaRPr lang="en-US" sz="1800" dirty="0" smtClean="0">
              <a:latin typeface="+mj-lt"/>
            </a:endParaRPr>
          </a:p>
          <a:p>
            <a:pPr>
              <a:buNone/>
            </a:pPr>
            <a:r>
              <a:rPr lang="ru-RU" sz="1800" dirty="0" smtClean="0">
                <a:latin typeface="+mj-lt"/>
              </a:rPr>
              <a:t>5. </a:t>
            </a:r>
            <a:r>
              <a:rPr lang="en-US" sz="1800" dirty="0">
                <a:latin typeface="+mj-lt"/>
                <a:hlinkClick r:id="rId3"/>
              </a:rPr>
              <a:t>http://files.school-collection.edu.ru/dlrstore/dc600bdb-b962-47e7-8d6d-49ecb759253b/%5BBI6RA_5-04%5D_%</a:t>
            </a:r>
            <a:r>
              <a:rPr lang="en-US" sz="1800" dirty="0" smtClean="0">
                <a:latin typeface="+mj-lt"/>
                <a:hlinkClick r:id="rId3"/>
              </a:rPr>
              <a:t>5BIL_03%5D.html</a:t>
            </a:r>
            <a:endParaRPr lang="en-US" sz="1800" dirty="0" smtClean="0">
              <a:latin typeface="+mj-lt"/>
            </a:endParaRPr>
          </a:p>
          <a:p>
            <a:pPr>
              <a:buNone/>
            </a:pPr>
            <a:r>
              <a:rPr lang="ru-RU" sz="1800" dirty="0" smtClean="0">
                <a:latin typeface="+mj-lt"/>
              </a:rPr>
              <a:t>6.</a:t>
            </a:r>
            <a:r>
              <a:rPr lang="en-US" sz="1800" dirty="0" smtClean="0">
                <a:latin typeface="+mj-lt"/>
                <a:hlinkClick r:id="rId4"/>
              </a:rPr>
              <a:t>http://files.school-collection.edu.ru/dlrstore/a016ce9a-3096-45f1-8155-c9e4664d3986/%5BBI6RA_5-04%5D_%5BIL_02%5D.html</a:t>
            </a:r>
            <a:endParaRPr lang="ru-RU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Рисунок 120" descr="s43919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2000240"/>
            <a:ext cx="3107420" cy="44655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567774" cy="642942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Органы цветковых растений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2786058"/>
            <a:ext cx="93185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Побеги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8228" y="2285992"/>
            <a:ext cx="97174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Цветки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4797152"/>
            <a:ext cx="16561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Листья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512" y="2857496"/>
            <a:ext cx="119096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Плоды с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семенами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4480" y="2786058"/>
            <a:ext cx="94102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Корень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3" name="Прямая со стрелкой 12"/>
          <p:cNvCxnSpPr>
            <a:stCxn id="166" idx="2"/>
            <a:endCxn id="7" idx="0"/>
          </p:cNvCxnSpPr>
          <p:nvPr/>
        </p:nvCxnSpPr>
        <p:spPr>
          <a:xfrm flipH="1">
            <a:off x="608773" y="1860753"/>
            <a:ext cx="962831" cy="9253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65" idx="2"/>
            <a:endCxn id="8" idx="0"/>
          </p:cNvCxnSpPr>
          <p:nvPr/>
        </p:nvCxnSpPr>
        <p:spPr>
          <a:xfrm>
            <a:off x="7643803" y="1789315"/>
            <a:ext cx="570296" cy="4966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65" idx="2"/>
            <a:endCxn id="10" idx="0"/>
          </p:cNvCxnSpPr>
          <p:nvPr/>
        </p:nvCxnSpPr>
        <p:spPr>
          <a:xfrm flipH="1">
            <a:off x="6881996" y="1789315"/>
            <a:ext cx="761807" cy="10681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66" idx="2"/>
            <a:endCxn id="11" idx="0"/>
          </p:cNvCxnSpPr>
          <p:nvPr/>
        </p:nvCxnSpPr>
        <p:spPr>
          <a:xfrm>
            <a:off x="1571604" y="1860753"/>
            <a:ext cx="613390" cy="9253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7" idx="2"/>
            <a:endCxn id="9" idx="0"/>
          </p:cNvCxnSpPr>
          <p:nvPr/>
        </p:nvCxnSpPr>
        <p:spPr>
          <a:xfrm>
            <a:off x="608773" y="3155390"/>
            <a:ext cx="902887" cy="16417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6143605" y="1142984"/>
            <a:ext cx="300039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Репродуктивные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органы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285720" y="1214422"/>
            <a:ext cx="257176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Вегетативные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органы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68" name="Прямая со стрелкой 167"/>
          <p:cNvCxnSpPr>
            <a:stCxn id="2" idx="2"/>
            <a:endCxn id="165" idx="0"/>
          </p:cNvCxnSpPr>
          <p:nvPr/>
        </p:nvCxnSpPr>
        <p:spPr>
          <a:xfrm>
            <a:off x="4426731" y="785794"/>
            <a:ext cx="321707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 стрелкой 169"/>
          <p:cNvCxnSpPr>
            <a:stCxn id="2" idx="2"/>
            <a:endCxn id="166" idx="0"/>
          </p:cNvCxnSpPr>
          <p:nvPr/>
        </p:nvCxnSpPr>
        <p:spPr>
          <a:xfrm flipH="1">
            <a:off x="1571604" y="785794"/>
            <a:ext cx="2855127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1643042" y="4071942"/>
            <a:ext cx="10314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Стебель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94" name="Прямая со стрелкой 193"/>
          <p:cNvCxnSpPr>
            <a:stCxn id="7" idx="2"/>
            <a:endCxn id="192" idx="0"/>
          </p:cNvCxnSpPr>
          <p:nvPr/>
        </p:nvCxnSpPr>
        <p:spPr>
          <a:xfrm>
            <a:off x="608773" y="3155390"/>
            <a:ext cx="1549987" cy="9165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3" name="TextBox 212"/>
          <p:cNvSpPr txBox="1"/>
          <p:nvPr/>
        </p:nvSpPr>
        <p:spPr>
          <a:xfrm>
            <a:off x="0" y="4214818"/>
            <a:ext cx="86959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Почки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15" name="Прямая со стрелкой 214"/>
          <p:cNvCxnSpPr>
            <a:stCxn id="7" idx="2"/>
            <a:endCxn id="213" idx="0"/>
          </p:cNvCxnSpPr>
          <p:nvPr/>
        </p:nvCxnSpPr>
        <p:spPr>
          <a:xfrm flipH="1">
            <a:off x="434799" y="3155390"/>
            <a:ext cx="173974" cy="10594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4" name="Прямая соединительная линия 343"/>
          <p:cNvCxnSpPr>
            <a:stCxn id="8" idx="1"/>
          </p:cNvCxnSpPr>
          <p:nvPr/>
        </p:nvCxnSpPr>
        <p:spPr>
          <a:xfrm flipH="1">
            <a:off x="5214942" y="2470658"/>
            <a:ext cx="2513286" cy="2965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6" name="Прямая соединительная линия 345"/>
          <p:cNvCxnSpPr>
            <a:stCxn id="10" idx="1"/>
          </p:cNvCxnSpPr>
          <p:nvPr/>
        </p:nvCxnSpPr>
        <p:spPr>
          <a:xfrm flipH="1" flipV="1">
            <a:off x="4787108" y="2856705"/>
            <a:ext cx="1499404" cy="32395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0" name="Прямая соединительная линия 349"/>
          <p:cNvCxnSpPr>
            <a:stCxn id="192" idx="3"/>
          </p:cNvCxnSpPr>
          <p:nvPr/>
        </p:nvCxnSpPr>
        <p:spPr>
          <a:xfrm>
            <a:off x="2674478" y="4256608"/>
            <a:ext cx="1540332" cy="2964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6" name="Прямая соединительная линия 355"/>
          <p:cNvCxnSpPr>
            <a:stCxn id="9" idx="3"/>
          </p:cNvCxnSpPr>
          <p:nvPr/>
        </p:nvCxnSpPr>
        <p:spPr>
          <a:xfrm>
            <a:off x="2339752" y="4981818"/>
            <a:ext cx="1201336" cy="24396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8" name="Прямая соединительная линия 357"/>
          <p:cNvCxnSpPr>
            <a:stCxn id="11" idx="2"/>
          </p:cNvCxnSpPr>
          <p:nvPr/>
        </p:nvCxnSpPr>
        <p:spPr>
          <a:xfrm>
            <a:off x="2184994" y="3155390"/>
            <a:ext cx="2387007" cy="220243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0" animBg="1"/>
      <p:bldP spid="9" grpId="0" animBg="1"/>
      <p:bldP spid="10" grpId="0" animBg="1"/>
      <p:bldP spid="11" grpId="0" animBg="1"/>
      <p:bldP spid="165" grpId="0" animBg="1"/>
      <p:bldP spid="166" grpId="0" animBg="1"/>
      <p:bldP spid="192" grpId="0" animBg="1"/>
      <p:bldP spid="2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28" cy="64294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Корень и корневая система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571480"/>
            <a:ext cx="8358246" cy="1928826"/>
          </a:xfrm>
        </p:spPr>
        <p:txBody>
          <a:bodyPr>
            <a:normAutofit/>
          </a:bodyPr>
          <a:lstStyle/>
          <a:p>
            <a:endParaRPr lang="ru-RU" sz="18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Корень</a:t>
            </a:r>
            <a:r>
              <a:rPr lang="ru-RU" sz="1800" b="1" i="1" dirty="0" smtClean="0"/>
              <a:t> – </a:t>
            </a:r>
            <a:r>
              <a:rPr lang="ru-RU" sz="1800" i="1" dirty="0" smtClean="0"/>
              <a:t>орган, с помощью которого растение питается и укрепляется в почве. </a:t>
            </a:r>
          </a:p>
          <a:p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Корневая система </a:t>
            </a:r>
            <a:r>
              <a:rPr lang="ru-RU" sz="1800" i="1" dirty="0" smtClean="0"/>
              <a:t>– многочисленные разветвления корня.</a:t>
            </a:r>
          </a:p>
          <a:p>
            <a:pPr>
              <a:buNone/>
            </a:pPr>
            <a:endParaRPr lang="ru-RU" sz="2800" i="1" dirty="0">
              <a:latin typeface="Georgia" pitchFamily="18" charset="0"/>
            </a:endParaRPr>
          </a:p>
        </p:txBody>
      </p:sp>
      <p:pic>
        <p:nvPicPr>
          <p:cNvPr id="4" name="Рисунок 3" descr="f37dcbc7b08a183f999f5c229dd619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428868"/>
            <a:ext cx="3357586" cy="42881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5500702"/>
            <a:ext cx="13573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Всасывание минеральных веществ корнями растений</a:t>
            </a:r>
            <a:endParaRPr lang="ru-RU" sz="14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0800000">
            <a:off x="142844" y="6643710"/>
            <a:ext cx="457203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214414" y="4143380"/>
            <a:ext cx="1714512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7158" y="3786190"/>
            <a:ext cx="11230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КОРЕНЬ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857752" y="2500306"/>
            <a:ext cx="3857652" cy="584775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Функции корня</a:t>
            </a:r>
            <a:endParaRPr lang="ru-RU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60032" y="3645024"/>
            <a:ext cx="3857652" cy="212365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Почвенное питание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 Укрепление в почве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 Вегетативное размножение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Запасание питательных веществ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 descr="image022.jpg"/>
          <p:cNvPicPr>
            <a:picLocks noChangeAspect="1"/>
          </p:cNvPicPr>
          <p:nvPr/>
        </p:nvPicPr>
        <p:blipFill>
          <a:blip r:embed="rId2" cstate="print"/>
          <a:srcRect l="49408" t="4336" r="2638" b="3827"/>
          <a:stretch>
            <a:fillRect/>
          </a:stretch>
        </p:blipFill>
        <p:spPr>
          <a:xfrm>
            <a:off x="0" y="2071678"/>
            <a:ext cx="1571636" cy="34290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5567378" cy="642942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Корневые системы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0694" y="1285860"/>
            <a:ext cx="218143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Мочковатая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1285860"/>
            <a:ext cx="335758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Стержневая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5" name="Прямая со стрелкой 14"/>
          <p:cNvCxnSpPr>
            <a:stCxn id="2" idx="2"/>
            <a:endCxn id="8" idx="0"/>
          </p:cNvCxnSpPr>
          <p:nvPr/>
        </p:nvCxnSpPr>
        <p:spPr>
          <a:xfrm>
            <a:off x="4498169" y="785794"/>
            <a:ext cx="2093241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2"/>
            <a:endCxn id="11" idx="0"/>
          </p:cNvCxnSpPr>
          <p:nvPr/>
        </p:nvCxnSpPr>
        <p:spPr>
          <a:xfrm flipH="1">
            <a:off x="2178827" y="785794"/>
            <a:ext cx="2319342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 descr="image022.jpg"/>
          <p:cNvPicPr>
            <a:picLocks noChangeAspect="1"/>
          </p:cNvPicPr>
          <p:nvPr/>
        </p:nvPicPr>
        <p:blipFill>
          <a:blip r:embed="rId2" cstate="print"/>
          <a:srcRect l="4464" t="2978" r="50000" b="2978"/>
          <a:stretch>
            <a:fillRect/>
          </a:stretch>
        </p:blipFill>
        <p:spPr>
          <a:xfrm>
            <a:off x="6000760" y="4168570"/>
            <a:ext cx="1143008" cy="2689430"/>
          </a:xfrm>
          <a:prstGeom prst="rect">
            <a:avLst/>
          </a:prstGeom>
        </p:spPr>
      </p:pic>
      <p:pic>
        <p:nvPicPr>
          <p:cNvPr id="52" name="Рисунок 51" descr="200911sorniaki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4429132"/>
            <a:ext cx="1663619" cy="2268678"/>
          </a:xfrm>
          <a:prstGeom prst="rect">
            <a:avLst/>
          </a:prstGeom>
        </p:spPr>
      </p:pic>
      <p:pic>
        <p:nvPicPr>
          <p:cNvPr id="48" name="Рисунок 47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2143116"/>
            <a:ext cx="2286016" cy="3458841"/>
          </a:xfrm>
          <a:prstGeom prst="rect">
            <a:avLst/>
          </a:prstGeom>
        </p:spPr>
      </p:pic>
      <p:pic>
        <p:nvPicPr>
          <p:cNvPr id="54" name="Рисунок 53" descr="koreni_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2071678"/>
            <a:ext cx="3071801" cy="230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5567378" cy="642942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Виды корней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sxema.jpg"/>
          <p:cNvPicPr>
            <a:picLocks noChangeAspect="1"/>
          </p:cNvPicPr>
          <p:nvPr/>
        </p:nvPicPr>
        <p:blipFill>
          <a:blip r:embed="rId3" cstate="print"/>
          <a:srcRect l="10465" t="8140" r="1453" b="5814"/>
          <a:stretch>
            <a:fillRect/>
          </a:stretch>
        </p:blipFill>
        <p:spPr>
          <a:xfrm>
            <a:off x="500034" y="928670"/>
            <a:ext cx="7605251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kore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16124" b="13517"/>
          <a:stretch>
            <a:fillRect/>
          </a:stretch>
        </p:blipFill>
        <p:spPr>
          <a:xfrm>
            <a:off x="2123728" y="1124744"/>
            <a:ext cx="4857784" cy="512681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Внешнее и внутреннее строение корня.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6000768"/>
            <a:ext cx="136306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Корневой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чехлик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8" name="Прямая соединительная линия 7"/>
          <p:cNvCxnSpPr>
            <a:endCxn id="6" idx="0"/>
          </p:cNvCxnSpPr>
          <p:nvPr/>
        </p:nvCxnSpPr>
        <p:spPr>
          <a:xfrm>
            <a:off x="3071802" y="5072074"/>
            <a:ext cx="324343" cy="92869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00892" y="2143116"/>
            <a:ext cx="123341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Боковой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корень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4437112"/>
            <a:ext cx="83407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Зона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роста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29388" y="5715016"/>
            <a:ext cx="114666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Зона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деления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5" name="Прямая соединительная линия 14"/>
          <p:cNvCxnSpPr>
            <a:stCxn id="6" idx="0"/>
          </p:cNvCxnSpPr>
          <p:nvPr/>
        </p:nvCxnSpPr>
        <p:spPr>
          <a:xfrm flipV="1">
            <a:off x="3396145" y="5857892"/>
            <a:ext cx="1747359" cy="14287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13" idx="1"/>
          </p:cNvCxnSpPr>
          <p:nvPr/>
        </p:nvCxnSpPr>
        <p:spPr>
          <a:xfrm>
            <a:off x="5072066" y="5643578"/>
            <a:ext cx="1357322" cy="39460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Правая фигурная скобка 31"/>
          <p:cNvSpPr/>
          <p:nvPr/>
        </p:nvSpPr>
        <p:spPr>
          <a:xfrm>
            <a:off x="5572132" y="4214818"/>
            <a:ext cx="357190" cy="1143008"/>
          </a:xfrm>
          <a:prstGeom prst="rightBrace">
            <a:avLst>
              <a:gd name="adj1" fmla="val 25564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авая фигурная скобка 32"/>
          <p:cNvSpPr/>
          <p:nvPr/>
        </p:nvSpPr>
        <p:spPr>
          <a:xfrm>
            <a:off x="6143636" y="2357430"/>
            <a:ext cx="428628" cy="1714512"/>
          </a:xfrm>
          <a:prstGeom prst="rightBrace">
            <a:avLst>
              <a:gd name="adj1" fmla="val 37051"/>
              <a:gd name="adj2" fmla="val 69487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395536" y="3429000"/>
            <a:ext cx="164307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Корневые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волоски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72264" y="3214686"/>
            <a:ext cx="184377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Зона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всасывания</a:t>
            </a:r>
          </a:p>
        </p:txBody>
      </p:sp>
      <p:cxnSp>
        <p:nvCxnSpPr>
          <p:cNvPr id="37" name="Прямая соединительная линия 36"/>
          <p:cNvCxnSpPr>
            <a:stCxn id="4" idx="1"/>
          </p:cNvCxnSpPr>
          <p:nvPr/>
        </p:nvCxnSpPr>
        <p:spPr>
          <a:xfrm rot="10800000" flipH="1">
            <a:off x="2123728" y="3625075"/>
            <a:ext cx="642942" cy="6307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11" idx="1"/>
          </p:cNvCxnSpPr>
          <p:nvPr/>
        </p:nvCxnSpPr>
        <p:spPr>
          <a:xfrm flipH="1" flipV="1">
            <a:off x="6215074" y="2071680"/>
            <a:ext cx="785818" cy="3946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643702" y="357166"/>
            <a:ext cx="147226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Сосуды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древесины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85984" y="1285860"/>
            <a:ext cx="10436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Кожица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143768" y="1214422"/>
            <a:ext cx="96571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Клетки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луба</a:t>
            </a:r>
          </a:p>
        </p:txBody>
      </p:sp>
      <p:cxnSp>
        <p:nvCxnSpPr>
          <p:cNvPr id="47" name="Прямая соединительная линия 46"/>
          <p:cNvCxnSpPr>
            <a:stCxn id="44" idx="1"/>
          </p:cNvCxnSpPr>
          <p:nvPr/>
        </p:nvCxnSpPr>
        <p:spPr>
          <a:xfrm flipH="1">
            <a:off x="5214942" y="1537588"/>
            <a:ext cx="1928826" cy="67696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43" idx="3"/>
          </p:cNvCxnSpPr>
          <p:nvPr/>
        </p:nvCxnSpPr>
        <p:spPr>
          <a:xfrm>
            <a:off x="3329668" y="1470526"/>
            <a:ext cx="1099456" cy="5297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42" idx="1"/>
          </p:cNvCxnSpPr>
          <p:nvPr/>
        </p:nvCxnSpPr>
        <p:spPr>
          <a:xfrm flipH="1">
            <a:off x="5000628" y="680332"/>
            <a:ext cx="1643074" cy="67696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6858048" cy="57150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Функции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857232"/>
            <a:ext cx="3714776" cy="5445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B050"/>
                </a:solidFill>
                <a:latin typeface="Impact" pitchFamily="34" charset="0"/>
              </a:rPr>
              <a:t>       </a:t>
            </a:r>
            <a:r>
              <a:rPr lang="ru-RU" sz="1800" u="sng" dirty="0" smtClean="0">
                <a:solidFill>
                  <a:srgbClr val="00B050"/>
                </a:solidFill>
                <a:latin typeface="+mj-lt"/>
              </a:rPr>
              <a:t>Корневой чехлик</a:t>
            </a:r>
          </a:p>
          <a:p>
            <a:r>
              <a:rPr lang="ru-RU" sz="1800" dirty="0" smtClean="0">
                <a:latin typeface="+mj-lt"/>
              </a:rPr>
              <a:t>Защита</a:t>
            </a:r>
            <a:endParaRPr lang="ru-RU" sz="1800" i="1" dirty="0" smtClean="0">
              <a:latin typeface="+mj-lt"/>
            </a:endParaRPr>
          </a:p>
          <a:p>
            <a:r>
              <a:rPr lang="ru-RU" sz="1800" dirty="0" smtClean="0">
                <a:latin typeface="+mj-lt"/>
              </a:rPr>
              <a:t>Продвижение корня в почве</a:t>
            </a:r>
          </a:p>
          <a:p>
            <a:r>
              <a:rPr lang="ru-RU" sz="1800" dirty="0" smtClean="0">
                <a:latin typeface="+mj-lt"/>
              </a:rPr>
              <a:t>Уменьшение трения</a:t>
            </a:r>
          </a:p>
          <a:p>
            <a:endParaRPr lang="ru-RU" dirty="0" smtClean="0">
              <a:latin typeface="+mj-lt"/>
            </a:endParaRPr>
          </a:p>
          <a:p>
            <a:pPr algn="ctr">
              <a:buNone/>
            </a:pPr>
            <a:r>
              <a:rPr lang="ru-RU" sz="1800" u="sng" dirty="0" smtClean="0">
                <a:solidFill>
                  <a:srgbClr val="00B050"/>
                </a:solidFill>
                <a:latin typeface="+mj-lt"/>
              </a:rPr>
              <a:t>Корневые</a:t>
            </a:r>
            <a:r>
              <a:rPr lang="ru-RU" sz="1800" b="1" u="sng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ru-RU" sz="1800" u="sng" dirty="0" smtClean="0">
                <a:solidFill>
                  <a:srgbClr val="00B050"/>
                </a:solidFill>
                <a:latin typeface="+mj-lt"/>
              </a:rPr>
              <a:t>волоски</a:t>
            </a:r>
            <a:endParaRPr lang="ru-RU" sz="1800" i="1" dirty="0" smtClean="0">
              <a:latin typeface="+mj-lt"/>
            </a:endParaRPr>
          </a:p>
          <a:p>
            <a:r>
              <a:rPr lang="ru-RU" sz="1800" dirty="0" smtClean="0">
                <a:latin typeface="+mj-lt"/>
              </a:rPr>
              <a:t>Всасывание почвенного раствора</a:t>
            </a:r>
            <a:endParaRPr lang="ru-RU" sz="1800" dirty="0">
              <a:latin typeface="+mj-lt"/>
            </a:endParaRPr>
          </a:p>
        </p:txBody>
      </p:sp>
      <p:pic>
        <p:nvPicPr>
          <p:cNvPr id="7" name="Рисунок 6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1071546"/>
            <a:ext cx="5143504" cy="38576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57818" y="4429132"/>
            <a:ext cx="928694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3000372"/>
            <a:ext cx="928694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21">
      <a:dk1>
        <a:sysClr val="windowText" lastClr="000000"/>
      </a:dk1>
      <a:lt1>
        <a:sysClr val="window" lastClr="FFFFFF"/>
      </a:lt1>
      <a:dk2>
        <a:srgbClr val="325920"/>
      </a:dk2>
      <a:lt2>
        <a:srgbClr val="000000"/>
      </a:lt2>
      <a:accent1>
        <a:srgbClr val="66B24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254218"/>
      </a:hlink>
      <a:folHlink>
        <a:srgbClr val="25421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715</TotalTime>
  <Words>561</Words>
  <Application>Microsoft Office PowerPoint</Application>
  <PresentationFormat>Экран (4:3)</PresentationFormat>
  <Paragraphs>123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Органы цветковых растений. Корень.</vt:lpstr>
      <vt:lpstr>Цели и задачи урока:</vt:lpstr>
      <vt:lpstr>Литература, работа с ресурсами- интернет</vt:lpstr>
      <vt:lpstr>Органы цветковых растений</vt:lpstr>
      <vt:lpstr>Корень и корневая система</vt:lpstr>
      <vt:lpstr>Корневые системы</vt:lpstr>
      <vt:lpstr>Виды корней</vt:lpstr>
      <vt:lpstr>Внешнее и внутреннее строение корня.</vt:lpstr>
      <vt:lpstr>Функции</vt:lpstr>
      <vt:lpstr>Слайд 10</vt:lpstr>
      <vt:lpstr>Зоны корня</vt:lpstr>
      <vt:lpstr>Слайд 12</vt:lpstr>
      <vt:lpstr>Воздушные корни</vt:lpstr>
      <vt:lpstr>Корни - присоски</vt:lpstr>
      <vt:lpstr>Вывод</vt:lpstr>
      <vt:lpstr>Закрепление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Органы цветковых растений.</dc:title>
  <dc:creator>Admin</dc:creator>
  <cp:lastModifiedBy>User</cp:lastModifiedBy>
  <cp:revision>79</cp:revision>
  <dcterms:created xsi:type="dcterms:W3CDTF">2011-09-28T16:38:39Z</dcterms:created>
  <dcterms:modified xsi:type="dcterms:W3CDTF">2015-03-01T13:32:35Z</dcterms:modified>
</cp:coreProperties>
</file>