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41"/>
  </p:notesMasterIdLst>
  <p:sldIdLst>
    <p:sldId id="268" r:id="rId2"/>
    <p:sldId id="270" r:id="rId3"/>
    <p:sldId id="269" r:id="rId4"/>
    <p:sldId id="273" r:id="rId5"/>
    <p:sldId id="274" r:id="rId6"/>
    <p:sldId id="275" r:id="rId7"/>
    <p:sldId id="276" r:id="rId8"/>
    <p:sldId id="298" r:id="rId9"/>
    <p:sldId id="296" r:id="rId10"/>
    <p:sldId id="257" r:id="rId11"/>
    <p:sldId id="300" r:id="rId12"/>
    <p:sldId id="258" r:id="rId13"/>
    <p:sldId id="259" r:id="rId14"/>
    <p:sldId id="301" r:id="rId15"/>
    <p:sldId id="260" r:id="rId16"/>
    <p:sldId id="302" r:id="rId17"/>
    <p:sldId id="303" r:id="rId18"/>
    <p:sldId id="304" r:id="rId19"/>
    <p:sldId id="305" r:id="rId20"/>
    <p:sldId id="306" r:id="rId21"/>
    <p:sldId id="307" r:id="rId22"/>
    <p:sldId id="261" r:id="rId23"/>
    <p:sldId id="308" r:id="rId24"/>
    <p:sldId id="309" r:id="rId25"/>
    <p:sldId id="264" r:id="rId26"/>
    <p:sldId id="265" r:id="rId27"/>
    <p:sldId id="266" r:id="rId28"/>
    <p:sldId id="310" r:id="rId29"/>
    <p:sldId id="311" r:id="rId30"/>
    <p:sldId id="293" r:id="rId31"/>
    <p:sldId id="294" r:id="rId32"/>
    <p:sldId id="282" r:id="rId33"/>
    <p:sldId id="284" r:id="rId34"/>
    <p:sldId id="286" r:id="rId35"/>
    <p:sldId id="287" r:id="rId36"/>
    <p:sldId id="288" r:id="rId37"/>
    <p:sldId id="289" r:id="rId38"/>
    <p:sldId id="290" r:id="rId39"/>
    <p:sldId id="29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6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87813" autoAdjust="0"/>
  </p:normalViewPr>
  <p:slideViewPr>
    <p:cSldViewPr>
      <p:cViewPr>
        <p:scale>
          <a:sx n="70" d="100"/>
          <a:sy n="70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ценностно- смысловая</c:v>
                </c:pt>
                <c:pt idx="1">
                  <c:v>общекультурная</c:v>
                </c:pt>
                <c:pt idx="2">
                  <c:v>учебно-познавательная</c:v>
                </c:pt>
                <c:pt idx="3">
                  <c:v>информационная</c:v>
                </c:pt>
                <c:pt idx="4">
                  <c:v>коммуникативная</c:v>
                </c:pt>
                <c:pt idx="5">
                  <c:v>социально-трудовая</c:v>
                </c:pt>
                <c:pt idx="6">
                  <c:v>личночтного самосовершенствования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1.42</c:v>
                </c:pt>
                <c:pt idx="1">
                  <c:v>1.41</c:v>
                </c:pt>
                <c:pt idx="2">
                  <c:v>1.4549999999999954</c:v>
                </c:pt>
                <c:pt idx="3">
                  <c:v>1.3220000000000001</c:v>
                </c:pt>
                <c:pt idx="4">
                  <c:v>1.4649999999999954</c:v>
                </c:pt>
                <c:pt idx="5">
                  <c:v>1.42</c:v>
                </c:pt>
                <c:pt idx="6">
                  <c:v>1.46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aseline="0"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80130261495092E-2"/>
          <c:y val="2.4414987747933072E-2"/>
          <c:w val="0.41784485272674282"/>
          <c:h val="0.7698847436348965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Кружки со спортивно-оздоровительной направленностью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2007 - 2008 гг.</c:v>
                </c:pt>
                <c:pt idx="1">
                  <c:v>2008 - 2009 гг.</c:v>
                </c:pt>
                <c:pt idx="2">
                  <c:v>2009 - 2010 гг.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130</c:v>
                </c:pt>
                <c:pt idx="2">
                  <c:v>180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Занятия в ДСШ, клубах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2007 - 2008 гг.</c:v>
                </c:pt>
                <c:pt idx="1">
                  <c:v>2008 - 2009 гг.</c:v>
                </c:pt>
                <c:pt idx="2">
                  <c:v>2009 - 2010 гг.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220</c:v>
                </c:pt>
                <c:pt idx="1">
                  <c:v>245</c:v>
                </c:pt>
                <c:pt idx="2">
                  <c:v>269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Участие в спортивных соревнованиях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2007 - 2008 гг.</c:v>
                </c:pt>
                <c:pt idx="1">
                  <c:v>2008 - 2009 гг.</c:v>
                </c:pt>
                <c:pt idx="2">
                  <c:v>2009 - 2010 гг.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2400</c:v>
                </c:pt>
                <c:pt idx="1">
                  <c:v>2300</c:v>
                </c:pt>
                <c:pt idx="2">
                  <c:v>2737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2007 - 2008 гг.</c:v>
                </c:pt>
                <c:pt idx="1">
                  <c:v>2008 - 2009 гг.</c:v>
                </c:pt>
                <c:pt idx="2">
                  <c:v>2009 - 2010 гг.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2700</c:v>
                </c:pt>
                <c:pt idx="1">
                  <c:v>2675</c:v>
                </c:pt>
                <c:pt idx="2">
                  <c:v>3186</c:v>
                </c:pt>
              </c:numCache>
            </c:numRef>
          </c:val>
        </c:ser>
        <c:shape val="cylinder"/>
        <c:axId val="112022272"/>
        <c:axId val="112023808"/>
        <c:axId val="81036608"/>
      </c:bar3DChart>
      <c:catAx>
        <c:axId val="112022272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solidFill>
                  <a:srgbClr val="7030A0"/>
                </a:solidFill>
              </a:defRPr>
            </a:pPr>
            <a:endParaRPr lang="ru-RU"/>
          </a:p>
        </c:txPr>
        <c:crossAx val="112023808"/>
        <c:crosses val="autoZero"/>
        <c:auto val="1"/>
        <c:lblAlgn val="ctr"/>
        <c:lblOffset val="100"/>
      </c:catAx>
      <c:valAx>
        <c:axId val="112023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rgbClr val="7030A0"/>
                </a:solidFill>
              </a:defRPr>
            </a:pPr>
            <a:endParaRPr lang="ru-RU"/>
          </a:p>
        </c:txPr>
        <c:crossAx val="112022272"/>
        <c:crosses val="autoZero"/>
        <c:crossBetween val="between"/>
      </c:valAx>
      <c:serAx>
        <c:axId val="81036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>
                <a:solidFill>
                  <a:srgbClr val="7030A0"/>
                </a:solidFill>
              </a:defRPr>
            </a:pPr>
            <a:endParaRPr lang="ru-RU"/>
          </a:p>
        </c:txPr>
        <c:crossAx val="112023808"/>
        <c:crosses val="autoZero"/>
      </c:serAx>
    </c:plotArea>
    <c:legend>
      <c:legendPos val="r"/>
      <c:layout>
        <c:manualLayout>
          <c:xMode val="edge"/>
          <c:yMode val="edge"/>
          <c:x val="0.68545907456012678"/>
          <c:y val="1.7641355551593601E-3"/>
          <c:w val="0.30682487605716152"/>
          <c:h val="0.55203039514573549"/>
        </c:manualLayout>
      </c:layout>
      <c:txPr>
        <a:bodyPr/>
        <a:lstStyle/>
        <a:p>
          <a:pPr>
            <a:defRPr baseline="0"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6.9849445902595508E-2"/>
          <c:y val="2.5771375956151692E-2"/>
          <c:w val="0.41985309128025844"/>
          <c:h val="0.8579681370947950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Освобожденные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2007 - 2008 гг.</c:v>
                </c:pt>
                <c:pt idx="1">
                  <c:v>2008 - 2009 гг.</c:v>
                </c:pt>
                <c:pt idx="2">
                  <c:v>2009 - 2010 гг.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Специальная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2007 - 2008 гг.</c:v>
                </c:pt>
                <c:pt idx="1">
                  <c:v>2008 - 2009 гг.</c:v>
                </c:pt>
                <c:pt idx="2">
                  <c:v>2009 - 2010 гг.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Подготовительная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2007 - 2008 гг.</c:v>
                </c:pt>
                <c:pt idx="1">
                  <c:v>2008 - 2009 гг.</c:v>
                </c:pt>
                <c:pt idx="2">
                  <c:v>2009 - 2010 гг.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10</c:v>
                </c:pt>
                <c:pt idx="2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Основная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2007 - 2008 гг.</c:v>
                </c:pt>
                <c:pt idx="1">
                  <c:v>2008 - 2009 гг.</c:v>
                </c:pt>
                <c:pt idx="2">
                  <c:v>2009 - 2010 гг.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82</c:v>
                </c:pt>
                <c:pt idx="1">
                  <c:v>85</c:v>
                </c:pt>
                <c:pt idx="2">
                  <c:v>88</c:v>
                </c:pt>
              </c:numCache>
            </c:numRef>
          </c:val>
        </c:ser>
        <c:shape val="cylinder"/>
        <c:axId val="95589888"/>
        <c:axId val="95591424"/>
        <c:axId val="95508672"/>
      </c:bar3DChart>
      <c:catAx>
        <c:axId val="95589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 b="1" i="0" cap="all" baseline="0">
                <a:solidFill>
                  <a:srgbClr val="7030A0"/>
                </a:solidFill>
                <a:latin typeface="Arial" pitchFamily="34" charset="0"/>
              </a:defRPr>
            </a:pPr>
            <a:endParaRPr lang="ru-RU"/>
          </a:p>
        </c:txPr>
        <c:crossAx val="95591424"/>
        <c:crosses val="autoZero"/>
        <c:auto val="1"/>
        <c:lblAlgn val="ctr"/>
        <c:lblOffset val="100"/>
      </c:catAx>
      <c:valAx>
        <c:axId val="95591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cap="all" baseline="0">
                <a:solidFill>
                  <a:srgbClr val="7030A0"/>
                </a:solidFill>
              </a:defRPr>
            </a:pPr>
            <a:endParaRPr lang="ru-RU"/>
          </a:p>
        </c:txPr>
        <c:crossAx val="95589888"/>
        <c:crosses val="autoZero"/>
        <c:crossBetween val="between"/>
      </c:valAx>
      <c:serAx>
        <c:axId val="95508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0" i="1" cap="all" baseline="0">
                <a:solidFill>
                  <a:srgbClr val="7030A0"/>
                </a:solidFill>
                <a:latin typeface="Arial" pitchFamily="34" charset="0"/>
              </a:defRPr>
            </a:pPr>
            <a:endParaRPr lang="ru-RU"/>
          </a:p>
        </c:txPr>
        <c:crossAx val="95591424"/>
        <c:crosses val="autoZero"/>
      </c:serAx>
    </c:plotArea>
    <c:legend>
      <c:legendPos val="r"/>
      <c:layout/>
      <c:txPr>
        <a:bodyPr/>
        <a:lstStyle/>
        <a:p>
          <a:pPr>
            <a:defRPr sz="1400" b="0" i="1" cap="all" baseline="0">
              <a:solidFill>
                <a:srgbClr val="7030A0"/>
              </a:solidFill>
              <a:latin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Уровень физической подготовленности учащихся МОУ СОШ № 14 " Зеленый шум" </a:t>
            </a:r>
            <a:r>
              <a:rPr lang="ru-RU" dirty="0" smtClean="0">
                <a:solidFill>
                  <a:srgbClr val="FF0000"/>
                </a:solidFill>
              </a:rPr>
              <a:t>2008-2009 </a:t>
            </a:r>
            <a:r>
              <a:rPr lang="ru-RU" dirty="0" err="1">
                <a:solidFill>
                  <a:srgbClr val="FF0000"/>
                </a:solidFill>
              </a:rPr>
              <a:t>уч.год</a:t>
            </a:r>
            <a:endParaRPr lang="ru-RU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5.5072428552638858E-2"/>
          <c:y val="2.4389965709711595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физической подготовленности учащихся МОУ СОШ № 14 " Зеленый шум" 2006-2007 уч.год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Средний</c:v>
                </c:pt>
                <c:pt idx="1">
                  <c:v>Высокий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0.17</c:v>
                </c:pt>
                <c:pt idx="2">
                  <c:v>3.0000000000000016E-2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9925200750693859"/>
          <c:y val="0.52920189534981465"/>
          <c:w val="8.3789746770970147E-2"/>
          <c:h val="0.29131554634788354"/>
        </c:manualLayout>
      </c:layout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r">
              <a:defRPr/>
            </a:pPr>
            <a:r>
              <a:rPr lang="ru-RU" dirty="0" smtClean="0"/>
              <a:t>2009-2010 </a:t>
            </a:r>
            <a:r>
              <a:rPr lang="ru-RU" dirty="0" err="1"/>
              <a:t>уч.год</a:t>
            </a: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0.35409512584841968"/>
          <c:y val="9.275336915658419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8452380952381304"/>
          <c:w val="1"/>
          <c:h val="0.61547619047619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физической подготовленности учащихся МОУ СОШ № 14 " Зеленый шум" 2007-2008 уч.год
</c:v>
                </c:pt>
              </c:strCache>
            </c:strRef>
          </c:tx>
          <c:explosion val="60"/>
          <c:dPt>
            <c:idx val="0"/>
            <c:explosion val="0"/>
          </c:dPt>
          <c:dPt>
            <c:idx val="1"/>
            <c:explosion val="0"/>
          </c:dPt>
          <c:dPt>
            <c:idx val="2"/>
            <c:explosion val="0"/>
          </c:dPt>
          <c:cat>
            <c:strRef>
              <c:f>Лист1!$A$2:$A$4</c:f>
              <c:strCache>
                <c:ptCount val="3"/>
                <c:pt idx="0">
                  <c:v>Средний</c:v>
                </c:pt>
                <c:pt idx="1">
                  <c:v>Высокий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0.77000000000000435</c:v>
                </c:pt>
                <c:pt idx="1">
                  <c:v>0.18000000000000024</c:v>
                </c:pt>
                <c:pt idx="2">
                  <c:v>0.05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2010-2011 </a:t>
            </a:r>
            <a:r>
              <a:rPr lang="ru-RU" dirty="0" err="1"/>
              <a:t>уч.год</a:t>
            </a: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0.31053068896140434"/>
          <c:y val="7.242747661012451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физической подготовленности учащихся МОУ СОШ № 14 " Зеленый шум" 2008-2009 уч.год
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Средний</c:v>
                </c:pt>
                <c:pt idx="1">
                  <c:v>Высокий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0.76000000000000412</c:v>
                </c:pt>
                <c:pt idx="1">
                  <c:v>0.22</c:v>
                </c:pt>
                <c:pt idx="2">
                  <c:v>2.0000000000000011E-2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  <c:pt idx="4">
                  <c:v>8з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0.15000000000000024</c:v>
                </c:pt>
                <c:pt idx="1">
                  <c:v>0.35000000000000031</c:v>
                </c:pt>
                <c:pt idx="2">
                  <c:v>0.2</c:v>
                </c:pt>
                <c:pt idx="3">
                  <c:v>0.45</c:v>
                </c:pt>
                <c:pt idx="4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  <c:pt idx="4">
                  <c:v>8з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0.66000000000000358</c:v>
                </c:pt>
                <c:pt idx="1">
                  <c:v>0.59</c:v>
                </c:pt>
                <c:pt idx="2">
                  <c:v>0.70000000000000062</c:v>
                </c:pt>
                <c:pt idx="3">
                  <c:v>0.54</c:v>
                </c:pt>
                <c:pt idx="4">
                  <c:v>0.6700000000000037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  <c:pt idx="4">
                  <c:v>8з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9.0000000000000024E-2</c:v>
                </c:pt>
                <c:pt idx="1">
                  <c:v>6.0000000000000032E-2</c:v>
                </c:pt>
                <c:pt idx="2">
                  <c:v>0.1</c:v>
                </c:pt>
                <c:pt idx="3">
                  <c:v>1.0000000000000005E-2</c:v>
                </c:pt>
                <c:pt idx="4">
                  <c:v>3.0000000000000002E-2</c:v>
                </c:pt>
              </c:numCache>
            </c:numRef>
          </c:val>
        </c:ser>
        <c:axId val="48317952"/>
        <c:axId val="48319488"/>
      </c:barChart>
      <c:catAx>
        <c:axId val="48317952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solidFill>
                  <a:srgbClr val="7030A0"/>
                </a:solidFill>
              </a:defRPr>
            </a:pPr>
            <a:endParaRPr lang="ru-RU"/>
          </a:p>
        </c:txPr>
        <c:crossAx val="48319488"/>
        <c:crosses val="autoZero"/>
        <c:auto val="1"/>
        <c:lblAlgn val="ctr"/>
        <c:lblOffset val="100"/>
      </c:catAx>
      <c:valAx>
        <c:axId val="4831948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aseline="0">
                <a:solidFill>
                  <a:srgbClr val="7030A0"/>
                </a:solidFill>
              </a:defRPr>
            </a:pPr>
            <a:endParaRPr lang="ru-RU"/>
          </a:p>
        </c:txPr>
        <c:crossAx val="48317952"/>
        <c:crosses val="autoZero"/>
        <c:crossBetween val="between"/>
      </c:valAx>
    </c:plotArea>
    <c:legend>
      <c:legendPos val="r"/>
      <c:txPr>
        <a:bodyPr/>
        <a:lstStyle/>
        <a:p>
          <a:pPr>
            <a:defRPr baseline="0"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3B5AF-C0D4-48FA-ADD1-08431FB62810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534BBD6-0EDE-46BE-8CDC-C32F868432FC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aseline="0" dirty="0" smtClean="0">
              <a:solidFill>
                <a:srgbClr val="FF0000"/>
              </a:solidFill>
            </a:rPr>
            <a:t>Быстрота</a:t>
          </a:r>
          <a:endParaRPr lang="ru-RU" baseline="0" dirty="0">
            <a:solidFill>
              <a:srgbClr val="FF0000"/>
            </a:solidFill>
          </a:endParaRPr>
        </a:p>
      </dgm:t>
    </dgm:pt>
    <dgm:pt modelId="{9FF01505-DE68-4A83-ABDB-2510D6AC6450}" type="parTrans" cxnId="{2212CAFE-1FE2-4B9C-8FC2-5DB57A081792}">
      <dgm:prSet/>
      <dgm:spPr/>
      <dgm:t>
        <a:bodyPr/>
        <a:lstStyle/>
        <a:p>
          <a:endParaRPr lang="ru-RU"/>
        </a:p>
      </dgm:t>
    </dgm:pt>
    <dgm:pt modelId="{4A7B47F4-0486-4E39-9242-5C2FFDF84465}" type="sibTrans" cxnId="{2212CAFE-1FE2-4B9C-8FC2-5DB57A081792}">
      <dgm:prSet/>
      <dgm:spPr/>
      <dgm:t>
        <a:bodyPr/>
        <a:lstStyle/>
        <a:p>
          <a:endParaRPr lang="ru-RU"/>
        </a:p>
      </dgm:t>
    </dgm:pt>
    <dgm:pt modelId="{9CB23032-699B-4F01-BD96-FDB87EB89ECE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rgbClr val="FFC000"/>
              </a:solidFill>
            </a:rPr>
            <a:t>Гибкость</a:t>
          </a:r>
          <a:endParaRPr lang="ru-RU" dirty="0">
            <a:solidFill>
              <a:srgbClr val="FFC000"/>
            </a:solidFill>
          </a:endParaRPr>
        </a:p>
      </dgm:t>
    </dgm:pt>
    <dgm:pt modelId="{F56E9A4E-88D4-4A62-93F0-9C3E457702BC}" type="parTrans" cxnId="{879F8A60-6DB4-47F5-9EDD-49010D0CF06B}">
      <dgm:prSet/>
      <dgm:spPr/>
      <dgm:t>
        <a:bodyPr/>
        <a:lstStyle/>
        <a:p>
          <a:endParaRPr lang="ru-RU"/>
        </a:p>
      </dgm:t>
    </dgm:pt>
    <dgm:pt modelId="{1EE93112-B15A-47F4-B956-37BEB72E58F0}" type="sibTrans" cxnId="{879F8A60-6DB4-47F5-9EDD-49010D0CF06B}">
      <dgm:prSet/>
      <dgm:spPr/>
      <dgm:t>
        <a:bodyPr/>
        <a:lstStyle/>
        <a:p>
          <a:endParaRPr lang="ru-RU"/>
        </a:p>
      </dgm:t>
    </dgm:pt>
    <dgm:pt modelId="{72ADE972-C5CF-4751-89CF-F1CB67013C2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Ловкость</a:t>
          </a:r>
        </a:p>
        <a:p>
          <a:endParaRPr lang="ru-RU" dirty="0">
            <a:solidFill>
              <a:srgbClr val="002060"/>
            </a:solidFill>
          </a:endParaRPr>
        </a:p>
      </dgm:t>
    </dgm:pt>
    <dgm:pt modelId="{C42F1ED8-612F-4764-8EB4-D746F6E3B8AE}" type="parTrans" cxnId="{BDCFACF5-C5B2-4F65-B472-7BE3E42D2997}">
      <dgm:prSet/>
      <dgm:spPr/>
      <dgm:t>
        <a:bodyPr/>
        <a:lstStyle/>
        <a:p>
          <a:endParaRPr lang="ru-RU"/>
        </a:p>
      </dgm:t>
    </dgm:pt>
    <dgm:pt modelId="{E6A7F54F-1847-40B2-AE54-5E78EEA03270}" type="sibTrans" cxnId="{BDCFACF5-C5B2-4F65-B472-7BE3E42D2997}">
      <dgm:prSet/>
      <dgm:spPr/>
      <dgm:t>
        <a:bodyPr/>
        <a:lstStyle/>
        <a:p>
          <a:endParaRPr lang="ru-RU"/>
        </a:p>
      </dgm:t>
    </dgm:pt>
    <dgm:pt modelId="{C21FBEF1-214C-45A8-B05D-53AE52D69A6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aseline="0" dirty="0" smtClean="0">
              <a:solidFill>
                <a:srgbClr val="FF0000"/>
              </a:solidFill>
            </a:rPr>
            <a:t>Сила</a:t>
          </a:r>
        </a:p>
        <a:p>
          <a:endParaRPr lang="ru-RU" dirty="0"/>
        </a:p>
      </dgm:t>
    </dgm:pt>
    <dgm:pt modelId="{B7328D75-A491-43EC-9A43-9A2C38D6D0CD}" type="parTrans" cxnId="{B5C4590F-E3AB-4BEE-886F-28F7F1B0E14F}">
      <dgm:prSet/>
      <dgm:spPr/>
      <dgm:t>
        <a:bodyPr/>
        <a:lstStyle/>
        <a:p>
          <a:endParaRPr lang="ru-RU"/>
        </a:p>
      </dgm:t>
    </dgm:pt>
    <dgm:pt modelId="{CB8E4BA4-0511-4874-AC7E-B225A84D8225}" type="sibTrans" cxnId="{B5C4590F-E3AB-4BEE-886F-28F7F1B0E14F}">
      <dgm:prSet/>
      <dgm:spPr/>
      <dgm:t>
        <a:bodyPr/>
        <a:lstStyle/>
        <a:p>
          <a:endParaRPr lang="ru-RU"/>
        </a:p>
      </dgm:t>
    </dgm:pt>
    <dgm:pt modelId="{ACF4E883-C92B-47B2-B174-6B5678C9C4F8}" type="pres">
      <dgm:prSet presAssocID="{9503B5AF-C0D4-48FA-ADD1-08431FB628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9BA102-DA19-4AA0-9385-430E31C2231D}" type="pres">
      <dgm:prSet presAssocID="{9503B5AF-C0D4-48FA-ADD1-08431FB62810}" presName="cycle" presStyleCnt="0"/>
      <dgm:spPr/>
    </dgm:pt>
    <dgm:pt modelId="{4361F003-FE8C-4A12-80BA-35E44FE3F0DD}" type="pres">
      <dgm:prSet presAssocID="{5534BBD6-0EDE-46BE-8CDC-C32F868432FC}" presName="nodeFirstNode" presStyleLbl="node1" presStyleIdx="0" presStyleCnt="4" custRadScaleRad="96160" custRadScaleInc="-1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A459C-0C85-401E-88D8-E091B504DEEF}" type="pres">
      <dgm:prSet presAssocID="{4A7B47F4-0486-4E39-9242-5C2FFDF8446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777B3D3-923A-4E1D-8DB4-51E65044E26F}" type="pres">
      <dgm:prSet presAssocID="{9CB23032-699B-4F01-BD96-FDB87EB89ECE}" presName="nodeFollowingNodes" presStyleLbl="node1" presStyleIdx="1" presStyleCnt="4" custRadScaleRad="99789" custRadScaleInc="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C02A1-C2D8-480B-A7E9-28B35BCD4ADE}" type="pres">
      <dgm:prSet presAssocID="{72ADE972-C5CF-4751-89CF-F1CB67013C24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CB9DB-183E-4A99-A982-30C493EEC37A}" type="pres">
      <dgm:prSet presAssocID="{C21FBEF1-214C-45A8-B05D-53AE52D69A6D}" presName="nodeFollowingNodes" presStyleLbl="node1" presStyleIdx="3" presStyleCnt="4" custRadScaleRad="98472" custRadScaleInc="-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182FC3-5116-4444-A247-412C95F58926}" type="presOf" srcId="{72ADE972-C5CF-4751-89CF-F1CB67013C24}" destId="{FCFC02A1-C2D8-480B-A7E9-28B35BCD4ADE}" srcOrd="0" destOrd="0" presId="urn:microsoft.com/office/officeart/2005/8/layout/cycle3"/>
    <dgm:cxn modelId="{AB5F5F8A-D23F-4336-9AC3-3DF8AC5B6F02}" type="presOf" srcId="{9503B5AF-C0D4-48FA-ADD1-08431FB62810}" destId="{ACF4E883-C92B-47B2-B174-6B5678C9C4F8}" srcOrd="0" destOrd="0" presId="urn:microsoft.com/office/officeart/2005/8/layout/cycle3"/>
    <dgm:cxn modelId="{2212CAFE-1FE2-4B9C-8FC2-5DB57A081792}" srcId="{9503B5AF-C0D4-48FA-ADD1-08431FB62810}" destId="{5534BBD6-0EDE-46BE-8CDC-C32F868432FC}" srcOrd="0" destOrd="0" parTransId="{9FF01505-DE68-4A83-ABDB-2510D6AC6450}" sibTransId="{4A7B47F4-0486-4E39-9242-5C2FFDF84465}"/>
    <dgm:cxn modelId="{B5C4590F-E3AB-4BEE-886F-28F7F1B0E14F}" srcId="{9503B5AF-C0D4-48FA-ADD1-08431FB62810}" destId="{C21FBEF1-214C-45A8-B05D-53AE52D69A6D}" srcOrd="3" destOrd="0" parTransId="{B7328D75-A491-43EC-9A43-9A2C38D6D0CD}" sibTransId="{CB8E4BA4-0511-4874-AC7E-B225A84D8225}"/>
    <dgm:cxn modelId="{D7A3239D-859C-415D-BEF5-488EDC09B9F4}" type="presOf" srcId="{4A7B47F4-0486-4E39-9242-5C2FFDF84465}" destId="{2B1A459C-0C85-401E-88D8-E091B504DEEF}" srcOrd="0" destOrd="0" presId="urn:microsoft.com/office/officeart/2005/8/layout/cycle3"/>
    <dgm:cxn modelId="{879F8A60-6DB4-47F5-9EDD-49010D0CF06B}" srcId="{9503B5AF-C0D4-48FA-ADD1-08431FB62810}" destId="{9CB23032-699B-4F01-BD96-FDB87EB89ECE}" srcOrd="1" destOrd="0" parTransId="{F56E9A4E-88D4-4A62-93F0-9C3E457702BC}" sibTransId="{1EE93112-B15A-47F4-B956-37BEB72E58F0}"/>
    <dgm:cxn modelId="{AAA0FAE9-7DE4-4732-8454-EE8F39AE58E9}" type="presOf" srcId="{5534BBD6-0EDE-46BE-8CDC-C32F868432FC}" destId="{4361F003-FE8C-4A12-80BA-35E44FE3F0DD}" srcOrd="0" destOrd="0" presId="urn:microsoft.com/office/officeart/2005/8/layout/cycle3"/>
    <dgm:cxn modelId="{E7D7DB46-6BF4-4343-B6F1-634D441F7F83}" type="presOf" srcId="{C21FBEF1-214C-45A8-B05D-53AE52D69A6D}" destId="{E77CB9DB-183E-4A99-A982-30C493EEC37A}" srcOrd="0" destOrd="0" presId="urn:microsoft.com/office/officeart/2005/8/layout/cycle3"/>
    <dgm:cxn modelId="{BDCFACF5-C5B2-4F65-B472-7BE3E42D2997}" srcId="{9503B5AF-C0D4-48FA-ADD1-08431FB62810}" destId="{72ADE972-C5CF-4751-89CF-F1CB67013C24}" srcOrd="2" destOrd="0" parTransId="{C42F1ED8-612F-4764-8EB4-D746F6E3B8AE}" sibTransId="{E6A7F54F-1847-40B2-AE54-5E78EEA03270}"/>
    <dgm:cxn modelId="{7C386A54-43D5-4629-B73A-94D3B12C6AE9}" type="presOf" srcId="{9CB23032-699B-4F01-BD96-FDB87EB89ECE}" destId="{C777B3D3-923A-4E1D-8DB4-51E65044E26F}" srcOrd="0" destOrd="0" presId="urn:microsoft.com/office/officeart/2005/8/layout/cycle3"/>
    <dgm:cxn modelId="{5A6E9690-8CDE-459A-901A-401548291968}" type="presParOf" srcId="{ACF4E883-C92B-47B2-B174-6B5678C9C4F8}" destId="{F79BA102-DA19-4AA0-9385-430E31C2231D}" srcOrd="0" destOrd="0" presId="urn:microsoft.com/office/officeart/2005/8/layout/cycle3"/>
    <dgm:cxn modelId="{C6FFA676-8858-4D2E-98DF-DA6F9D81942F}" type="presParOf" srcId="{F79BA102-DA19-4AA0-9385-430E31C2231D}" destId="{4361F003-FE8C-4A12-80BA-35E44FE3F0DD}" srcOrd="0" destOrd="0" presId="urn:microsoft.com/office/officeart/2005/8/layout/cycle3"/>
    <dgm:cxn modelId="{25779BB0-3ED5-4B01-9D52-B087CBC6D15B}" type="presParOf" srcId="{F79BA102-DA19-4AA0-9385-430E31C2231D}" destId="{2B1A459C-0C85-401E-88D8-E091B504DEEF}" srcOrd="1" destOrd="0" presId="urn:microsoft.com/office/officeart/2005/8/layout/cycle3"/>
    <dgm:cxn modelId="{9AD70E49-F8AC-4FB3-AE1B-2C8C37DD0CB2}" type="presParOf" srcId="{F79BA102-DA19-4AA0-9385-430E31C2231D}" destId="{C777B3D3-923A-4E1D-8DB4-51E65044E26F}" srcOrd="2" destOrd="0" presId="urn:microsoft.com/office/officeart/2005/8/layout/cycle3"/>
    <dgm:cxn modelId="{86139D07-3A4B-4088-872C-8B0A1315A29D}" type="presParOf" srcId="{F79BA102-DA19-4AA0-9385-430E31C2231D}" destId="{FCFC02A1-C2D8-480B-A7E9-28B35BCD4ADE}" srcOrd="3" destOrd="0" presId="urn:microsoft.com/office/officeart/2005/8/layout/cycle3"/>
    <dgm:cxn modelId="{1CECE458-C653-4EC5-8DE6-9E08DEA2FEFB}" type="presParOf" srcId="{F79BA102-DA19-4AA0-9385-430E31C2231D}" destId="{E77CB9DB-183E-4A99-A982-30C493EEC37A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68906-8305-4A4A-B193-3AEDE6F25E3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</dgm:pt>
    <dgm:pt modelId="{FFEBC4D9-0A64-47AD-855F-7309447C380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cap="none" normalizeH="0" baseline="0" dirty="0" smtClean="0">
            <a:ln/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002060"/>
              </a:solidFill>
              <a:effectLst/>
            </a:rPr>
            <a:t>7.Сделать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002060"/>
              </a:solidFill>
              <a:effectLst/>
            </a:rPr>
            <a:t>записать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002060"/>
              </a:solidFill>
              <a:effectLst/>
            </a:rPr>
            <a:t>вывод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cap="none" normalizeH="0" baseline="0" dirty="0" smtClean="0">
            <a:ln/>
            <a:effectLst/>
          </a:endParaRPr>
        </a:p>
      </dgm:t>
    </dgm:pt>
    <dgm:pt modelId="{BE16CB17-6E2E-4A4D-A1EF-5CC476C43132}" type="parTrans" cxnId="{BE26D53C-A140-4ADA-AB61-2A2D8F038CAE}">
      <dgm:prSet/>
      <dgm:spPr/>
      <dgm:t>
        <a:bodyPr/>
        <a:lstStyle/>
        <a:p>
          <a:endParaRPr lang="ru-RU"/>
        </a:p>
      </dgm:t>
    </dgm:pt>
    <dgm:pt modelId="{DF3A40C0-8B5A-42B4-888A-8BEB389AE9A2}" type="sibTrans" cxnId="{BE26D53C-A140-4ADA-AB61-2A2D8F038CAE}">
      <dgm:prSet/>
      <dgm:spPr/>
      <dgm:t>
        <a:bodyPr/>
        <a:lstStyle/>
        <a:p>
          <a:endParaRPr lang="ru-RU"/>
        </a:p>
      </dgm:t>
    </dgm:pt>
    <dgm:pt modelId="{7DE201D8-9441-46C8-9638-3535AAD040B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2.Записать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личные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показатели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таблицу</a:t>
          </a:r>
        </a:p>
      </dgm:t>
    </dgm:pt>
    <dgm:pt modelId="{CA026936-68B2-41F4-A3B7-E3606CC00C59}" type="parTrans" cxnId="{43CA3B58-7012-4433-AF16-2A0F8CB62DA0}">
      <dgm:prSet/>
      <dgm:spPr/>
      <dgm:t>
        <a:bodyPr/>
        <a:lstStyle/>
        <a:p>
          <a:endParaRPr lang="ru-RU"/>
        </a:p>
      </dgm:t>
    </dgm:pt>
    <dgm:pt modelId="{BD1C81ED-89A8-430E-B42B-69B4CB754BF7}" type="sibTrans" cxnId="{43CA3B58-7012-4433-AF16-2A0F8CB62DA0}">
      <dgm:prSet/>
      <dgm:spPr/>
      <dgm:t>
        <a:bodyPr/>
        <a:lstStyle/>
        <a:p>
          <a:endParaRPr lang="ru-RU"/>
        </a:p>
      </dgm:t>
    </dgm:pt>
    <dgm:pt modelId="{CAAC5B9F-FCA3-44F2-AFFE-B211DF1568F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3.Сделать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по формуле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вычисления</a:t>
          </a:r>
        </a:p>
      </dgm:t>
    </dgm:pt>
    <dgm:pt modelId="{FCC3CA6A-C1DA-4839-B58B-9C9DC99F136E}" type="parTrans" cxnId="{9AA228A2-69C0-44D6-BBCB-E608B747463F}">
      <dgm:prSet/>
      <dgm:spPr/>
      <dgm:t>
        <a:bodyPr/>
        <a:lstStyle/>
        <a:p>
          <a:endParaRPr lang="ru-RU"/>
        </a:p>
      </dgm:t>
    </dgm:pt>
    <dgm:pt modelId="{D8354C7F-836B-404D-8369-0FB44F3A1CA4}" type="sibTrans" cxnId="{9AA228A2-69C0-44D6-BBCB-E608B747463F}">
      <dgm:prSet/>
      <dgm:spPr/>
      <dgm:t>
        <a:bodyPr/>
        <a:lstStyle/>
        <a:p>
          <a:endParaRPr lang="ru-RU"/>
        </a:p>
      </dgm:t>
    </dgm:pt>
    <dgm:pt modelId="{02001980-699B-4C5B-8673-38D23355640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4.В программе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Microsoft Excel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создать таблиц</a:t>
          </a:r>
          <a:r>
            <a:rPr kumimoji="0" lang="ru-RU" sz="1400" b="0" i="0" u="none" strike="noStrike" cap="none" normalizeH="0" baseline="0" dirty="0" smtClean="0">
              <a:ln/>
              <a:effectLst/>
            </a:rPr>
            <a:t>у</a:t>
          </a:r>
        </a:p>
      </dgm:t>
    </dgm:pt>
    <dgm:pt modelId="{680DE817-75A7-4CC0-A2CD-86DFF8AEEA70}" type="parTrans" cxnId="{0D1FDBC0-DA60-4E74-A04A-F6BC9C368F41}">
      <dgm:prSet/>
      <dgm:spPr/>
      <dgm:t>
        <a:bodyPr/>
        <a:lstStyle/>
        <a:p>
          <a:endParaRPr lang="ru-RU"/>
        </a:p>
      </dgm:t>
    </dgm:pt>
    <dgm:pt modelId="{104298FA-1BDB-4621-921E-30A54D2D1CAC}" type="sibTrans" cxnId="{0D1FDBC0-DA60-4E74-A04A-F6BC9C368F41}">
      <dgm:prSet/>
      <dgm:spPr/>
      <dgm:t>
        <a:bodyPr/>
        <a:lstStyle/>
        <a:p>
          <a:endParaRPr lang="ru-RU"/>
        </a:p>
      </dgm:t>
    </dgm:pt>
    <dgm:pt modelId="{55D7383F-61E6-4625-8F10-DF48AF7A78A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 5.Результаты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исследования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выполнить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в виде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диаграммы</a:t>
          </a:r>
        </a:p>
      </dgm:t>
    </dgm:pt>
    <dgm:pt modelId="{51FD518C-BFDF-4BDF-9F76-FE0DDC683537}" type="parTrans" cxnId="{A284B22E-CED0-47A3-8287-8EE2C7BCA11B}">
      <dgm:prSet/>
      <dgm:spPr/>
      <dgm:t>
        <a:bodyPr/>
        <a:lstStyle/>
        <a:p>
          <a:endParaRPr lang="ru-RU"/>
        </a:p>
      </dgm:t>
    </dgm:pt>
    <dgm:pt modelId="{73AA5AB0-6517-464C-87BD-D93815FC2D41}" type="sibTrans" cxnId="{A284B22E-CED0-47A3-8287-8EE2C7BCA11B}">
      <dgm:prSet/>
      <dgm:spPr/>
      <dgm:t>
        <a:bodyPr/>
        <a:lstStyle/>
        <a:p>
          <a:endParaRPr lang="ru-RU"/>
        </a:p>
      </dgm:t>
    </dgm:pt>
    <dgm:pt modelId="{97050AC0-0E8B-41AF-B25D-DE4B7E3D833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0" i="0" u="none" strike="noStrike" cap="none" normalizeH="0" baseline="0" dirty="0" smtClean="0">
            <a:ln/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0" i="0" u="none" strike="noStrike" cap="none" normalizeH="0" baseline="0" dirty="0" smtClean="0">
            <a:ln/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0" i="0" u="none" strike="noStrike" cap="none" normalizeH="0" baseline="0" dirty="0" smtClean="0">
            <a:ln/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0" i="0" u="none" strike="noStrike" cap="none" normalizeH="0" baseline="0" dirty="0" smtClean="0">
            <a:ln/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6.Оценить свой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средний уровень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ОИУФК.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0" i="0" u="none" strike="noStrike" cap="none" normalizeH="0" baseline="0" dirty="0" smtClean="0">
            <a:ln/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0" i="0" u="none" strike="noStrike" cap="none" normalizeH="0" baseline="0" dirty="0" smtClean="0">
            <a:ln/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0" i="0" u="none" strike="noStrike" cap="none" normalizeH="0" baseline="0" dirty="0" smtClean="0">
            <a:ln/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0" i="0" u="none" strike="noStrike" cap="none" normalizeH="0" baseline="0" dirty="0" smtClean="0">
            <a:ln/>
            <a:effectLst/>
          </a:endParaRPr>
        </a:p>
      </dgm:t>
    </dgm:pt>
    <dgm:pt modelId="{DC161EC6-9F74-4A4F-A1BA-BF31777E013C}" type="parTrans" cxnId="{1725ACD3-E27A-401B-A8DD-84A245C537CD}">
      <dgm:prSet/>
      <dgm:spPr/>
      <dgm:t>
        <a:bodyPr/>
        <a:lstStyle/>
        <a:p>
          <a:endParaRPr lang="ru-RU"/>
        </a:p>
      </dgm:t>
    </dgm:pt>
    <dgm:pt modelId="{F30D4EE5-015E-4758-8892-1C9D4D6CE507}" type="sibTrans" cxnId="{1725ACD3-E27A-401B-A8DD-84A245C537CD}">
      <dgm:prSet/>
      <dgm:spPr/>
      <dgm:t>
        <a:bodyPr/>
        <a:lstStyle/>
        <a:p>
          <a:endParaRPr lang="ru-RU"/>
        </a:p>
      </dgm:t>
    </dgm:pt>
    <dgm:pt modelId="{448E2B6D-504D-42E1-9CE4-6F42FA069F7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1.Выпонить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нормативы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(тесты)</a:t>
          </a:r>
        </a:p>
      </dgm:t>
    </dgm:pt>
    <dgm:pt modelId="{111A1EFA-3B06-4CBD-96B7-F735AD2AAB57}" type="parTrans" cxnId="{D1D17035-8D10-41B9-965C-57E44C2DFB59}">
      <dgm:prSet/>
      <dgm:spPr/>
      <dgm:t>
        <a:bodyPr/>
        <a:lstStyle/>
        <a:p>
          <a:endParaRPr lang="ru-RU"/>
        </a:p>
      </dgm:t>
    </dgm:pt>
    <dgm:pt modelId="{EF987B84-5B97-4DE1-9BCD-645C30D70CC7}" type="sibTrans" cxnId="{D1D17035-8D10-41B9-965C-57E44C2DFB59}">
      <dgm:prSet/>
      <dgm:spPr/>
      <dgm:t>
        <a:bodyPr/>
        <a:lstStyle/>
        <a:p>
          <a:endParaRPr lang="ru-RU"/>
        </a:p>
      </dgm:t>
    </dgm:pt>
    <dgm:pt modelId="{A8FBF53B-CBB5-437B-BE04-DF19470F4C00}" type="pres">
      <dgm:prSet presAssocID="{05D68906-8305-4A4A-B193-3AEDE6F25E3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CF422B-AAB4-4190-B9A9-39A742718A16}" type="pres">
      <dgm:prSet presAssocID="{FFEBC4D9-0A64-47AD-855F-7309447C3807}" presName="centerShape" presStyleLbl="node0" presStyleIdx="0" presStyleCnt="1"/>
      <dgm:spPr/>
      <dgm:t>
        <a:bodyPr/>
        <a:lstStyle/>
        <a:p>
          <a:endParaRPr lang="ru-RU"/>
        </a:p>
      </dgm:t>
    </dgm:pt>
    <dgm:pt modelId="{F4E80C8C-9739-4755-825F-2606A892D32F}" type="pres">
      <dgm:prSet presAssocID="{CA026936-68B2-41F4-A3B7-E3606CC00C59}" presName="Name9" presStyleLbl="parChTrans1D2" presStyleIdx="0" presStyleCnt="6"/>
      <dgm:spPr/>
      <dgm:t>
        <a:bodyPr/>
        <a:lstStyle/>
        <a:p>
          <a:endParaRPr lang="ru-RU"/>
        </a:p>
      </dgm:t>
    </dgm:pt>
    <dgm:pt modelId="{E29EFD6C-9EEC-4060-A6E6-FD22E8EFB1A4}" type="pres">
      <dgm:prSet presAssocID="{CA026936-68B2-41F4-A3B7-E3606CC00C5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2E82CE9-A2CE-40A3-AA5B-8E765DE0E312}" type="pres">
      <dgm:prSet presAssocID="{7DE201D8-9441-46C8-9638-3535AAD040B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ED0BC-68C3-4D84-BEE5-FB80F7B80BEE}" type="pres">
      <dgm:prSet presAssocID="{FCC3CA6A-C1DA-4839-B58B-9C9DC99F136E}" presName="Name9" presStyleLbl="parChTrans1D2" presStyleIdx="1" presStyleCnt="6"/>
      <dgm:spPr/>
      <dgm:t>
        <a:bodyPr/>
        <a:lstStyle/>
        <a:p>
          <a:endParaRPr lang="ru-RU"/>
        </a:p>
      </dgm:t>
    </dgm:pt>
    <dgm:pt modelId="{433DE6D5-2AB4-4172-958A-A55720CC01D6}" type="pres">
      <dgm:prSet presAssocID="{FCC3CA6A-C1DA-4839-B58B-9C9DC99F136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F1D869D-970E-4DED-8537-6425E7ACD780}" type="pres">
      <dgm:prSet presAssocID="{CAAC5B9F-FCA3-44F2-AFFE-B211DF1568F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B52BC-95AF-4896-A0D1-0F3338630001}" type="pres">
      <dgm:prSet presAssocID="{680DE817-75A7-4CC0-A2CD-86DFF8AEEA70}" presName="Name9" presStyleLbl="parChTrans1D2" presStyleIdx="2" presStyleCnt="6"/>
      <dgm:spPr/>
      <dgm:t>
        <a:bodyPr/>
        <a:lstStyle/>
        <a:p>
          <a:endParaRPr lang="ru-RU"/>
        </a:p>
      </dgm:t>
    </dgm:pt>
    <dgm:pt modelId="{94DAAF8F-8DB2-4D1C-82DD-3DB8284C5C47}" type="pres">
      <dgm:prSet presAssocID="{680DE817-75A7-4CC0-A2CD-86DFF8AEEA70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884EC5A-D2F2-4E86-B7F6-34A8DFEF42CE}" type="pres">
      <dgm:prSet presAssocID="{02001980-699B-4C5B-8673-38D23355640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F4FC8-BEB0-41FC-B28C-F6D51FA150B5}" type="pres">
      <dgm:prSet presAssocID="{51FD518C-BFDF-4BDF-9F76-FE0DDC683537}" presName="Name9" presStyleLbl="parChTrans1D2" presStyleIdx="3" presStyleCnt="6"/>
      <dgm:spPr/>
      <dgm:t>
        <a:bodyPr/>
        <a:lstStyle/>
        <a:p>
          <a:endParaRPr lang="ru-RU"/>
        </a:p>
      </dgm:t>
    </dgm:pt>
    <dgm:pt modelId="{B3E53E61-8397-4AC9-846A-8669DDC17A09}" type="pres">
      <dgm:prSet presAssocID="{51FD518C-BFDF-4BDF-9F76-FE0DDC68353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208EBAD-25BB-4A74-AE80-B134FA4E198E}" type="pres">
      <dgm:prSet presAssocID="{55D7383F-61E6-4625-8F10-DF48AF7A78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52AF6-20D7-4922-B214-B56D292C0998}" type="pres">
      <dgm:prSet presAssocID="{DC161EC6-9F74-4A4F-A1BA-BF31777E013C}" presName="Name9" presStyleLbl="parChTrans1D2" presStyleIdx="4" presStyleCnt="6"/>
      <dgm:spPr/>
      <dgm:t>
        <a:bodyPr/>
        <a:lstStyle/>
        <a:p>
          <a:endParaRPr lang="ru-RU"/>
        </a:p>
      </dgm:t>
    </dgm:pt>
    <dgm:pt modelId="{1E5C0EAD-571E-4A95-A2EB-EAD9D1BE3CEA}" type="pres">
      <dgm:prSet presAssocID="{DC161EC6-9F74-4A4F-A1BA-BF31777E013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694C10E-DFB0-47B7-8345-7913ADD7305B}" type="pres">
      <dgm:prSet presAssocID="{97050AC0-0E8B-41AF-B25D-DE4B7E3D833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C8365-0B56-4182-B1B8-E787F7DD8F29}" type="pres">
      <dgm:prSet presAssocID="{111A1EFA-3B06-4CBD-96B7-F735AD2AAB57}" presName="Name9" presStyleLbl="parChTrans1D2" presStyleIdx="5" presStyleCnt="6"/>
      <dgm:spPr/>
      <dgm:t>
        <a:bodyPr/>
        <a:lstStyle/>
        <a:p>
          <a:endParaRPr lang="ru-RU"/>
        </a:p>
      </dgm:t>
    </dgm:pt>
    <dgm:pt modelId="{A668EC90-B189-4AF8-97C6-0091AA5F654F}" type="pres">
      <dgm:prSet presAssocID="{111A1EFA-3B06-4CBD-96B7-F735AD2AAB5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54DD9AC-595B-4D41-8685-C8A8461739C7}" type="pres">
      <dgm:prSet presAssocID="{448E2B6D-504D-42E1-9CE4-6F42FA069F7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B7BB60-62FE-487E-B8EE-EDB509C838C2}" type="presOf" srcId="{05D68906-8305-4A4A-B193-3AEDE6F25E34}" destId="{A8FBF53B-CBB5-437B-BE04-DF19470F4C00}" srcOrd="0" destOrd="0" presId="urn:microsoft.com/office/officeart/2005/8/layout/radial1"/>
    <dgm:cxn modelId="{265565B5-DC51-4FED-9E18-000FDB7257CC}" type="presOf" srcId="{680DE817-75A7-4CC0-A2CD-86DFF8AEEA70}" destId="{94DAAF8F-8DB2-4D1C-82DD-3DB8284C5C47}" srcOrd="1" destOrd="0" presId="urn:microsoft.com/office/officeart/2005/8/layout/radial1"/>
    <dgm:cxn modelId="{A284B22E-CED0-47A3-8287-8EE2C7BCA11B}" srcId="{FFEBC4D9-0A64-47AD-855F-7309447C3807}" destId="{55D7383F-61E6-4625-8F10-DF48AF7A78AC}" srcOrd="3" destOrd="0" parTransId="{51FD518C-BFDF-4BDF-9F76-FE0DDC683537}" sibTransId="{73AA5AB0-6517-464C-87BD-D93815FC2D41}"/>
    <dgm:cxn modelId="{AFABC7D2-501A-4402-8533-BAFE774AD13E}" type="presOf" srcId="{FCC3CA6A-C1DA-4839-B58B-9C9DC99F136E}" destId="{98AED0BC-68C3-4D84-BEE5-FB80F7B80BEE}" srcOrd="0" destOrd="0" presId="urn:microsoft.com/office/officeart/2005/8/layout/radial1"/>
    <dgm:cxn modelId="{4046E413-C724-4583-AB9E-3909D950C926}" type="presOf" srcId="{680DE817-75A7-4CC0-A2CD-86DFF8AEEA70}" destId="{062B52BC-95AF-4896-A0D1-0F3338630001}" srcOrd="0" destOrd="0" presId="urn:microsoft.com/office/officeart/2005/8/layout/radial1"/>
    <dgm:cxn modelId="{3A60B895-090A-4385-A125-F40EB27717DC}" type="presOf" srcId="{7DE201D8-9441-46C8-9638-3535AAD040BF}" destId="{82E82CE9-A2CE-40A3-AA5B-8E765DE0E312}" srcOrd="0" destOrd="0" presId="urn:microsoft.com/office/officeart/2005/8/layout/radial1"/>
    <dgm:cxn modelId="{7F208DF6-CEA3-4605-BB38-DBEC1B42B63C}" type="presOf" srcId="{448E2B6D-504D-42E1-9CE4-6F42FA069F7E}" destId="{254DD9AC-595B-4D41-8685-C8A8461739C7}" srcOrd="0" destOrd="0" presId="urn:microsoft.com/office/officeart/2005/8/layout/radial1"/>
    <dgm:cxn modelId="{A7AD4B71-B136-45EE-85D8-711D3F5949FF}" type="presOf" srcId="{DC161EC6-9F74-4A4F-A1BA-BF31777E013C}" destId="{94652AF6-20D7-4922-B214-B56D292C0998}" srcOrd="0" destOrd="0" presId="urn:microsoft.com/office/officeart/2005/8/layout/radial1"/>
    <dgm:cxn modelId="{9E444B80-FB0D-4827-AB38-3058F455C180}" type="presOf" srcId="{CAAC5B9F-FCA3-44F2-AFFE-B211DF1568F3}" destId="{7F1D869D-970E-4DED-8537-6425E7ACD780}" srcOrd="0" destOrd="0" presId="urn:microsoft.com/office/officeart/2005/8/layout/radial1"/>
    <dgm:cxn modelId="{1725ACD3-E27A-401B-A8DD-84A245C537CD}" srcId="{FFEBC4D9-0A64-47AD-855F-7309447C3807}" destId="{97050AC0-0E8B-41AF-B25D-DE4B7E3D833C}" srcOrd="4" destOrd="0" parTransId="{DC161EC6-9F74-4A4F-A1BA-BF31777E013C}" sibTransId="{F30D4EE5-015E-4758-8892-1C9D4D6CE507}"/>
    <dgm:cxn modelId="{0D1FDBC0-DA60-4E74-A04A-F6BC9C368F41}" srcId="{FFEBC4D9-0A64-47AD-855F-7309447C3807}" destId="{02001980-699B-4C5B-8673-38D233556403}" srcOrd="2" destOrd="0" parTransId="{680DE817-75A7-4CC0-A2CD-86DFF8AEEA70}" sibTransId="{104298FA-1BDB-4621-921E-30A54D2D1CAC}"/>
    <dgm:cxn modelId="{775C6480-A357-40A5-B830-329DE28914F1}" type="presOf" srcId="{51FD518C-BFDF-4BDF-9F76-FE0DDC683537}" destId="{B3E53E61-8397-4AC9-846A-8669DDC17A09}" srcOrd="1" destOrd="0" presId="urn:microsoft.com/office/officeart/2005/8/layout/radial1"/>
    <dgm:cxn modelId="{5A61C7B6-3B59-4DB2-9C8A-4D9C9F5855F3}" type="presOf" srcId="{111A1EFA-3B06-4CBD-96B7-F735AD2AAB57}" destId="{640C8365-0B56-4182-B1B8-E787F7DD8F29}" srcOrd="0" destOrd="0" presId="urn:microsoft.com/office/officeart/2005/8/layout/radial1"/>
    <dgm:cxn modelId="{BE26D53C-A140-4ADA-AB61-2A2D8F038CAE}" srcId="{05D68906-8305-4A4A-B193-3AEDE6F25E34}" destId="{FFEBC4D9-0A64-47AD-855F-7309447C3807}" srcOrd="0" destOrd="0" parTransId="{BE16CB17-6E2E-4A4D-A1EF-5CC476C43132}" sibTransId="{DF3A40C0-8B5A-42B4-888A-8BEB389AE9A2}"/>
    <dgm:cxn modelId="{D12FC3AB-DAB7-42CA-B77A-F772C998A5EA}" type="presOf" srcId="{02001980-699B-4C5B-8673-38D233556403}" destId="{C884EC5A-D2F2-4E86-B7F6-34A8DFEF42CE}" srcOrd="0" destOrd="0" presId="urn:microsoft.com/office/officeart/2005/8/layout/radial1"/>
    <dgm:cxn modelId="{B98088EF-34D7-4238-818F-280AC0B51FBA}" type="presOf" srcId="{FCC3CA6A-C1DA-4839-B58B-9C9DC99F136E}" destId="{433DE6D5-2AB4-4172-958A-A55720CC01D6}" srcOrd="1" destOrd="0" presId="urn:microsoft.com/office/officeart/2005/8/layout/radial1"/>
    <dgm:cxn modelId="{05A3F0C3-0F7F-404D-BFB0-D47D9D4B35B3}" type="presOf" srcId="{97050AC0-0E8B-41AF-B25D-DE4B7E3D833C}" destId="{4694C10E-DFB0-47B7-8345-7913ADD7305B}" srcOrd="0" destOrd="0" presId="urn:microsoft.com/office/officeart/2005/8/layout/radial1"/>
    <dgm:cxn modelId="{9E5BBED7-CA05-4D0C-81C5-5D0241E19FB8}" type="presOf" srcId="{FFEBC4D9-0A64-47AD-855F-7309447C3807}" destId="{DBCF422B-AAB4-4190-B9A9-39A742718A16}" srcOrd="0" destOrd="0" presId="urn:microsoft.com/office/officeart/2005/8/layout/radial1"/>
    <dgm:cxn modelId="{43CA3B58-7012-4433-AF16-2A0F8CB62DA0}" srcId="{FFEBC4D9-0A64-47AD-855F-7309447C3807}" destId="{7DE201D8-9441-46C8-9638-3535AAD040BF}" srcOrd="0" destOrd="0" parTransId="{CA026936-68B2-41F4-A3B7-E3606CC00C59}" sibTransId="{BD1C81ED-89A8-430E-B42B-69B4CB754BF7}"/>
    <dgm:cxn modelId="{1B5C545A-F13E-4F7C-A270-70F6CE7E6744}" type="presOf" srcId="{CA026936-68B2-41F4-A3B7-E3606CC00C59}" destId="{F4E80C8C-9739-4755-825F-2606A892D32F}" srcOrd="0" destOrd="0" presId="urn:microsoft.com/office/officeart/2005/8/layout/radial1"/>
    <dgm:cxn modelId="{87F97098-1C95-45DA-9B40-A4EEBB2A0235}" type="presOf" srcId="{55D7383F-61E6-4625-8F10-DF48AF7A78AC}" destId="{A208EBAD-25BB-4A74-AE80-B134FA4E198E}" srcOrd="0" destOrd="0" presId="urn:microsoft.com/office/officeart/2005/8/layout/radial1"/>
    <dgm:cxn modelId="{CB312BD2-0D0B-43B6-90DF-EE215EF4E618}" type="presOf" srcId="{DC161EC6-9F74-4A4F-A1BA-BF31777E013C}" destId="{1E5C0EAD-571E-4A95-A2EB-EAD9D1BE3CEA}" srcOrd="1" destOrd="0" presId="urn:microsoft.com/office/officeart/2005/8/layout/radial1"/>
    <dgm:cxn modelId="{D1D17035-8D10-41B9-965C-57E44C2DFB59}" srcId="{FFEBC4D9-0A64-47AD-855F-7309447C3807}" destId="{448E2B6D-504D-42E1-9CE4-6F42FA069F7E}" srcOrd="5" destOrd="0" parTransId="{111A1EFA-3B06-4CBD-96B7-F735AD2AAB57}" sibTransId="{EF987B84-5B97-4DE1-9BCD-645C30D70CC7}"/>
    <dgm:cxn modelId="{A27952D3-ECE8-4B98-8D46-BE4DC5B28598}" type="presOf" srcId="{51FD518C-BFDF-4BDF-9F76-FE0DDC683537}" destId="{107F4FC8-BEB0-41FC-B28C-F6D51FA150B5}" srcOrd="0" destOrd="0" presId="urn:microsoft.com/office/officeart/2005/8/layout/radial1"/>
    <dgm:cxn modelId="{A678544F-552D-4B70-B046-F90D0367E4DE}" type="presOf" srcId="{CA026936-68B2-41F4-A3B7-E3606CC00C59}" destId="{E29EFD6C-9EEC-4060-A6E6-FD22E8EFB1A4}" srcOrd="1" destOrd="0" presId="urn:microsoft.com/office/officeart/2005/8/layout/radial1"/>
    <dgm:cxn modelId="{C8C15BB1-0511-4C1B-8EA1-A9620A038A34}" type="presOf" srcId="{111A1EFA-3B06-4CBD-96B7-F735AD2AAB57}" destId="{A668EC90-B189-4AF8-97C6-0091AA5F654F}" srcOrd="1" destOrd="0" presId="urn:microsoft.com/office/officeart/2005/8/layout/radial1"/>
    <dgm:cxn modelId="{9AA228A2-69C0-44D6-BBCB-E608B747463F}" srcId="{FFEBC4D9-0A64-47AD-855F-7309447C3807}" destId="{CAAC5B9F-FCA3-44F2-AFFE-B211DF1568F3}" srcOrd="1" destOrd="0" parTransId="{FCC3CA6A-C1DA-4839-B58B-9C9DC99F136E}" sibTransId="{D8354C7F-836B-404D-8369-0FB44F3A1CA4}"/>
    <dgm:cxn modelId="{265F7CB0-7988-4B68-B40A-B4BAE50E496C}" type="presParOf" srcId="{A8FBF53B-CBB5-437B-BE04-DF19470F4C00}" destId="{DBCF422B-AAB4-4190-B9A9-39A742718A16}" srcOrd="0" destOrd="0" presId="urn:microsoft.com/office/officeart/2005/8/layout/radial1"/>
    <dgm:cxn modelId="{72C316FF-6F77-4E9E-8B9C-939B01FC1346}" type="presParOf" srcId="{A8FBF53B-CBB5-437B-BE04-DF19470F4C00}" destId="{F4E80C8C-9739-4755-825F-2606A892D32F}" srcOrd="1" destOrd="0" presId="urn:microsoft.com/office/officeart/2005/8/layout/radial1"/>
    <dgm:cxn modelId="{8AC64CD7-F2DC-488C-889B-582B89AAB3E5}" type="presParOf" srcId="{F4E80C8C-9739-4755-825F-2606A892D32F}" destId="{E29EFD6C-9EEC-4060-A6E6-FD22E8EFB1A4}" srcOrd="0" destOrd="0" presId="urn:microsoft.com/office/officeart/2005/8/layout/radial1"/>
    <dgm:cxn modelId="{9AB356F7-606C-4D72-A458-47EE144DA62A}" type="presParOf" srcId="{A8FBF53B-CBB5-437B-BE04-DF19470F4C00}" destId="{82E82CE9-A2CE-40A3-AA5B-8E765DE0E312}" srcOrd="2" destOrd="0" presId="urn:microsoft.com/office/officeart/2005/8/layout/radial1"/>
    <dgm:cxn modelId="{C83F9BE2-3692-4CB0-B979-6E170C8253DB}" type="presParOf" srcId="{A8FBF53B-CBB5-437B-BE04-DF19470F4C00}" destId="{98AED0BC-68C3-4D84-BEE5-FB80F7B80BEE}" srcOrd="3" destOrd="0" presId="urn:microsoft.com/office/officeart/2005/8/layout/radial1"/>
    <dgm:cxn modelId="{C87E0C06-9203-4F51-AD51-17BAAD4A9161}" type="presParOf" srcId="{98AED0BC-68C3-4D84-BEE5-FB80F7B80BEE}" destId="{433DE6D5-2AB4-4172-958A-A55720CC01D6}" srcOrd="0" destOrd="0" presId="urn:microsoft.com/office/officeart/2005/8/layout/radial1"/>
    <dgm:cxn modelId="{0F74FE0A-16D8-42FB-ABA8-AF0FD4D28615}" type="presParOf" srcId="{A8FBF53B-CBB5-437B-BE04-DF19470F4C00}" destId="{7F1D869D-970E-4DED-8537-6425E7ACD780}" srcOrd="4" destOrd="0" presId="urn:microsoft.com/office/officeart/2005/8/layout/radial1"/>
    <dgm:cxn modelId="{7181C2C9-F075-448C-B998-B96D6FF3F6B0}" type="presParOf" srcId="{A8FBF53B-CBB5-437B-BE04-DF19470F4C00}" destId="{062B52BC-95AF-4896-A0D1-0F3338630001}" srcOrd="5" destOrd="0" presId="urn:microsoft.com/office/officeart/2005/8/layout/radial1"/>
    <dgm:cxn modelId="{5F6FC747-DB44-4982-A03D-2A1739560C02}" type="presParOf" srcId="{062B52BC-95AF-4896-A0D1-0F3338630001}" destId="{94DAAF8F-8DB2-4D1C-82DD-3DB8284C5C47}" srcOrd="0" destOrd="0" presId="urn:microsoft.com/office/officeart/2005/8/layout/radial1"/>
    <dgm:cxn modelId="{5C457CA2-CA31-4C9C-A8C9-13BE5E1531F8}" type="presParOf" srcId="{A8FBF53B-CBB5-437B-BE04-DF19470F4C00}" destId="{C884EC5A-D2F2-4E86-B7F6-34A8DFEF42CE}" srcOrd="6" destOrd="0" presId="urn:microsoft.com/office/officeart/2005/8/layout/radial1"/>
    <dgm:cxn modelId="{F5764D4A-0EE9-4AF3-97C6-7B3C9AFACCA6}" type="presParOf" srcId="{A8FBF53B-CBB5-437B-BE04-DF19470F4C00}" destId="{107F4FC8-BEB0-41FC-B28C-F6D51FA150B5}" srcOrd="7" destOrd="0" presId="urn:microsoft.com/office/officeart/2005/8/layout/radial1"/>
    <dgm:cxn modelId="{C1B52E61-4BFC-4608-B223-A678710BE03F}" type="presParOf" srcId="{107F4FC8-BEB0-41FC-B28C-F6D51FA150B5}" destId="{B3E53E61-8397-4AC9-846A-8669DDC17A09}" srcOrd="0" destOrd="0" presId="urn:microsoft.com/office/officeart/2005/8/layout/radial1"/>
    <dgm:cxn modelId="{2A7253B7-1715-444E-9158-85781015007E}" type="presParOf" srcId="{A8FBF53B-CBB5-437B-BE04-DF19470F4C00}" destId="{A208EBAD-25BB-4A74-AE80-B134FA4E198E}" srcOrd="8" destOrd="0" presId="urn:microsoft.com/office/officeart/2005/8/layout/radial1"/>
    <dgm:cxn modelId="{9EEA8B10-D82D-43C1-97A2-E47CD7AA9540}" type="presParOf" srcId="{A8FBF53B-CBB5-437B-BE04-DF19470F4C00}" destId="{94652AF6-20D7-4922-B214-B56D292C0998}" srcOrd="9" destOrd="0" presId="urn:microsoft.com/office/officeart/2005/8/layout/radial1"/>
    <dgm:cxn modelId="{F7403BCB-5E6D-4C27-ADA7-F8F1C859D064}" type="presParOf" srcId="{94652AF6-20D7-4922-B214-B56D292C0998}" destId="{1E5C0EAD-571E-4A95-A2EB-EAD9D1BE3CEA}" srcOrd="0" destOrd="0" presId="urn:microsoft.com/office/officeart/2005/8/layout/radial1"/>
    <dgm:cxn modelId="{370A448F-15A1-49EA-99E7-6F4E32D08540}" type="presParOf" srcId="{A8FBF53B-CBB5-437B-BE04-DF19470F4C00}" destId="{4694C10E-DFB0-47B7-8345-7913ADD7305B}" srcOrd="10" destOrd="0" presId="urn:microsoft.com/office/officeart/2005/8/layout/radial1"/>
    <dgm:cxn modelId="{4D3821ED-6AF5-46AB-A991-D43E8AC5292D}" type="presParOf" srcId="{A8FBF53B-CBB5-437B-BE04-DF19470F4C00}" destId="{640C8365-0B56-4182-B1B8-E787F7DD8F29}" srcOrd="11" destOrd="0" presId="urn:microsoft.com/office/officeart/2005/8/layout/radial1"/>
    <dgm:cxn modelId="{A682D0BE-DD9B-44AE-8287-FD9D28220715}" type="presParOf" srcId="{640C8365-0B56-4182-B1B8-E787F7DD8F29}" destId="{A668EC90-B189-4AF8-97C6-0091AA5F654F}" srcOrd="0" destOrd="0" presId="urn:microsoft.com/office/officeart/2005/8/layout/radial1"/>
    <dgm:cxn modelId="{860C42E8-3554-4EE2-9607-E0BA51D2E634}" type="presParOf" srcId="{A8FBF53B-CBB5-437B-BE04-DF19470F4C00}" destId="{254DD9AC-595B-4D41-8685-C8A8461739C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1A459C-0C85-401E-88D8-E091B504DEEF}">
      <dsp:nvSpPr>
        <dsp:cNvPr id="0" name=""/>
        <dsp:cNvSpPr/>
      </dsp:nvSpPr>
      <dsp:spPr>
        <a:xfrm>
          <a:off x="1731927" y="-48364"/>
          <a:ext cx="4716630" cy="4716630"/>
        </a:xfrm>
        <a:prstGeom prst="circularArrow">
          <a:avLst>
            <a:gd name="adj1" fmla="val 4668"/>
            <a:gd name="adj2" fmla="val 272909"/>
            <a:gd name="adj3" fmla="val 12889775"/>
            <a:gd name="adj4" fmla="val 17991150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1F003-FE8C-4A12-80BA-35E44FE3F0DD}">
      <dsp:nvSpPr>
        <dsp:cNvPr id="0" name=""/>
        <dsp:cNvSpPr/>
      </dsp:nvSpPr>
      <dsp:spPr>
        <a:xfrm>
          <a:off x="2543174" y="66663"/>
          <a:ext cx="3094136" cy="1547068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baseline="0" dirty="0" smtClean="0">
              <a:solidFill>
                <a:srgbClr val="FF0000"/>
              </a:solidFill>
            </a:rPr>
            <a:t>Быстрота</a:t>
          </a:r>
          <a:endParaRPr lang="ru-RU" sz="3400" kern="1200" baseline="0" dirty="0">
            <a:solidFill>
              <a:srgbClr val="FF0000"/>
            </a:solidFill>
          </a:endParaRPr>
        </a:p>
      </dsp:txBody>
      <dsp:txXfrm>
        <a:off x="2543174" y="66663"/>
        <a:ext cx="3094136" cy="1547068"/>
      </dsp:txXfrm>
    </dsp:sp>
    <dsp:sp modelId="{C777B3D3-923A-4E1D-8DB4-51E65044E26F}">
      <dsp:nvSpPr>
        <dsp:cNvPr id="0" name=""/>
        <dsp:cNvSpPr/>
      </dsp:nvSpPr>
      <dsp:spPr>
        <a:xfrm>
          <a:off x="4257678" y="1709724"/>
          <a:ext cx="3094136" cy="1547068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FFC000"/>
              </a:solidFill>
            </a:rPr>
            <a:t>Гибкость</a:t>
          </a:r>
          <a:endParaRPr lang="ru-RU" sz="3400" kern="1200" dirty="0">
            <a:solidFill>
              <a:srgbClr val="FFC000"/>
            </a:solidFill>
          </a:endParaRPr>
        </a:p>
      </dsp:txBody>
      <dsp:txXfrm>
        <a:off x="4257678" y="1709724"/>
        <a:ext cx="3094136" cy="1547068"/>
      </dsp:txXfrm>
    </dsp:sp>
    <dsp:sp modelId="{FCFC02A1-C2D8-480B-A7E9-28B35BCD4ADE}">
      <dsp:nvSpPr>
        <dsp:cNvPr id="0" name=""/>
        <dsp:cNvSpPr/>
      </dsp:nvSpPr>
      <dsp:spPr>
        <a:xfrm>
          <a:off x="2567731" y="3388612"/>
          <a:ext cx="3094136" cy="1547068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002060"/>
              </a:solidFill>
            </a:rPr>
            <a:t>Ловкость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>
            <a:solidFill>
              <a:srgbClr val="002060"/>
            </a:solidFill>
          </a:endParaRPr>
        </a:p>
      </dsp:txBody>
      <dsp:txXfrm>
        <a:off x="2567731" y="3388612"/>
        <a:ext cx="3094136" cy="1547068"/>
      </dsp:txXfrm>
    </dsp:sp>
    <dsp:sp modelId="{E77CB9DB-183E-4A99-A982-30C493EEC37A}">
      <dsp:nvSpPr>
        <dsp:cNvPr id="0" name=""/>
        <dsp:cNvSpPr/>
      </dsp:nvSpPr>
      <dsp:spPr>
        <a:xfrm>
          <a:off x="900090" y="1709739"/>
          <a:ext cx="3094136" cy="1547068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baseline="0" dirty="0" smtClean="0">
              <a:solidFill>
                <a:srgbClr val="FF0000"/>
              </a:solidFill>
            </a:rPr>
            <a:t>Сила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900090" y="1709739"/>
        <a:ext cx="3094136" cy="15470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0.85294</cdr:x>
      <cdr:y>0.43662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7982" y="928694"/>
          <a:ext cx="928694" cy="114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88046-71E8-4BD9-B191-5285BA1CD3DD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E114-F614-4394-8B3C-B4B6D9A42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8E114-F614-4394-8B3C-B4B6D9A4215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8E114-F614-4394-8B3C-B4B6D9A4215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505A90E-6B9F-4A65-9D7D-7BE18B689FD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4F25FE6-4C91-4F6D-9371-8BF1BC293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A90E-6B9F-4A65-9D7D-7BE18B689FD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FE6-4C91-4F6D-9371-8BF1BC293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A90E-6B9F-4A65-9D7D-7BE18B689FD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FE6-4C91-4F6D-9371-8BF1BC293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282DE-7223-4831-86CD-EDE48D9C2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0959-1363-4825-A816-115C011AB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A90E-6B9F-4A65-9D7D-7BE18B689FD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FE6-4C91-4F6D-9371-8BF1BC293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505A90E-6B9F-4A65-9D7D-7BE18B689FD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4F25FE6-4C91-4F6D-9371-8BF1BC293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A90E-6B9F-4A65-9D7D-7BE18B689FD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FE6-4C91-4F6D-9371-8BF1BC293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A90E-6B9F-4A65-9D7D-7BE18B689FD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FE6-4C91-4F6D-9371-8BF1BC293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A90E-6B9F-4A65-9D7D-7BE18B689FD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FE6-4C91-4F6D-9371-8BF1BC293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A90E-6B9F-4A65-9D7D-7BE18B689FD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FE6-4C91-4F6D-9371-8BF1BC293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A90E-6B9F-4A65-9D7D-7BE18B689FD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FE6-4C91-4F6D-9371-8BF1BC293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A90E-6B9F-4A65-9D7D-7BE18B689FD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5FE6-4C91-4F6D-9371-8BF1BC293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05A90E-6B9F-4A65-9D7D-7BE18B689FD5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F25FE6-4C91-4F6D-9371-8BF1BC293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1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4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7;&#1090;&#1072;&#1085;&#1094;&#1080;&#1103;%201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7;&#1090;&#1072;&#1085;&#1094;&#1080;&#1103;%202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7;&#1090;&#1072;&#1085;&#1094;&#1080;&#1103;%203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7;&#1090;&#1072;&#1085;&#1094;&#1080;&#1103;%204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un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5156227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Общая физическая подготовка,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как условие реализации здоровьесберегающего подхода на уроках физической культуры.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306" y="5657671"/>
            <a:ext cx="550069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Учителя высшей квалификационной  категории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МОУ СОШ № 14 «Зеленый шум»  Соболевская О.Г.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Награды: </a:t>
            </a:r>
            <a:r>
              <a:rPr lang="ru-RU" b="1" i="1" dirty="0" smtClean="0">
                <a:solidFill>
                  <a:srgbClr val="C00000"/>
                </a:solidFill>
              </a:rPr>
              <a:t>премия Президента РФ - 2008 г.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Быстрота- </a:t>
            </a:r>
            <a:r>
              <a:rPr lang="ru-RU" sz="2200" b="1" i="1" dirty="0" smtClean="0">
                <a:solidFill>
                  <a:srgbClr val="002060"/>
                </a:solidFill>
              </a:rPr>
              <a:t>способность совершать движения в минимальный отрезок времени, с возможно большей скоростью.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Упражнения на пресс за 30 секунд 2 раза</a:t>
            </a:r>
          </a:p>
          <a:p>
            <a:pPr marL="514350" indent="-514350"/>
            <a:r>
              <a:rPr lang="ru-RU" sz="1800" b="1" i="1" dirty="0" smtClean="0">
                <a:solidFill>
                  <a:srgbClr val="002060"/>
                </a:solidFill>
              </a:rPr>
              <a:t>Приседания за 10 секунд 2 раза</a:t>
            </a:r>
          </a:p>
          <a:p>
            <a:pPr marL="514350" indent="-514350"/>
            <a:r>
              <a:rPr lang="ru-RU" sz="1800" b="1" i="1" dirty="0" smtClean="0">
                <a:solidFill>
                  <a:srgbClr val="002060"/>
                </a:solidFill>
              </a:rPr>
              <a:t>Прыжки со скакалкой за 30 секунд</a:t>
            </a:r>
          </a:p>
          <a:p>
            <a:pPr marL="514350" indent="-514350"/>
            <a:r>
              <a:rPr lang="ru-RU" sz="1800" b="1" i="1" dirty="0" smtClean="0">
                <a:solidFill>
                  <a:srgbClr val="002060"/>
                </a:solidFill>
              </a:rPr>
              <a:t>Бег с высоким подниманием бедра     </a:t>
            </a:r>
            <a:r>
              <a:rPr lang="ru-RU" sz="1400" b="1" i="1" dirty="0" smtClean="0">
                <a:solidFill>
                  <a:srgbClr val="002060"/>
                </a:solidFill>
              </a:rPr>
              <a:t>4 по 10</a:t>
            </a:r>
          </a:p>
          <a:p>
            <a:pPr marL="514350" indent="-514350"/>
            <a:r>
              <a:rPr lang="ru-RU" sz="1800" b="1" i="1" dirty="0" smtClean="0">
                <a:solidFill>
                  <a:srgbClr val="002060"/>
                </a:solidFill>
              </a:rPr>
              <a:t>Бег с захлестыванием голени               </a:t>
            </a:r>
            <a:r>
              <a:rPr lang="ru-RU" sz="1600" b="1" i="1" dirty="0" smtClean="0">
                <a:solidFill>
                  <a:srgbClr val="002060"/>
                </a:solidFill>
              </a:rPr>
              <a:t>метров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714876" y="2428868"/>
            <a:ext cx="45719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 descr="E:\фотографии октябрь- мастер класс\Изображение 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3786214" cy="28324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3" descr="E:\фотографии октябрь- мастер класс\Изображение 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3867090" cy="29003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4" descr="E:\фотографии октябрь- мастер класс\Изображение 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43248"/>
            <a:ext cx="3805204" cy="28539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5" descr="E:\фотографии октябрь- мастер класс\Изображение 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143248"/>
            <a:ext cx="3857652" cy="28932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42873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58180" cy="15716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Сила-</a:t>
            </a:r>
            <a:r>
              <a:rPr lang="ru-RU" sz="2200" dirty="0" smtClean="0"/>
              <a:t>способность преодолевать внешние сопротивления посредством мышечных усилий и напряжений. Сила проявляется в большей или в меньшей степени в любых движениях.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2571768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Упражнения с гантелями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Метание набивного  мяча 1 кг 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Упражнения с отягощением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Прыжки в глубину со скамейки на мат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Вис на перекладине</a:t>
            </a:r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Подтягивания на низкой перекладине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 Отжимания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У</a:t>
            </a:r>
            <a:r>
              <a:rPr lang="ru-RU" sz="1600" b="1" i="1" dirty="0" smtClean="0">
                <a:solidFill>
                  <a:srgbClr val="002060"/>
                </a:solidFill>
              </a:rPr>
              <a:t>пражнения с гимнастическим колесом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413760" cy="2560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669792" cy="2752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6"/>
            <a:ext cx="3413760" cy="2560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85992"/>
            <a:ext cx="2560320" cy="34137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0014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Гибкость- </a:t>
            </a:r>
            <a:r>
              <a:rPr lang="ru-RU" sz="2200" i="1" dirty="0" smtClean="0">
                <a:solidFill>
                  <a:srgbClr val="002060"/>
                </a:solidFill>
              </a:rPr>
              <a:t>способность выполнять движения с большей амплитудой, это свойство организма человека, характеризующееся подвижностью звеньев опорно-двигательного аппарата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4857784" cy="2500330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Упражнение у гимнастической стойки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Н</a:t>
            </a:r>
            <a:r>
              <a:rPr lang="ru-RU" sz="1600" dirty="0" smtClean="0">
                <a:solidFill>
                  <a:srgbClr val="002060"/>
                </a:solidFill>
              </a:rPr>
              <a:t>аклоны       </a:t>
            </a:r>
          </a:p>
          <a:p>
            <a:pPr>
              <a:buFont typeface="Calibri" pitchFamily="34" charset="0"/>
              <a:buChar char="–"/>
            </a:pPr>
            <a:r>
              <a:rPr lang="ru-RU" sz="1600" dirty="0" smtClean="0">
                <a:solidFill>
                  <a:srgbClr val="002060"/>
                </a:solidFill>
              </a:rPr>
              <a:t> влево, вправо</a:t>
            </a:r>
          </a:p>
          <a:p>
            <a:pPr>
              <a:buFont typeface="Calibri" pitchFamily="34" charset="0"/>
              <a:buChar char="–"/>
            </a:pPr>
            <a:r>
              <a:rPr lang="ru-RU" sz="1600" dirty="0" smtClean="0">
                <a:solidFill>
                  <a:srgbClr val="002060"/>
                </a:solidFill>
              </a:rPr>
              <a:t> вперед ,назад </a:t>
            </a:r>
          </a:p>
          <a:p>
            <a:pPr>
              <a:buFont typeface="Calibri" pitchFamily="34" charset="0"/>
              <a:buChar char="–"/>
            </a:pPr>
            <a:r>
              <a:rPr lang="ru-RU" sz="1600" dirty="0">
                <a:solidFill>
                  <a:srgbClr val="002060"/>
                </a:solidFill>
              </a:rPr>
              <a:t>п</a:t>
            </a:r>
            <a:r>
              <a:rPr lang="ru-RU" sz="1600" dirty="0" smtClean="0">
                <a:solidFill>
                  <a:srgbClr val="002060"/>
                </a:solidFill>
              </a:rPr>
              <a:t>однимание ног с опорой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Махи ног</a:t>
            </a:r>
          </a:p>
          <a:p>
            <a:pPr>
              <a:buFont typeface="Calibri" pitchFamily="34" charset="0"/>
              <a:buChar char="–"/>
            </a:pPr>
            <a:r>
              <a:rPr lang="ru-RU" sz="1600" dirty="0" smtClean="0">
                <a:solidFill>
                  <a:srgbClr val="002060"/>
                </a:solidFill>
              </a:rPr>
              <a:t>Вперед, назад, в сторону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Упражнение с гимнастической палкой(со скакалкой)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Мосты, шпагаты, </a:t>
            </a:r>
            <a:r>
              <a:rPr lang="ru-RU" sz="1600" dirty="0" err="1" smtClean="0">
                <a:solidFill>
                  <a:srgbClr val="002060"/>
                </a:solidFill>
              </a:rPr>
              <a:t>полушпагаты</a:t>
            </a:r>
            <a:r>
              <a:rPr lang="ru-RU" sz="1600" dirty="0" smtClean="0">
                <a:solidFill>
                  <a:srgbClr val="002060"/>
                </a:solidFill>
              </a:rPr>
              <a:t>, глубокие выпады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Упражнения в парах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142984"/>
            <a:ext cx="3331625" cy="24987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627120" cy="27203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84"/>
            <a:ext cx="3413760" cy="2560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3357586" cy="25181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21442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1000148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Ловкость-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способность овладевать новыми движениями и перестраивать двигательную деятельность в соответствии с требованиями меняющейся обстановки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7072362" cy="3857652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Метание мяча в цель с различных расстояний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Кувырки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Упражнения с двумя мечами</a:t>
            </a:r>
          </a:p>
          <a:p>
            <a:pPr>
              <a:buFont typeface="Calibri" pitchFamily="34" charset="0"/>
              <a:buChar char="–"/>
            </a:pPr>
            <a:r>
              <a:rPr lang="ru-RU" sz="2400" b="1" i="1" dirty="0" smtClean="0">
                <a:solidFill>
                  <a:srgbClr val="002060"/>
                </a:solidFill>
              </a:rPr>
              <a:t>Ведение на месте</a:t>
            </a:r>
          </a:p>
          <a:p>
            <a:pPr>
              <a:buFont typeface="Calibri" pitchFamily="34" charset="0"/>
              <a:buChar char="–"/>
            </a:pPr>
            <a:r>
              <a:rPr lang="ru-RU" sz="2400" b="1" i="1" dirty="0" smtClean="0">
                <a:solidFill>
                  <a:srgbClr val="002060"/>
                </a:solidFill>
              </a:rPr>
              <a:t>Ведение в движении</a:t>
            </a:r>
          </a:p>
          <a:p>
            <a:pPr>
              <a:buFont typeface="Calibri" pitchFamily="34" charset="0"/>
              <a:buChar char="–"/>
            </a:pPr>
            <a:r>
              <a:rPr lang="ru-RU" sz="2400" b="1" i="1" dirty="0" smtClean="0">
                <a:solidFill>
                  <a:srgbClr val="002060"/>
                </a:solidFill>
              </a:rPr>
              <a:t>Передача в стену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Упражнения со скакалкой</a:t>
            </a:r>
          </a:p>
          <a:p>
            <a:pPr>
              <a:buFont typeface="Calibri" pitchFamily="34" charset="0"/>
              <a:buChar char="–"/>
            </a:pPr>
            <a:r>
              <a:rPr lang="ru-RU" sz="2400" b="1" i="1" dirty="0" smtClean="0">
                <a:solidFill>
                  <a:srgbClr val="002060"/>
                </a:solidFill>
              </a:rPr>
              <a:t>Прыжки со скрещенной скакалкой</a:t>
            </a:r>
          </a:p>
          <a:p>
            <a:pPr>
              <a:buFont typeface="Calibri" pitchFamily="34" charset="0"/>
              <a:buChar char="–"/>
            </a:pPr>
            <a:r>
              <a:rPr lang="ru-RU" sz="2400" b="1" i="1" dirty="0" smtClean="0">
                <a:solidFill>
                  <a:srgbClr val="002060"/>
                </a:solidFill>
              </a:rPr>
              <a:t>Прыжки на длинной скакалке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40176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танция 1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40176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танция 2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40176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танция 3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40176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Задачи: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Качественное обучение физическим упражнениям, умениям и навыкам;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Обучение обрабатыванию и обобщению полученной информации при проведении тестов по уровню физической подготовленности;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Обучение способам </a:t>
            </a:r>
            <a:r>
              <a:rPr lang="ru-RU" b="1" i="1" u="sng" dirty="0" smtClean="0">
                <a:solidFill>
                  <a:srgbClr val="7030A0"/>
                </a:solidFill>
              </a:rPr>
              <a:t>творческого </a:t>
            </a:r>
            <a:r>
              <a:rPr lang="ru-RU" b="1" i="1" dirty="0" smtClean="0">
                <a:solidFill>
                  <a:srgbClr val="7030A0"/>
                </a:solidFill>
              </a:rPr>
              <a:t>применения полученных знаний, умений и навыков для поддержания высокого уровня физической и умственной работоспособности, состояния здоровья и самостоятельных занятий.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танция 4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40176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357298"/>
            <a:ext cx="2214578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2.Компьютерная обработка данных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00042"/>
            <a:ext cx="4357718" cy="3571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1.Тестирование учащихся в начале учебного года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143116"/>
            <a:ext cx="2214578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002060"/>
                </a:solidFill>
              </a:rPr>
              <a:t>4.Подготовка аналитических отчетов о физической подготовленности учащихся</a:t>
            </a:r>
            <a:endParaRPr lang="ru-RU" sz="1000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71480"/>
            <a:ext cx="1214446" cy="18573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</a:rPr>
              <a:t>Отслеживание изменений показателей в начале и в конце учебного года (в течение всего периода обучения в школе)</a:t>
            </a:r>
            <a:endParaRPr lang="ru-RU" sz="1050" b="1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928670"/>
            <a:ext cx="1357322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7.Заполнение тетради «Оцени себя»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1071546"/>
            <a:ext cx="1357322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</a:rPr>
              <a:t>6.Заполнение «паспорта физической подготовленности»</a:t>
            </a:r>
            <a:endParaRPr lang="ru-RU" sz="105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4929198"/>
            <a:ext cx="1785950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002060"/>
                </a:solidFill>
              </a:rPr>
              <a:t>9.Организация физического воспитания с внесенными коррекциями</a:t>
            </a:r>
            <a:endParaRPr lang="ru-RU" sz="1000" b="1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2143116"/>
            <a:ext cx="2286016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002060"/>
                </a:solidFill>
              </a:rPr>
              <a:t>3.Создание (пополнение) банка данных о физической подготовленности учащихся</a:t>
            </a:r>
            <a:endParaRPr lang="ru-RU" sz="1000" b="1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5786454"/>
            <a:ext cx="1643074" cy="6429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002060"/>
                </a:solidFill>
              </a:rPr>
              <a:t>11.Тестирование учащихся в конце учебного года</a:t>
            </a:r>
            <a:endParaRPr lang="ru-RU" sz="1000" b="1" i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43834" y="428604"/>
            <a:ext cx="1285884" cy="19288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</a:rPr>
              <a:t>Отслеживание динамики изменения показателей физической подготовленности в течение всего учебного года</a:t>
            </a:r>
            <a:endParaRPr lang="ru-RU" sz="1050" b="1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2786058"/>
            <a:ext cx="2500330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002060"/>
                </a:solidFill>
              </a:rPr>
              <a:t>5. Составление списков учащихся с низким, средним и высоким уровнем развития</a:t>
            </a:r>
            <a:endParaRPr lang="ru-RU" sz="1000" b="1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4071942"/>
            <a:ext cx="1785950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002060"/>
                </a:solidFill>
              </a:rPr>
              <a:t>8. Разработка рекомендаций по совершенствованию физического воспитания</a:t>
            </a:r>
            <a:endParaRPr lang="ru-RU" sz="1000" b="1" i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29256" y="5786454"/>
            <a:ext cx="1643074" cy="6429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002060"/>
                </a:solidFill>
              </a:rPr>
              <a:t>10. Ежемесячное тестирование учащихся</a:t>
            </a:r>
            <a:endParaRPr lang="ru-RU" sz="1000" b="1" i="1" dirty="0">
              <a:solidFill>
                <a:srgbClr val="002060"/>
              </a:solidFill>
            </a:endParaRPr>
          </a:p>
        </p:txBody>
      </p:sp>
      <p:cxnSp>
        <p:nvCxnSpPr>
          <p:cNvPr id="21" name="Прямая со стрелкой 20"/>
          <p:cNvCxnSpPr>
            <a:stCxn id="7" idx="2"/>
            <a:endCxn id="6" idx="0"/>
          </p:cNvCxnSpPr>
          <p:nvPr/>
        </p:nvCxnSpPr>
        <p:spPr>
          <a:xfrm rot="5400000">
            <a:off x="4214810" y="110726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1"/>
            <a:endCxn id="11" idx="3"/>
          </p:cNvCxnSpPr>
          <p:nvPr/>
        </p:nvCxnSpPr>
        <p:spPr>
          <a:xfrm rot="10800000">
            <a:off x="3143240" y="1528746"/>
            <a:ext cx="214314" cy="114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3"/>
            <a:endCxn id="10" idx="1"/>
          </p:cNvCxnSpPr>
          <p:nvPr/>
        </p:nvCxnSpPr>
        <p:spPr>
          <a:xfrm flipV="1">
            <a:off x="5572132" y="1385870"/>
            <a:ext cx="214314" cy="257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1" idx="1"/>
            <a:endCxn id="9" idx="3"/>
          </p:cNvCxnSpPr>
          <p:nvPr/>
        </p:nvCxnSpPr>
        <p:spPr>
          <a:xfrm rot="10800000">
            <a:off x="1357290" y="1500174"/>
            <a:ext cx="428628" cy="28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0" idx="3"/>
            <a:endCxn id="16" idx="1"/>
          </p:cNvCxnSpPr>
          <p:nvPr/>
        </p:nvCxnSpPr>
        <p:spPr>
          <a:xfrm>
            <a:off x="7143768" y="1385870"/>
            <a:ext cx="500066" cy="7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2"/>
            <a:endCxn id="8" idx="0"/>
          </p:cNvCxnSpPr>
          <p:nvPr/>
        </p:nvCxnSpPr>
        <p:spPr>
          <a:xfrm rot="5400000">
            <a:off x="3571868" y="1250141"/>
            <a:ext cx="214314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6" idx="2"/>
            <a:endCxn id="14" idx="0"/>
          </p:cNvCxnSpPr>
          <p:nvPr/>
        </p:nvCxnSpPr>
        <p:spPr>
          <a:xfrm rot="16200000" flipH="1">
            <a:off x="5125644" y="1268000"/>
            <a:ext cx="214314" cy="1535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6" idx="2"/>
            <a:endCxn id="17" idx="0"/>
          </p:cNvCxnSpPr>
          <p:nvPr/>
        </p:nvCxnSpPr>
        <p:spPr>
          <a:xfrm rot="5400000">
            <a:off x="4036215" y="235743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7" idx="2"/>
            <a:endCxn id="18" idx="0"/>
          </p:cNvCxnSpPr>
          <p:nvPr/>
        </p:nvCxnSpPr>
        <p:spPr>
          <a:xfrm rot="5400000">
            <a:off x="4179091" y="378619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8" idx="2"/>
            <a:endCxn id="12" idx="0"/>
          </p:cNvCxnSpPr>
          <p:nvPr/>
        </p:nvCxnSpPr>
        <p:spPr>
          <a:xfrm rot="5400000">
            <a:off x="4393405" y="485776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2" idx="2"/>
            <a:endCxn id="15" idx="3"/>
          </p:cNvCxnSpPr>
          <p:nvPr/>
        </p:nvCxnSpPr>
        <p:spPr>
          <a:xfrm rot="5400000">
            <a:off x="3679026" y="5322107"/>
            <a:ext cx="607223" cy="964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2" idx="2"/>
            <a:endCxn id="19" idx="1"/>
          </p:cNvCxnSpPr>
          <p:nvPr/>
        </p:nvCxnSpPr>
        <p:spPr>
          <a:xfrm rot="16200000" flipH="1">
            <a:off x="4643438" y="5322106"/>
            <a:ext cx="607223" cy="964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286116" y="928670"/>
            <a:ext cx="235745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Информационный блок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214678" y="3571876"/>
            <a:ext cx="23351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Деятельностный блок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02" name="Прямая соединительная линия 201"/>
          <p:cNvCxnSpPr/>
          <p:nvPr/>
        </p:nvCxnSpPr>
        <p:spPr>
          <a:xfrm rot="5400000">
            <a:off x="-821569" y="3821909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>
            <a:off x="1428728" y="157161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>
            <a:stCxn id="19" idx="3"/>
          </p:cNvCxnSpPr>
          <p:nvPr/>
        </p:nvCxnSpPr>
        <p:spPr>
          <a:xfrm flipV="1">
            <a:off x="7072330" y="6072206"/>
            <a:ext cx="50006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 rot="16200000" flipH="1">
            <a:off x="5286380" y="3786190"/>
            <a:ext cx="450059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 стрелкой 209"/>
          <p:cNvCxnSpPr/>
          <p:nvPr/>
        </p:nvCxnSpPr>
        <p:spPr>
          <a:xfrm rot="10800000">
            <a:off x="7143768" y="157161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>
            <a:stCxn id="15" idx="1"/>
          </p:cNvCxnSpPr>
          <p:nvPr/>
        </p:nvCxnSpPr>
        <p:spPr>
          <a:xfrm rot="10800000">
            <a:off x="1428728" y="6072207"/>
            <a:ext cx="428628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3000364" y="0"/>
            <a:ext cx="26318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мониторинга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Круговая тренировка (тесты)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40108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</a:rPr>
              <a:t>1.Бег </a:t>
            </a:r>
            <a:r>
              <a:rPr lang="ru-RU" sz="1700" b="1" i="1" dirty="0">
                <a:solidFill>
                  <a:srgbClr val="002060"/>
                </a:solidFill>
              </a:rPr>
              <a:t>на месте  за 10 секунд     5-47</a:t>
            </a:r>
          </a:p>
          <a:p>
            <a:pPr>
              <a:buNone/>
            </a:pPr>
            <a:r>
              <a:rPr lang="ru-RU" sz="1700" b="1" i="1" dirty="0">
                <a:solidFill>
                  <a:srgbClr val="002060"/>
                </a:solidFill>
              </a:rPr>
              <a:t>       </a:t>
            </a:r>
            <a:r>
              <a:rPr lang="ru-RU" sz="1700" b="1" i="1" dirty="0" smtClean="0">
                <a:solidFill>
                  <a:srgbClr val="002060"/>
                </a:solidFill>
              </a:rPr>
              <a:t>                                                 4-36</a:t>
            </a:r>
            <a:endParaRPr lang="ru-RU" sz="1700" b="1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700" b="1" i="1" dirty="0">
                <a:solidFill>
                  <a:srgbClr val="002060"/>
                </a:solidFill>
              </a:rPr>
              <a:t>       </a:t>
            </a:r>
            <a:r>
              <a:rPr lang="ru-RU" sz="1700" b="1" i="1" dirty="0" smtClean="0">
                <a:solidFill>
                  <a:srgbClr val="002060"/>
                </a:solidFill>
              </a:rPr>
              <a:t>                                                 3-25                                                                      </a:t>
            </a:r>
            <a:endParaRPr lang="ru-RU" sz="1700" b="1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700" b="1" i="1" dirty="0">
                <a:solidFill>
                  <a:srgbClr val="002060"/>
                </a:solidFill>
              </a:rPr>
              <a:t>2.Гибкость  (наклон вперед)     </a:t>
            </a:r>
            <a:endParaRPr lang="ru-RU" sz="17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700" b="1" i="1" dirty="0">
                <a:solidFill>
                  <a:srgbClr val="002060"/>
                </a:solidFill>
              </a:rPr>
              <a:t> </a:t>
            </a:r>
            <a:r>
              <a:rPr lang="ru-RU" sz="1700" b="1" i="1" dirty="0" smtClean="0">
                <a:solidFill>
                  <a:srgbClr val="002060"/>
                </a:solidFill>
              </a:rPr>
              <a:t>                                                      </a:t>
            </a:r>
            <a:r>
              <a:rPr lang="ru-RU" sz="1700" b="1" i="1" dirty="0">
                <a:solidFill>
                  <a:srgbClr val="002060"/>
                </a:solidFill>
              </a:rPr>
              <a:t>5-ладонь до пола  </a:t>
            </a:r>
            <a:endParaRPr lang="ru-RU" sz="17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</a:rPr>
              <a:t>                                                       </a:t>
            </a:r>
            <a:r>
              <a:rPr lang="ru-RU" sz="1700" b="1" i="1" dirty="0">
                <a:solidFill>
                  <a:srgbClr val="002060"/>
                </a:solidFill>
              </a:rPr>
              <a:t>4- кулак до пола </a:t>
            </a:r>
          </a:p>
          <a:p>
            <a:pPr>
              <a:buNone/>
            </a:pPr>
            <a:r>
              <a:rPr lang="ru-RU" sz="1700" b="1" i="1" dirty="0">
                <a:solidFill>
                  <a:srgbClr val="002060"/>
                </a:solidFill>
              </a:rPr>
              <a:t>                                                       </a:t>
            </a:r>
            <a:r>
              <a:rPr lang="ru-RU" sz="1700" b="1" i="1" dirty="0" smtClean="0">
                <a:solidFill>
                  <a:srgbClr val="002060"/>
                </a:solidFill>
              </a:rPr>
              <a:t>3- </a:t>
            </a:r>
            <a:r>
              <a:rPr lang="ru-RU" sz="1700" b="1" i="1" dirty="0">
                <a:solidFill>
                  <a:srgbClr val="002060"/>
                </a:solidFill>
              </a:rPr>
              <a:t>пальцы до пола            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</a:rPr>
              <a:t>3.Ловкость  ( метания мяча в цель: 5-3раза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</a:rPr>
              <a:t>                                                                    4-2раза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</a:rPr>
              <a:t>                                                                    3-1раза 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</a:rPr>
              <a:t>4.Скоростро-силовые (прыжок в длину с места)(мал)5-180 см ( дев)5-170см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4-155см           4-145см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3-140 см          3-135см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</a:rPr>
              <a:t>5.Сила ( вис на перекладине) мальчика 5-30сек   девочка 5- 27сек      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</a:rPr>
              <a:t>                                                                            4-26сек                  4-23сек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</a:rPr>
              <a:t>                                                                            3-18сек                   3-15сек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85720" y="214290"/>
          <a:ext cx="814393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142976" y="2571744"/>
          <a:ext cx="6500858" cy="219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428728" y="4429132"/>
          <a:ext cx="6215106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43834" y="150017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00958" y="128586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00958" y="185736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3%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72396" y="357187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77%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72396" y="38576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18%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72396" y="40719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5%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528638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76%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500958" y="55721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22%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00958" y="578645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2%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200024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35716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Уровень физической подготовленности 8 классов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ТАБЛИЦА ВОЗРАСТНЫХ ОЦЕНОЧНЫХ НОРМАТИВОВ ДЛЯ ШКОЛЬНИКОВ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571612"/>
          <a:ext cx="8786883" cy="4579352"/>
        </p:xfrm>
        <a:graphic>
          <a:graphicData uri="http://schemas.openxmlformats.org/drawingml/2006/table">
            <a:tbl>
              <a:tblPr/>
              <a:tblGrid>
                <a:gridCol w="2308731"/>
                <a:gridCol w="680123"/>
                <a:gridCol w="617350"/>
                <a:gridCol w="617350"/>
                <a:gridCol w="515995"/>
                <a:gridCol w="515995"/>
                <a:gridCol w="515995"/>
                <a:gridCol w="515995"/>
                <a:gridCol w="515995"/>
                <a:gridCol w="515995"/>
                <a:gridCol w="515995"/>
                <a:gridCol w="515995"/>
                <a:gridCol w="435369"/>
              </a:tblGrid>
              <a:tr h="4747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Тест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                                  Возраст (лет)</a:t>
                      </a:r>
                      <a:r>
                        <a:rPr lang="ru-RU" sz="1800" b="1" baseline="30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7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8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9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10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11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12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13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14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15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16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17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Отжимание в упоре лежа (раз)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13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Прыжки в длину с места (см)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112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127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140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152 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163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174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185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196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206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216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225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233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Поднимание туловища (раз за 30 сек.)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Вис на перекладине (сек.)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Наклоны туловища вперед (см)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Бег (сек)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332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315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298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281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268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256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243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233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224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216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209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203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71670" y="1142984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Для мальчиков, юношей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ТАБЛИЦА ВОЗРАСТНЫХ ОЦЕНОЧНЫХ НОРМАТИВОВ ДЛЯ ШКОЛЬНИКОВ</a:t>
            </a:r>
            <a:endParaRPr lang="ru-RU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396" y="1928802"/>
          <a:ext cx="9100604" cy="4615483"/>
        </p:xfrm>
        <a:graphic>
          <a:graphicData uri="http://schemas.openxmlformats.org/drawingml/2006/table">
            <a:tbl>
              <a:tblPr/>
              <a:tblGrid>
                <a:gridCol w="2357424"/>
                <a:gridCol w="642940"/>
                <a:gridCol w="571506"/>
                <a:gridCol w="571504"/>
                <a:gridCol w="500066"/>
                <a:gridCol w="571504"/>
                <a:gridCol w="571504"/>
                <a:gridCol w="571504"/>
                <a:gridCol w="500066"/>
                <a:gridCol w="571504"/>
                <a:gridCol w="571504"/>
                <a:gridCol w="571504"/>
                <a:gridCol w="528074"/>
              </a:tblGrid>
              <a:tr h="39127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Тест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                                 </a:t>
                      </a: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Возраст (лет)</a:t>
                      </a:r>
                      <a:r>
                        <a:rPr lang="ru-RU" sz="2000" b="1" baseline="30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Отжимание в упоре лежа (раз)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Прыжки в длину с места (см)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104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132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142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152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167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173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177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180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180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178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Поднимание туловища (раз за 30 сек.)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Вис на перекладине (сек.)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Наклоны туловища вперед (см)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Бег (сек)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3749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257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325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311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298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288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279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271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265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262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262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86116" y="1214422"/>
            <a:ext cx="28943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Для девочек, девушек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Таблица для определения уровня физической подготовленности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1428738"/>
          <a:ext cx="8786875" cy="4818313"/>
        </p:xfrm>
        <a:graphic>
          <a:graphicData uri="http://schemas.openxmlformats.org/drawingml/2006/table">
            <a:tbl>
              <a:tblPr/>
              <a:tblGrid>
                <a:gridCol w="594912"/>
                <a:gridCol w="4230685"/>
                <a:gridCol w="1103758"/>
                <a:gridCol w="1285884"/>
                <a:gridCol w="1571636"/>
              </a:tblGrid>
              <a:tr h="1151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№№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Тест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НВП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Отжимание в упоре лежа (раз)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Прыжки в длину с места (см)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Поднимание туловища (раз за 30 сек)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Вис на перекладине (сек.)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0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3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Наклоны туловища вперед (см)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Бег 1000м (сек)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14282" y="500042"/>
            <a:ext cx="8786842" cy="505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Формулы для вычисления физической кондиции: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Отжимание в упоре лежа      О= (Р – НВП): НВП;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Прыжки в длину с места       П=(Р – НВП): НВП;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Поднимание туловища         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Пт=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(Р - НВП): НВП;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Вис на перекладине                В=(Р - НВП): НВП;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Наклоны туловища вперед   Н=(Р – НВП): НВП.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Внимание! Формула бега отличается от предыдущих!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Бег  1000 м                                 Б=(НВП – Р): НВП.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Обозначения: Р –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твой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результат в соответствующих тестах;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НВП – норматив из таблицы, соответствующий данному тесту, возрасту и полу.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Общий уровень физической кондиции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ОИУФК = (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О+П+Пт+В+Н+Б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):6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1714436"/>
          <a:ext cx="5857917" cy="3500511"/>
        </p:xfrm>
        <a:graphic>
          <a:graphicData uri="http://schemas.openxmlformats.org/drawingml/2006/table">
            <a:tbl>
              <a:tblPr/>
              <a:tblGrid>
                <a:gridCol w="2756612"/>
                <a:gridCol w="3101305"/>
              </a:tblGrid>
              <a:tr h="500073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kern="1400" dirty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Значение ОИУФК</a:t>
                      </a:r>
                      <a:endParaRPr lang="ru-RU" sz="1000" kern="1400" dirty="0">
                        <a:solidFill>
                          <a:srgbClr val="FF000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kern="1400" dirty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400" dirty="0" smtClean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000" kern="1400" dirty="0">
                        <a:solidFill>
                          <a:srgbClr val="FF000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73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i="1" kern="1400" dirty="0">
                          <a:solidFill>
                            <a:srgbClr val="00206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От 0,61 и выше</a:t>
                      </a:r>
                      <a:endParaRPr lang="ru-RU" sz="1000" b="1" i="1" kern="1400" dirty="0">
                        <a:solidFill>
                          <a:srgbClr val="00206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i="1" kern="1400" dirty="0">
                          <a:solidFill>
                            <a:srgbClr val="00206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 супер</a:t>
                      </a:r>
                      <a:endParaRPr lang="ru-RU" sz="1000" b="1" i="1" kern="1400" dirty="0">
                        <a:solidFill>
                          <a:srgbClr val="00206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73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i="1" kern="1400" dirty="0">
                          <a:solidFill>
                            <a:srgbClr val="00206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От 0,21 до0,60</a:t>
                      </a:r>
                      <a:endParaRPr lang="ru-RU" sz="1000" b="1" i="1" kern="1400" dirty="0">
                        <a:solidFill>
                          <a:srgbClr val="00206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i="1" kern="1400" dirty="0">
                          <a:solidFill>
                            <a:srgbClr val="00206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отлично</a:t>
                      </a:r>
                      <a:endParaRPr lang="ru-RU" sz="1000" b="1" i="1" kern="1400" dirty="0">
                        <a:solidFill>
                          <a:srgbClr val="00206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73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i="1" kern="1400">
                          <a:solidFill>
                            <a:srgbClr val="00206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От –0,20 до 0,20</a:t>
                      </a:r>
                      <a:endParaRPr lang="ru-RU" sz="1000" b="1" i="1" kern="1400">
                        <a:solidFill>
                          <a:srgbClr val="00206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i="1" kern="1400" dirty="0">
                          <a:solidFill>
                            <a:srgbClr val="00206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хорошо</a:t>
                      </a:r>
                      <a:endParaRPr lang="ru-RU" sz="1000" b="1" i="1" kern="1400" dirty="0">
                        <a:solidFill>
                          <a:srgbClr val="00206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73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i="1" kern="1400">
                          <a:solidFill>
                            <a:srgbClr val="00206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От –0,60 до –0,20</a:t>
                      </a:r>
                      <a:endParaRPr lang="ru-RU" sz="1000" b="1" i="1" kern="1400">
                        <a:solidFill>
                          <a:srgbClr val="00206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i="1" kern="1400" dirty="0">
                          <a:solidFill>
                            <a:srgbClr val="00206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удовлетворительно</a:t>
                      </a:r>
                      <a:endParaRPr lang="ru-RU" sz="1000" b="1" i="1" kern="1400" dirty="0">
                        <a:solidFill>
                          <a:srgbClr val="00206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73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i="1" kern="1400">
                          <a:solidFill>
                            <a:srgbClr val="00206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От –1,00 до –0,61</a:t>
                      </a:r>
                      <a:endParaRPr lang="ru-RU" sz="1000" b="1" i="1" kern="1400">
                        <a:solidFill>
                          <a:srgbClr val="00206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i="1" kern="1400" dirty="0">
                          <a:solidFill>
                            <a:srgbClr val="00206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неудовлетворительно</a:t>
                      </a:r>
                      <a:endParaRPr lang="ru-RU" sz="1000" b="1" i="1" kern="1400" dirty="0">
                        <a:solidFill>
                          <a:srgbClr val="00206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73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i="1" kern="1400">
                          <a:solidFill>
                            <a:srgbClr val="00206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От –1,01 и ниже</a:t>
                      </a:r>
                      <a:endParaRPr lang="ru-RU" sz="1000" b="1" i="1" kern="1400">
                        <a:solidFill>
                          <a:srgbClr val="00206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595"/>
                        </a:spcAft>
                      </a:pPr>
                      <a:r>
                        <a:rPr lang="ru-RU" sz="1800" b="1" i="1" kern="1400" dirty="0">
                          <a:solidFill>
                            <a:srgbClr val="00206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опасная зона</a:t>
                      </a:r>
                      <a:endParaRPr lang="ru-RU" sz="1000" b="1" i="1" kern="1400" dirty="0">
                        <a:solidFill>
                          <a:srgbClr val="002060"/>
                        </a:solidFill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42910" y="395567"/>
            <a:ext cx="83582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Оценка индивидуального уровня физической кондиции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Цель: формирование ключевых компетенций у школьников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214422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Проблемные вопросы :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25538"/>
            <a:ext cx="8229600" cy="49704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1.Какими методами и тестами можно проверить физическую подготовленность?</a:t>
            </a:r>
            <a:b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2.Соответствует ли моя физическая подготовленность моему возрасту?</a:t>
            </a:r>
            <a:b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3.Какими упражнениями можно развивать физическую подготовленность?</a:t>
            </a:r>
            <a:b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4.Какова реакция организма на физические нагрузки?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5952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Темы самостоятельных исследований учащихся: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420938"/>
            <a:ext cx="8229600" cy="3675062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Самооценка физической подготовленности.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Соответствие своего возраста двигательному возрасту.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42918"/>
            <a:ext cx="4316415" cy="150019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smtClean="0">
                <a:latin typeface="Castellar" pitchFamily="18" charset="0"/>
              </a:rPr>
              <a:t/>
            </a:r>
            <a:br>
              <a:rPr lang="ru-RU" sz="4000" dirty="0" smtClean="0">
                <a:latin typeface="Castellar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Castellar" pitchFamily="18" charset="0"/>
              </a:rPr>
              <a:t>Самооценка физической подготовленности</a:t>
            </a:r>
            <a:r>
              <a:rPr lang="ru-RU" sz="4000" dirty="0" smtClean="0">
                <a:latin typeface="Castellar" pitchFamily="18" charset="0"/>
              </a:rPr>
              <a:t/>
            </a:r>
            <a:br>
              <a:rPr lang="ru-RU" sz="4000" dirty="0" smtClean="0">
                <a:latin typeface="Castellar" pitchFamily="18" charset="0"/>
              </a:rPr>
            </a:br>
            <a:r>
              <a:rPr lang="ru-RU" sz="4000" dirty="0" smtClean="0">
                <a:latin typeface="Castellar" pitchFamily="18" charset="0"/>
              </a:rPr>
              <a:t/>
            </a:r>
            <a:br>
              <a:rPr lang="ru-RU" sz="4000" dirty="0" smtClean="0">
                <a:latin typeface="Castellar" pitchFamily="18" charset="0"/>
              </a:rPr>
            </a:br>
            <a:r>
              <a:rPr lang="ru-RU" sz="4000" dirty="0" smtClean="0">
                <a:latin typeface="Castellar" pitchFamily="18" charset="0"/>
              </a:rPr>
              <a:t/>
            </a:r>
            <a:br>
              <a:rPr lang="ru-RU" sz="4000" dirty="0" smtClean="0">
                <a:latin typeface="Castellar" pitchFamily="18" charset="0"/>
              </a:rPr>
            </a:br>
            <a:endParaRPr lang="ru-RU" sz="5400" b="1" i="1" dirty="0" smtClean="0">
              <a:latin typeface="Castellar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3643314"/>
            <a:ext cx="7000924" cy="128588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ru-RU" sz="1600" b="1" i="1" dirty="0" smtClean="0">
                <a:solidFill>
                  <a:srgbClr val="002060"/>
                </a:solidFill>
              </a:rPr>
              <a:t>Работу выполнил учащийся 10 класса </a:t>
            </a:r>
          </a:p>
          <a:p>
            <a:pPr algn="l">
              <a:lnSpc>
                <a:spcPct val="90000"/>
              </a:lnSpc>
              <a:defRPr/>
            </a:pPr>
            <a:r>
              <a:rPr lang="ru-RU" sz="1600" b="1" i="1" dirty="0" smtClean="0">
                <a:solidFill>
                  <a:srgbClr val="002060"/>
                </a:solidFill>
              </a:rPr>
              <a:t> Муниципального образовательного учреждения - средней общеобразовательной школы  №14 «Зелёный шум» г.Волжского Волгоградской области </a:t>
            </a:r>
          </a:p>
          <a:p>
            <a:pPr algn="l">
              <a:lnSpc>
                <a:spcPct val="90000"/>
              </a:lnSpc>
              <a:defRPr/>
            </a:pP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Чайковский Сергей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2976" y="5072074"/>
            <a:ext cx="7072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srgbClr val="7030A0"/>
                </a:solidFill>
              </a:rPr>
              <a:t>«Нет на свете прекрасней  одежи,</a:t>
            </a:r>
          </a:p>
          <a:p>
            <a:pPr>
              <a:defRPr/>
            </a:pPr>
            <a:r>
              <a:rPr lang="ru-RU" sz="1600" b="1" i="1" dirty="0" smtClean="0">
                <a:solidFill>
                  <a:srgbClr val="7030A0"/>
                </a:solidFill>
              </a:rPr>
              <a:t>Чем бронза мускулов и свежесть кожи».                                 В.В.Маяковский</a:t>
            </a:r>
          </a:p>
          <a:p>
            <a:pPr>
              <a:defRPr/>
            </a:pPr>
            <a:r>
              <a:rPr lang="ru-RU" dirty="0" smtClean="0"/>
              <a:t>  </a:t>
            </a:r>
          </a:p>
        </p:txBody>
      </p:sp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642918"/>
            <a:ext cx="35687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42984"/>
            <a:ext cx="8229600" cy="14287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>
                <a:solidFill>
                  <a:srgbClr val="FF0000"/>
                </a:solidFill>
              </a:rPr>
              <a:t>проблемный вопрос: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 уровень моей физической подготовленности (кондиции)?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429000"/>
            <a:ext cx="8229600" cy="2701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2571744"/>
            <a:ext cx="80010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Цель работы: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общего индивидуального уровня физической подготовленности или кондиции (ОИУФК).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5714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-180975" y="285728"/>
          <a:ext cx="9864725" cy="627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"/>
            <a:ext cx="8218488" cy="11429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Arial Rounded MT Bold" pitchFamily="34" charset="0"/>
              </a:rPr>
              <a:t/>
            </a:r>
            <a:br>
              <a:rPr lang="ru-RU" sz="2400" dirty="0" smtClean="0">
                <a:latin typeface="Arial Rounded MT Bold" pitchFamily="34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Arial Rounded MT Bold" pitchFamily="34" charset="0"/>
              </a:rPr>
              <a:t>Личные показатели по выполнению нормативов Чайковского Сергея, где Р- мой результат;</a:t>
            </a:r>
            <a:br>
              <a:rPr lang="ru-RU" sz="1800" b="1" i="1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Arial Rounded MT Bold" pitchFamily="34" charset="0"/>
              </a:rPr>
              <a:t>НВП –мой норматив возрастной, из таблицы НВП.</a:t>
            </a:r>
            <a:br>
              <a:rPr lang="ru-RU" sz="1800" b="1" i="1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Arial Rounded MT Bold" pitchFamily="34" charset="0"/>
              </a:rPr>
              <a:t>(Р-НВП):НВП = результат ОИУФК</a:t>
            </a:r>
          </a:p>
        </p:txBody>
      </p:sp>
      <p:graphicFrame>
        <p:nvGraphicFramePr>
          <p:cNvPr id="28869" name="Group 197"/>
          <p:cNvGraphicFramePr>
            <a:graphicFrameLocks noGrp="1"/>
          </p:cNvGraphicFramePr>
          <p:nvPr>
            <p:ph type="tbl" idx="1"/>
          </p:nvPr>
        </p:nvGraphicFramePr>
        <p:xfrm>
          <a:off x="285720" y="1285860"/>
          <a:ext cx="8507412" cy="4766247"/>
        </p:xfrm>
        <a:graphic>
          <a:graphicData uri="http://schemas.openxmlformats.org/drawingml/2006/table">
            <a:tbl>
              <a:tblPr/>
              <a:tblGrid>
                <a:gridCol w="714380"/>
                <a:gridCol w="2571768"/>
                <a:gridCol w="642942"/>
                <a:gridCol w="642942"/>
                <a:gridCol w="500066"/>
                <a:gridCol w="642942"/>
                <a:gridCol w="642942"/>
                <a:gridCol w="565105"/>
                <a:gridCol w="504825"/>
                <a:gridCol w="574675"/>
                <a:gridCol w="504825"/>
              </a:tblGrid>
              <a:tr h="9064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№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         Тесты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   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   НВП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  Результат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    ОИУФК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Наклон вперед из положения сидя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(см)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Поднимание туловища из положения лежа на спине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(кол-во раз)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 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Сгибание и разгибание рук в упоре лежа (кол-во раз)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Прыжок в длину с места (см)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Оценка индивидуального уровня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физической кондиции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000100" y="1694103"/>
          <a:ext cx="6929463" cy="4024071"/>
        </p:xfrm>
        <a:graphic>
          <a:graphicData uri="http://schemas.openxmlformats.org/presentationml/2006/ole">
            <p:oleObj spid="_x0000_s3075" name="Worksheet" r:id="rId3" imgW="5972175" imgH="3467100" progId="Excel.Sheet.8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28605"/>
            <a:ext cx="8229600" cy="64294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Динамика общего индивидуального уровня физической кондиции (подготовленности).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i="1" dirty="0" smtClean="0"/>
              <a:t> </a:t>
            </a: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2007 год –</a:t>
            </a:r>
            <a:r>
              <a:rPr lang="ru-RU" sz="2800" b="1" i="1" dirty="0" smtClean="0">
                <a:solidFill>
                  <a:srgbClr val="0070C0"/>
                </a:solidFill>
              </a:rPr>
              <a:t>1</a:t>
            </a:r>
            <a:r>
              <a:rPr lang="ru-RU" sz="2800" b="1" i="1" dirty="0" smtClean="0">
                <a:solidFill>
                  <a:srgbClr val="002060"/>
                </a:solidFill>
              </a:rPr>
              <a:t>, оцениваю ОИУФК, как отличный и ставлю себе </a:t>
            </a:r>
            <a:r>
              <a:rPr lang="ru-RU" sz="2800" b="1" i="1" dirty="0" smtClean="0">
                <a:solidFill>
                  <a:srgbClr val="C00000"/>
                </a:solidFill>
              </a:rPr>
              <a:t>5</a:t>
            </a:r>
            <a:r>
              <a:rPr lang="ru-RU" sz="2800" b="1" i="1" dirty="0" smtClean="0">
                <a:solidFill>
                  <a:srgbClr val="002060"/>
                </a:solidFill>
              </a:rPr>
              <a:t> баллов.</a:t>
            </a: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2008 год – </a:t>
            </a:r>
            <a:r>
              <a:rPr lang="ru-RU" sz="2800" b="1" i="1" dirty="0" smtClean="0">
                <a:solidFill>
                  <a:srgbClr val="0070C0"/>
                </a:solidFill>
              </a:rPr>
              <a:t>0,84</a:t>
            </a:r>
            <a:r>
              <a:rPr lang="ru-RU" sz="2800" b="1" i="1" dirty="0" smtClean="0">
                <a:solidFill>
                  <a:srgbClr val="002060"/>
                </a:solidFill>
              </a:rPr>
              <a:t>, оцениваю ОИУФК, как хорошо и ставлю себе</a:t>
            </a:r>
            <a:r>
              <a:rPr lang="ru-RU" sz="2800" b="1" i="1" dirty="0" smtClean="0">
                <a:solidFill>
                  <a:srgbClr val="C00000"/>
                </a:solidFill>
              </a:rPr>
              <a:t> 4 </a:t>
            </a:r>
            <a:r>
              <a:rPr lang="ru-RU" sz="2800" b="1" i="1" dirty="0" smtClean="0">
                <a:solidFill>
                  <a:srgbClr val="002060"/>
                </a:solidFill>
              </a:rPr>
              <a:t>балла.</a:t>
            </a: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2009 год – </a:t>
            </a:r>
            <a:r>
              <a:rPr lang="ru-RU" sz="2800" b="1" i="1" dirty="0" smtClean="0">
                <a:solidFill>
                  <a:srgbClr val="0070C0"/>
                </a:solidFill>
              </a:rPr>
              <a:t>1,5</a:t>
            </a:r>
            <a:r>
              <a:rPr lang="ru-RU" sz="2800" b="1" i="1" dirty="0" smtClean="0">
                <a:solidFill>
                  <a:srgbClr val="002060"/>
                </a:solidFill>
              </a:rPr>
              <a:t>,оцениваю ОИУФК, как отличный и ставлю себе </a:t>
            </a:r>
            <a:r>
              <a:rPr lang="ru-RU" sz="2800" b="1" i="1" dirty="0" smtClean="0">
                <a:solidFill>
                  <a:srgbClr val="C00000"/>
                </a:solidFill>
              </a:rPr>
              <a:t>5</a:t>
            </a:r>
            <a:r>
              <a:rPr lang="ru-RU" sz="2800" b="1" i="1" dirty="0" smtClean="0">
                <a:solidFill>
                  <a:srgbClr val="002060"/>
                </a:solidFill>
              </a:rPr>
              <a:t> баллов.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71480"/>
            <a:ext cx="8218487" cy="108267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Вывод: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2910" y="1428736"/>
            <a:ext cx="7286631" cy="321471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</a:t>
            </a:r>
            <a:r>
              <a:rPr lang="ru-RU" sz="3200" b="1" i="1" dirty="0" smtClean="0">
                <a:solidFill>
                  <a:srgbClr val="002060"/>
                </a:solidFill>
              </a:rPr>
              <a:t>Я, выполнив тесты, определил, что моя физическая подготовленность находится на высоком уровне, соответствует возрастным критериям. Я вполне удовлетворен, у меня великолепное настроение, хорошая работоспособность и большие планы на будущее.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2296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Информационные ресурсы.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endParaRPr lang="ru-RU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i="1" dirty="0" smtClean="0">
                <a:solidFill>
                  <a:srgbClr val="002060"/>
                </a:solidFill>
              </a:rPr>
              <a:t>Комплексная программа физического воспитания 1- 11 </a:t>
            </a:r>
            <a:r>
              <a:rPr lang="ru-RU" sz="2000" i="1" dirty="0" err="1" smtClean="0">
                <a:solidFill>
                  <a:srgbClr val="002060"/>
                </a:solidFill>
              </a:rPr>
              <a:t>кл</a:t>
            </a:r>
            <a:r>
              <a:rPr lang="ru-RU" sz="2000" i="1" dirty="0" smtClean="0">
                <a:solidFill>
                  <a:srgbClr val="002060"/>
                </a:solidFill>
              </a:rPr>
              <a:t>. Авторы Лях В.И., </a:t>
            </a:r>
            <a:r>
              <a:rPr lang="ru-RU" sz="2000" i="1" dirty="0" err="1" smtClean="0">
                <a:solidFill>
                  <a:srgbClr val="002060"/>
                </a:solidFill>
              </a:rPr>
              <a:t>Зданевич</a:t>
            </a:r>
            <a:r>
              <a:rPr lang="ru-RU" sz="2000" i="1" dirty="0" smtClean="0">
                <a:solidFill>
                  <a:srgbClr val="002060"/>
                </a:solidFill>
              </a:rPr>
              <a:t> А.А.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dirty="0" err="1" smtClean="0">
                <a:solidFill>
                  <a:srgbClr val="002060"/>
                </a:solidFill>
              </a:rPr>
              <a:t>Мустаев</a:t>
            </a:r>
            <a:r>
              <a:rPr lang="ru-RU" sz="2000" i="1" dirty="0" smtClean="0">
                <a:solidFill>
                  <a:srgbClr val="002060"/>
                </a:solidFill>
              </a:rPr>
              <a:t> В.Л. Оценка физической подготовленности </a:t>
            </a:r>
            <a:r>
              <a:rPr lang="ru-RU" sz="2000" i="1" dirty="0" err="1" smtClean="0">
                <a:solidFill>
                  <a:srgbClr val="002060"/>
                </a:solidFill>
              </a:rPr>
              <a:t>школьников.Журнал</a:t>
            </a:r>
            <a:r>
              <a:rPr lang="ru-RU" sz="2000" i="1" dirty="0" smtClean="0">
                <a:solidFill>
                  <a:srgbClr val="002060"/>
                </a:solidFill>
              </a:rPr>
              <a:t> «Физическая культура в школе» №2  2003 год, с.26.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dirty="0" smtClean="0">
                <a:solidFill>
                  <a:srgbClr val="002060"/>
                </a:solidFill>
              </a:rPr>
              <a:t>Новикова И.В. Урок физической культуры. Лекции </a:t>
            </a:r>
            <a:r>
              <a:rPr lang="ru-RU" sz="2000" i="1" dirty="0" err="1" smtClean="0">
                <a:solidFill>
                  <a:srgbClr val="002060"/>
                </a:solidFill>
              </a:rPr>
              <a:t>СарИПКРО</a:t>
            </a:r>
            <a:r>
              <a:rPr lang="ru-RU" sz="2000" i="1" dirty="0" smtClean="0">
                <a:solidFill>
                  <a:srgbClr val="002060"/>
                </a:solidFill>
              </a:rPr>
              <a:t>, 2003 г.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dirty="0" smtClean="0">
                <a:solidFill>
                  <a:srgbClr val="002060"/>
                </a:solidFill>
              </a:rPr>
              <a:t>Таблицы возрастных оценочных нормативов для школьников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dirty="0" smtClean="0">
                <a:solidFill>
                  <a:srgbClr val="002060"/>
                </a:solidFill>
              </a:rPr>
              <a:t>Оценка индивидуального уровня физической кондиции (подготовленности):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002060"/>
                </a:solidFill>
              </a:rPr>
              <a:t>     - Формулы для вычисления физической кондиции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002060"/>
                </a:solidFill>
              </a:rPr>
              <a:t>     - Таблица оценки индивидуального уровня физической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002060"/>
                </a:solidFill>
              </a:rPr>
              <a:t>        кондиции.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pic>
        <p:nvPicPr>
          <p:cNvPr id="1331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857760"/>
            <a:ext cx="2376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Динамика оздоровительно-физкультурной работы МОУ СОШ № 14 «Зеленый шум»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0034" y="1142984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472" y="614364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Директор МОУ СОШ № 14 «Зеленый шум»:                               А.Г. Давыдова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Динамика оздоровления учащихся МОУ СОШ № 14 «Зеленый шум»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6072206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Директор МОУ СОШ № 14 «Зеленый шум»:                                          А.Г. Давыдова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Фельдшер МОУ СОШ № 14 «Зеленый шум»:                                        М.Д.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Сунцова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Средняя частота пульса в покое (уд/мин)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endParaRPr lang="ru-RU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1357298"/>
          <a:ext cx="6072230" cy="4929227"/>
        </p:xfrm>
        <a:graphic>
          <a:graphicData uri="http://schemas.openxmlformats.org/drawingml/2006/table">
            <a:tbl>
              <a:tblPr/>
              <a:tblGrid>
                <a:gridCol w="2188599"/>
                <a:gridCol w="2027252"/>
                <a:gridCol w="1856379"/>
              </a:tblGrid>
              <a:tr h="745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Возраст (лет)</a:t>
                      </a:r>
                      <a:endParaRPr lang="ru-RU" sz="8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Мальчики  , юноши</a:t>
                      </a:r>
                      <a:endParaRPr lang="ru-RU" sz="8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Девочки  , девушки</a:t>
                      </a:r>
                      <a:endParaRPr lang="ru-RU" sz="8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ru-RU" sz="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090" cy="92869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Оценка  ЧСС при выполнении упражнений различного характера (уд/мин)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714488"/>
          <a:ext cx="7072362" cy="3929090"/>
        </p:xfrm>
        <a:graphic>
          <a:graphicData uri="http://schemas.openxmlformats.org/drawingml/2006/table">
            <a:tbl>
              <a:tblPr/>
              <a:tblGrid>
                <a:gridCol w="1965572"/>
                <a:gridCol w="1570240"/>
                <a:gridCol w="1768275"/>
                <a:gridCol w="1768275"/>
              </a:tblGrid>
              <a:tr h="8354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Вид упражнений 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Оценка </a:t>
                      </a: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реакции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29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Слабая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Большая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 скорость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100-130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140-170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Свыше 180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 силу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80-90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100-120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Свыше 130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 выносливость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130-140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150-170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Свыше 180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000108"/>
          <a:ext cx="7786741" cy="428628"/>
        </p:xfrm>
        <a:graphic>
          <a:graphicData uri="http://schemas.openxmlformats.org/drawingml/2006/table">
            <a:tbl>
              <a:tblPr/>
              <a:tblGrid>
                <a:gridCol w="1339927"/>
                <a:gridCol w="758449"/>
                <a:gridCol w="1011265"/>
                <a:gridCol w="884856"/>
                <a:gridCol w="884856"/>
                <a:gridCol w="860278"/>
                <a:gridCol w="909437"/>
                <a:gridCol w="1137673"/>
              </a:tblGrid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Физические качества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5кл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6кл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7кл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8кл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9кл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10кл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11кл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928802"/>
          <a:ext cx="7786741" cy="2114442"/>
        </p:xfrm>
        <a:graphic>
          <a:graphicData uri="http://schemas.openxmlformats.org/drawingml/2006/table">
            <a:tbl>
              <a:tblPr/>
              <a:tblGrid>
                <a:gridCol w="1268997"/>
                <a:gridCol w="859575"/>
                <a:gridCol w="982472"/>
                <a:gridCol w="860278"/>
                <a:gridCol w="860278"/>
                <a:gridCol w="934718"/>
                <a:gridCol w="907330"/>
                <a:gridCol w="1113093"/>
              </a:tblGrid>
              <a:tr h="241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Гибкость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Быстрота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Сила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Выносливость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Скоростно -   силовые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Координацион-ные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4643446"/>
          <a:ext cx="7929620" cy="1837596"/>
        </p:xfrm>
        <a:graphic>
          <a:graphicData uri="http://schemas.openxmlformats.org/drawingml/2006/table">
            <a:tbl>
              <a:tblPr/>
              <a:tblGrid>
                <a:gridCol w="1411875"/>
                <a:gridCol w="829378"/>
                <a:gridCol w="1011266"/>
                <a:gridCol w="884857"/>
                <a:gridCol w="884857"/>
                <a:gridCol w="884857"/>
                <a:gridCol w="884857"/>
                <a:gridCol w="1137673"/>
              </a:tblGrid>
              <a:tr h="246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Гибкость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Быстрота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Сила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Выносливость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Скоростно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  силовые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Координацион-ные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ctr"/>
                          <a:tab pos="468630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71472" y="279569"/>
            <a:ext cx="778674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Периоды благоприятного развития физических качеств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Мальчики</a:t>
            </a: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Девочки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ctr"/>
                <a:tab pos="4686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Физические качества: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859</TotalTime>
  <Words>1712</Words>
  <Application>Microsoft Office PowerPoint</Application>
  <PresentationFormat>Экран (4:3)</PresentationFormat>
  <Paragraphs>637</Paragraphs>
  <Slides>39</Slides>
  <Notes>2</Notes>
  <HiddenSlides>0</HiddenSlides>
  <MMClips>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Начальная</vt:lpstr>
      <vt:lpstr>Worksheet</vt:lpstr>
      <vt:lpstr>Общая физическая подготовка,  как условие реализации здоровьесберегающего подхода на уроках физической культуры.</vt:lpstr>
      <vt:lpstr>Задачи:</vt:lpstr>
      <vt:lpstr>Цель: формирование ключевых компетенций у школьников</vt:lpstr>
      <vt:lpstr>Динамика оздоровительно-физкультурной работы МОУ СОШ № 14 «Зеленый шум»</vt:lpstr>
      <vt:lpstr>Динамика оздоровления учащихся МОУ СОШ № 14 «Зеленый шум»</vt:lpstr>
      <vt:lpstr>Средняя частота пульса в покое (уд/мин) </vt:lpstr>
      <vt:lpstr>Оценка  ЧСС при выполнении упражнений различного характера (уд/мин)</vt:lpstr>
      <vt:lpstr>Слайд 8</vt:lpstr>
      <vt:lpstr>Физические качества:</vt:lpstr>
      <vt:lpstr>Быстрота- способность совершать движения в минимальный отрезок времени, с возможно большей скоростью. </vt:lpstr>
      <vt:lpstr>Слайд 11</vt:lpstr>
      <vt:lpstr>    Сила-способность преодолевать внешние сопротивления посредством мышечных усилий и напряжений. Сила проявляется в большей или в меньшей степени в любых движениях. </vt:lpstr>
      <vt:lpstr>Гибкость- способность выполнять движения с большей амплитудой, это свойство организма человека, характеризующееся подвижностью звеньев опорно-двигательного аппарата</vt:lpstr>
      <vt:lpstr>Слайд 14</vt:lpstr>
      <vt:lpstr>Ловкость- способность овладевать новыми движениями и перестраивать двигательную деятельность в соответствии с требованиями меняющейся обстановки</vt:lpstr>
      <vt:lpstr>Слайд 16</vt:lpstr>
      <vt:lpstr>Слайд 17</vt:lpstr>
      <vt:lpstr>Слайд 18</vt:lpstr>
      <vt:lpstr>Слайд 19</vt:lpstr>
      <vt:lpstr>Слайд 20</vt:lpstr>
      <vt:lpstr>Слайд 21</vt:lpstr>
      <vt:lpstr>Круговая тренировка (тесты) </vt:lpstr>
      <vt:lpstr>Слайд 23</vt:lpstr>
      <vt:lpstr>Слайд 24</vt:lpstr>
      <vt:lpstr>ТАБЛИЦА ВОЗРАСТНЫХ ОЦЕНОЧНЫХ НОРМАТИВОВ ДЛЯ ШКОЛЬНИКОВ</vt:lpstr>
      <vt:lpstr>ТАБЛИЦА ВОЗРАСТНЫХ ОЦЕНОЧНЫХ НОРМАТИВОВ ДЛЯ ШКОЛЬНИКОВ</vt:lpstr>
      <vt:lpstr>Таблица для определения уровня физической подготовленности</vt:lpstr>
      <vt:lpstr>Слайд 28</vt:lpstr>
      <vt:lpstr>Слайд 29</vt:lpstr>
      <vt:lpstr>Проблемные вопросы :</vt:lpstr>
      <vt:lpstr>Темы самостоятельных исследований учащихся:</vt:lpstr>
      <vt:lpstr> Самооценка физической подготовленности   </vt:lpstr>
      <vt:lpstr>       проблемный вопрос: Каков уровень моей физической подготовленности (кондиции)? </vt:lpstr>
      <vt:lpstr>Этапы работы:</vt:lpstr>
      <vt:lpstr> Личные показатели по выполнению нормативов Чайковского Сергея, где Р- мой результат; НВП –мой норматив возрастной, из таблицы НВП. (Р-НВП):НВП = результат ОИУФК</vt:lpstr>
      <vt:lpstr>Оценка индивидуального уровня  физической кондиции</vt:lpstr>
      <vt:lpstr>Динамика общего индивидуального уровня физической кондиции (подготовленности).</vt:lpstr>
      <vt:lpstr> Вывод: </vt:lpstr>
      <vt:lpstr>Информационные ресурсы.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Круговая тренировка по развитию  физических качеств</dc:title>
  <dc:creator>User</dc:creator>
  <cp:lastModifiedBy>1</cp:lastModifiedBy>
  <cp:revision>50</cp:revision>
  <dcterms:created xsi:type="dcterms:W3CDTF">2009-10-22T09:14:20Z</dcterms:created>
  <dcterms:modified xsi:type="dcterms:W3CDTF">2013-05-11T07:38:52Z</dcterms:modified>
</cp:coreProperties>
</file>