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60441-507C-4751-8E55-F845BBC834E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D913-2CB8-44CD-B404-A820E613A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E92E91-3E62-4090-8716-747CA20548F5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3B48F6-D96A-4E26-B055-DEEEA3456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C%D0%B0%D0%BD%D1%83%D0%BB&amp;pos=5&amp;uinfo=ww-1079-wh-498-fw-854-fh-448-pd-1.25&amp;rpt=simage&amp;img_url=http://stat16.privet.ru/lr/0b09bfe074bec729126fdcd98484a9f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C%D0%B0%D0%BD%D1%83%D0%BB&amp;pos=0&amp;uinfo=ww-1079-wh-498-fw-854-fh-448-pd-1.25&amp;rpt=simage&amp;img_url=http://upload.wikimedia.org/wikipedia/commons/thumb/8/8c/Manul_close.jpg/275px-Manul_close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ru.wikipedia.org/wiki/%D0%A1%D0%BC" TargetMode="External"/><Relationship Id="rId7" Type="http://schemas.openxmlformats.org/officeDocument/2006/relationships/hyperlink" Target="http://images.yandex.ru/yandsearch?p=3&amp;text=%D0%BC%D0%B0%D0%BD%D1%83%D0%BB&amp;pos=108&amp;uinfo=ww-1079-wh-498-fw-854-fh-448-pd-1.25&amp;rpt=simage&amp;img_url=http://images5.fanpop.com/image/photos/27700000/Pallas-Cat-pallas-cats-27745375-1600-1067.jpg" TargetMode="External"/><Relationship Id="rId2" Type="http://schemas.openxmlformats.org/officeDocument/2006/relationships/hyperlink" Target="http://ru.wikipedia.org/wiki/%D0%9A%D0%BE%D1%88%D0%BA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F%D0%B5%D1%80%D1%81%D0%B8%D0%B4%D1%81%D0%BA%D0%B0%D1%8F_%D0%BA%D0%BE%D1%88%D0%BA%D0%B0" TargetMode="External"/><Relationship Id="rId5" Type="http://schemas.openxmlformats.org/officeDocument/2006/relationships/hyperlink" Target="http://ru.wikipedia.org/wiki/%D0%9A%D0%BE%D1%88%D0%B0%D1%87%D1%8C%D0%B8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ru.wikipedia.org/wiki/%D0%9A%D0%B3" TargetMode="External"/><Relationship Id="rId9" Type="http://schemas.openxmlformats.org/officeDocument/2006/relationships/hyperlink" Target="http://images.yandex.ru/yandsearch?text=%D0%BC%D0%B0%D0%BD%D1%83%D0%BB&amp;pos=26&amp;uinfo=ww-1079-wh-498-fw-854-fh-448-pd-1.25&amp;rpt=simage&amp;img_url=http://lifeglobe.net/media/entry/2525/1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C%D0%B0%D0%BD%D1%83%D0%BB%20%D0%BF%D0%B8%D1%82%D0%B0%D0%BD%D0%B8%D0%B5&amp;pos=3&amp;uinfo=ww-1079-wh-498-fw-854-fh-448-pd-1.25&amp;rpt=simage&amp;img_url=http://zamanula.ru/wp-content/uploads/2009/05/20.jp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mmons.wikimedia.org/wiki/File:Manul2.jpg?uselang=ru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2%D1%80%D0%BE%D0%BF%D0%B0" TargetMode="External"/><Relationship Id="rId13" Type="http://schemas.openxmlformats.org/officeDocument/2006/relationships/hyperlink" Target="http://ru.wikipedia.org/wiki/%D0%A1%D0%A1%D0%A1%D0%A0" TargetMode="External"/><Relationship Id="rId18" Type="http://schemas.openxmlformats.org/officeDocument/2006/relationships/hyperlink" Target="http://ru.wikipedia.org/wiki/%D0%A2%D1%83%D1%80%D0%BA%D0%BC%D0%B5%D0%BD%D1%81%D0%BA%D0%B8%D0%B9_%D0%BC%D0%B0%D0%BD%D0%B0%D1%82" TargetMode="External"/><Relationship Id="rId3" Type="http://schemas.openxmlformats.org/officeDocument/2006/relationships/hyperlink" Target="http://ru.wikipedia.org/wiki/%D0%A2%D0%B0%D0%B4%D0%B6%D0%B8%D0%BA%D0%B8%D1%81%D1%82%D0%B0%D0%BD" TargetMode="External"/><Relationship Id="rId21" Type="http://schemas.openxmlformats.org/officeDocument/2006/relationships/hyperlink" Target="http://ru.wikipedia.org/wiki/%D0%9C%D0%BE%D1%81%D0%BA%D0%BE%D0%B2%D1%81%D0%BA%D0%B8%D0%B9_%D0%B7%D0%BE%D0%BE%D0%BF%D0%B0%D1%80%D0%BA" TargetMode="External"/><Relationship Id="rId7" Type="http://schemas.openxmlformats.org/officeDocument/2006/relationships/hyperlink" Target="http://ru.wikipedia.org/wiki/%D0%9A%D0%B8%D1%80%D0%B3%D0%B8%D0%B7%D0%B8%D1%8F" TargetMode="External"/><Relationship Id="rId12" Type="http://schemas.openxmlformats.org/officeDocument/2006/relationships/hyperlink" Target="http://ru.wikipedia.org/wiki/%D0%A1%D0%BF%D0%B8%D1%87%D0%B5%D1%87%D0%BD%D1%8B%D0%B9_%D0%BA%D0%BE%D1%80%D0%BE%D0%B1%D0%BE%D0%BA" TargetMode="External"/><Relationship Id="rId17" Type="http://schemas.openxmlformats.org/officeDocument/2006/relationships/hyperlink" Target="http://ru.wikipedia.org/wiki/%D0%9C%D0%BE%D0%BD%D0%B5%D1%82%D0%B0" TargetMode="External"/><Relationship Id="rId25" Type="http://schemas.openxmlformats.org/officeDocument/2006/relationships/image" Target="../media/image8.jpeg"/><Relationship Id="rId2" Type="http://schemas.openxmlformats.org/officeDocument/2006/relationships/hyperlink" Target="http://ru.wikipedia.org/wiki/%D0%9F%D0%BE%D1%87%D1%82%D0%BE%D0%B2%D0%B0%D1%8F_%D0%BC%D0%B0%D1%80%D0%BA%D0%B0" TargetMode="External"/><Relationship Id="rId16" Type="http://schemas.openxmlformats.org/officeDocument/2006/relationships/hyperlink" Target="http://ru.wikipedia.org/wiki/%D0%9F%D0%B0%D0%BC%D1%8F%D1%82%D0%BD%D0%B0%D1%8F_%D0%BC%D0%BE%D0%BD%D0%B5%D1%82%D0%B0" TargetMode="External"/><Relationship Id="rId20" Type="http://schemas.openxmlformats.org/officeDocument/2006/relationships/hyperlink" Target="http://ru.wikipedia.org/wiki/%D0%9D%D0%B8%D1%8F%D0%B7%D0%BE%D0%B2,_%D0%A1%D0%B0%D0%BF%D0%B0%D1%80%D0%BC%D1%83%D1%80%D0%B0%D1%82_%D0%90%D1%82%D0%B0%D0%B5%D0%B2%D0%B8%D1%8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C%D0%BE%D0%BD%D0%B3%D0%BE%D0%BB%D0%B8%D1%8F" TargetMode="External"/><Relationship Id="rId11" Type="http://schemas.openxmlformats.org/officeDocument/2006/relationships/hyperlink" Target="http://ru.wikipedia.org/wiki/%D0%91%D0%B5%D0%BD%D0%B8%D0%BD" TargetMode="External"/><Relationship Id="rId24" Type="http://schemas.openxmlformats.org/officeDocument/2006/relationships/hyperlink" Target="http://images.yandex.ru/yandsearch?text=%D0%BC%D0%B0%D0%BD%D1%83%D0%BB%20%D0%BD%D0%B0%20%D0%BF%D0%BE%D1%87%D1%82%D0%BE%D0%B2%D1%8B%D1%85%20%D0%BC%D0%B0%D1%80%D0%BA%D0%B0%D1%85&amp;pos=8&amp;uinfo=ww-1079-wh-498-fw-854-fh-448-pd-1.25&amp;rpt=simage&amp;img_url=http://data.cyclowiki.org/images/thumb/a/ae/Manul_num.jpg/180px-Manul_num.jpg" TargetMode="External"/><Relationship Id="rId5" Type="http://schemas.openxmlformats.org/officeDocument/2006/relationships/hyperlink" Target="http://ru.wikipedia.org/wiki/%D0%90%D0%B7%D0%B5%D1%80%D0%B1%D0%B0%D0%B9%D0%B4%D0%B6%D0%B0%D0%BD" TargetMode="External"/><Relationship Id="rId15" Type="http://schemas.openxmlformats.org/officeDocument/2006/relationships/hyperlink" Target="http://ru.wikipedia.org/w/index.php?title=%D0%A2%D1%83h%D0%BA%D0%BC%D0%B5%D0%BD%D0%B8%D1%8F&amp;action=edit&amp;redlink=1" TargetMode="External"/><Relationship Id="rId23" Type="http://schemas.openxmlformats.org/officeDocument/2006/relationships/image" Target="../media/image7.jpeg"/><Relationship Id="rId10" Type="http://schemas.openxmlformats.org/officeDocument/2006/relationships/hyperlink" Target="http://ru.wikipedia.org/wiki/%D0%9F%D0%BE%D1%87%D1%82%D0%BE%D0%B2%D0%B0%D1%8F_%D0%B0%D0%B4%D0%BC%D0%B8%D0%BD%D0%B8%D1%81%D1%82%D1%80%D0%B0%D1%86%D0%B8%D1%8F_%D0%9E%D0%9E%D0%9D" TargetMode="External"/><Relationship Id="rId19" Type="http://schemas.openxmlformats.org/officeDocument/2006/relationships/hyperlink" Target="http://ru.wikipedia.org/wiki/%D0%90%D0%B2%D0%B5%D1%80%D1%81" TargetMode="External"/><Relationship Id="rId4" Type="http://schemas.openxmlformats.org/officeDocument/2006/relationships/hyperlink" Target="http://ru.wikipedia.org/wiki/%D0%92%D1%81%D0%B5%D0%BC%D0%B8%D1%80%D0%BD%D1%8B%D0%B9_%D1%84%D0%BE%D0%BD%D0%B4_%D0%B4%D0%B8%D0%BA%D0%BE%D0%B9_%D0%BF%D1%80%D0%B8%D1%80%D0%BE%D0%B4%D1%8B" TargetMode="External"/><Relationship Id="rId9" Type="http://schemas.openxmlformats.org/officeDocument/2006/relationships/hyperlink" Target="http://ru.wikipedia.org/wiki/%D0%90%D1%84%D1%80%D0%B8%D0%BA%D0%B0" TargetMode="External"/><Relationship Id="rId14" Type="http://schemas.openxmlformats.org/officeDocument/2006/relationships/hyperlink" Target="http://ru.wikipedia.org/wiki/%D0%9C%D0%B0%D0%BD%D1%83%D0%BB" TargetMode="External"/><Relationship Id="rId22" Type="http://schemas.openxmlformats.org/officeDocument/2006/relationships/hyperlink" Target="http://images.yandex.ru/yandsearch?text=%D0%BC%D0%B0%D0%BD%D1%83%D0%BB%20%D0%BC%D0%B0%D1%80%D0%BA%D0%B8&amp;pos=0&amp;uinfo=ww-1079-wh-498-fw-854-fh-448-pd-1.25&amp;rpt=simage&amp;img_url=http://www.savemanul.org/images/full/Pict_stamp_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3&amp;text=%D0%BC%D0%B0%D0%BD%D1%83%D0%BB&amp;pos=104&amp;uinfo=ww-1079-wh-498-fw-854-fh-448-pd-1.25&amp;rpt=simage&amp;img_url=http://ru.fishki.net/picsn/manul_10.jp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2011760" cy="864096"/>
          </a:xfrm>
        </p:spPr>
        <p:txBody>
          <a:bodyPr/>
          <a:lstStyle/>
          <a:p>
            <a:r>
              <a:rPr lang="ru-RU" dirty="0" smtClean="0"/>
              <a:t>Манул</a:t>
            </a:r>
            <a:endParaRPr lang="ru-RU" dirty="0"/>
          </a:p>
        </p:txBody>
      </p:sp>
      <p:pic>
        <p:nvPicPr>
          <p:cNvPr id="4" name="Picture 8" descr="http://tainy.net/wp-content/uploads/2013/01/1310-650x4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49"/>
            <a:ext cx="4705350" cy="3524251"/>
          </a:xfrm>
          <a:prstGeom prst="rect">
            <a:avLst/>
          </a:prstGeom>
          <a:noFill/>
        </p:spPr>
      </p:pic>
      <p:pic>
        <p:nvPicPr>
          <p:cNvPr id="5" name="Picture 2" descr="http://www.sayanogorsk.info/attach/id/28165/getImage2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650" y="0"/>
            <a:ext cx="4705350" cy="3533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Внешний вид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51520" y="1412776"/>
            <a:ext cx="4040188" cy="3941763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Манул — животное размером с </a:t>
            </a:r>
            <a:r>
              <a:rPr lang="ru-RU" dirty="0" smtClean="0">
                <a:hlinkClick r:id="rId2" tooltip="Кошка"/>
              </a:rPr>
              <a:t>домашнюю кошку</a:t>
            </a:r>
            <a:r>
              <a:rPr lang="ru-RU" dirty="0" smtClean="0"/>
              <a:t>: длина его тела 52—65 </a:t>
            </a:r>
            <a:r>
              <a:rPr lang="ru-RU" dirty="0" smtClean="0">
                <a:hlinkClick r:id="rId3" tooltip="См"/>
              </a:rPr>
              <a:t>см</a:t>
            </a:r>
            <a:r>
              <a:rPr lang="ru-RU" dirty="0" smtClean="0"/>
              <a:t>, хвоста 23—31 см; весит он 2—5 </a:t>
            </a:r>
            <a:r>
              <a:rPr lang="ru-RU" dirty="0" smtClean="0">
                <a:hlinkClick r:id="rId4" tooltip="Кг"/>
              </a:rPr>
              <a:t>кг</a:t>
            </a:r>
            <a:r>
              <a:rPr lang="ru-RU" dirty="0" smtClean="0"/>
              <a:t>. От обычной кошки он отличается более плотным, массивным телом на коротких толстых лапах и очень густой шерстью (на один квадратный сантиметр приходится 9000 волосков, которые могут достигать длины 7 </a:t>
            </a:r>
            <a:r>
              <a:rPr lang="ru-RU" dirty="0" smtClean="0"/>
              <a:t>см). </a:t>
            </a:r>
            <a:r>
              <a:rPr lang="ru-RU" dirty="0" smtClean="0"/>
              <a:t>Голова у манула небольшая, широкая и уплощённая, с маленькими округлыми ушками, которые широко расставлены. Глаза жёлтые, зрачки которых при ярком свете в отличие от зрачков глаз домашней кошки не приобретают щелевидную форму, а остаются круглыми. На щеках — пучки удлинённых волос (баки). Хвост длинный и толстый, с закруглённым кончиком.</a:t>
            </a:r>
          </a:p>
          <a:p>
            <a:r>
              <a:rPr lang="ru-RU" dirty="0" smtClean="0"/>
              <a:t>Мех у манула самый пушистый и густой среди </a:t>
            </a:r>
            <a:r>
              <a:rPr lang="ru-RU" dirty="0" smtClean="0">
                <a:hlinkClick r:id="rId5" tooltip="Кошачьи"/>
              </a:rPr>
              <a:t>кошачьих</a:t>
            </a:r>
            <a:r>
              <a:rPr lang="ru-RU" dirty="0" smtClean="0"/>
              <a:t>. Окрас меха представляет собой комбинацию светло-серого и палево-охристого цветов; волоски имеют белые кончики, в результате чего создаётся впечатление, что мех манула припорошен снегом. На задней части туловища и на хвосте имеются узкие тёмные поперечные полосы, по бокам морды от углов глаз идут вертикальные чёрные полосы. Кончик хвоста чёрный. Низ тела бурый с белым налётом.</a:t>
            </a:r>
          </a:p>
          <a:p>
            <a:r>
              <a:rPr lang="ru-RU" dirty="0" smtClean="0"/>
              <a:t>Своеобразная внешность манула послужила основанием для гипотезы, что этот дикий кот находится в родстве с </a:t>
            </a:r>
            <a:r>
              <a:rPr lang="ru-RU" dirty="0" smtClean="0">
                <a:hlinkClick r:id="rId6" tooltip="Персидская кошка"/>
              </a:rPr>
              <a:t>персидскими кошками</a:t>
            </a:r>
            <a:r>
              <a:rPr lang="ru-RU" dirty="0" smtClean="0"/>
              <a:t>, которые похожи на него пушистой шерстью, округлыми формами и довольно необычной для остальных </a:t>
            </a:r>
            <a:r>
              <a:rPr lang="ru-RU" dirty="0" smtClean="0">
                <a:hlinkClick r:id="rId2" tooltip="Кошка"/>
              </a:rPr>
              <a:t>пород кошек</a:t>
            </a:r>
            <a:r>
              <a:rPr lang="ru-RU" dirty="0" smtClean="0"/>
              <a:t> формой головы.</a:t>
            </a:r>
          </a:p>
          <a:p>
            <a:endParaRPr lang="ru-RU" dirty="0"/>
          </a:p>
        </p:txBody>
      </p:sp>
      <p:pic>
        <p:nvPicPr>
          <p:cNvPr id="6" name="Picture 6" descr="http://doseng.org/uploads/posts/2011-03/thumbs/1301342389_these_funny_animals_652_0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2656"/>
            <a:ext cx="8378892" cy="5988589"/>
          </a:xfrm>
          <a:prstGeom prst="rect">
            <a:avLst/>
          </a:prstGeom>
          <a:noFill/>
        </p:spPr>
      </p:pic>
      <p:pic>
        <p:nvPicPr>
          <p:cNvPr id="8" name="Picture 2" descr="http://s16.radikal.ru/i191/1202/c1/ca500e1b2c8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1484784"/>
            <a:ext cx="4932040" cy="388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Образ жизни и питание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1556792"/>
            <a:ext cx="4040188" cy="431132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smtClean="0"/>
              <a:t>мест обитания манула характерен резко континентальный климат с низкими температурами зимой и невысоким снежным покровом; наиболее многочислен он в малоснежных районах. Населяет манул степные и полупустынные участки в горах, </a:t>
            </a:r>
            <a:r>
              <a:rPr lang="ru-RU" dirty="0" err="1" smtClean="0"/>
              <a:t>мелкосопочниках</a:t>
            </a:r>
            <a:r>
              <a:rPr lang="ru-RU" dirty="0" smtClean="0"/>
              <a:t>, межгорных котловинах, особенно с кустарниковыми зарослями, останцами и чинками, наличием каменных россыпей и скальных расселин. В горах поднимается до 3000—4800 м над уровнем моря. В лесном поясе и в низинах редок. Мозаичность его ареала, спорадичность распространения и низкая плотность объясняются относительной </a:t>
            </a:r>
            <a:r>
              <a:rPr lang="ru-RU" dirty="0" err="1" smtClean="0"/>
              <a:t>стенотопностью</a:t>
            </a:r>
            <a:r>
              <a:rPr lang="ru-RU" dirty="0" smtClean="0"/>
              <a:t> (приуроченностью к узкому кругу местообитаний) вида. Повсеместно манул малочислен.</a:t>
            </a:r>
          </a:p>
          <a:p>
            <a:r>
              <a:rPr lang="ru-RU" dirty="0" smtClean="0"/>
              <a:t>Манул ведёт оседлый образ жизни. Активен преимущественно в сумерках и ранним утром; днём спит в укрытии. Логово устраивает в расщелинах скал, небольших пещерах, под камнями, в старых норах сурков, лисиц, барсуков. Окрас манула обладает исключительными камуфлирующими свойствами, помогающими ему в охоте. Сам по себе манул — самый медлительный и неповоротливый из диких котов.</a:t>
            </a:r>
          </a:p>
          <a:p>
            <a:r>
              <a:rPr lang="ru-RU" dirty="0" smtClean="0"/>
              <a:t>Кормится манул почти исключительно пищухами и мышевидными грызунами, изредка ловит сусликов, </a:t>
            </a:r>
            <a:r>
              <a:rPr lang="ru-RU" dirty="0" err="1" smtClean="0"/>
              <a:t>зайцев-толаев</a:t>
            </a:r>
            <a:r>
              <a:rPr lang="ru-RU" dirty="0" smtClean="0"/>
              <a:t>, сурчат и птиц. В летний период, в годы депрессии пищух, манул в большом количестве поедает прямокрылых и других насекомых. Добычу ловит, скрадывая её или карауля у камней и нор.</a:t>
            </a:r>
          </a:p>
          <a:p>
            <a:r>
              <a:rPr lang="ru-RU" dirty="0" smtClean="0"/>
              <a:t>Манул не приспособлен к быстрому бегу. При опасности для него характерно </a:t>
            </a:r>
            <a:r>
              <a:rPr lang="ru-RU" dirty="0" err="1" smtClean="0"/>
              <a:t>затаивание</a:t>
            </a:r>
            <a:r>
              <a:rPr lang="ru-RU" dirty="0" smtClean="0"/>
              <a:t>; он также спасается от врагов, забираясь на камни и скалы. Встревоженный манул издаёт хриплое урчание или резкое фырканье.</a:t>
            </a:r>
          </a:p>
          <a:p>
            <a:endParaRPr lang="ru-RU" dirty="0"/>
          </a:p>
        </p:txBody>
      </p:sp>
      <p:pic>
        <p:nvPicPr>
          <p:cNvPr id="8194" name="Picture 2" descr="http://ok.ya1.ru/uploads/posts/2008-11/thumbs/1227778099_img_01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25908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9552" y="1052736"/>
            <a:ext cx="3384376" cy="580526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Повсеместно, не исключая охраняемые территории, манул редок или крайне редок, и его численность продолжает сокращаться. Местами он находится на грани исчезновения. Точная численность вида неизвестна из-за скрытного поведения манула и мозаичности его распространения. По данным экспертов численность манула в 1989 и 1991 годах оценивалась: в Алтайском крае в 200—300 особей; в Бурятии — 50—70 особей; в Читинской области — 2000—2400 особей. Максимальная плотность животных в отдельных местообитаниях составляла 2,5—3 взрослых особи/10 км²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Характерные места обитания манула (каменистые степи, останцы) сравнительно мало страдают от воздействия человека; наибольшее влияние на его численность оказывают браконьерская охота ради меха, беспривязное содержание собак, массовое использование петель и капканов для отлова зайцев и лисиц. Наряду с воздействием антропогенных факторов отмечается ухудшение кормовой базы ввиду снижения численности сурков и других грызунов. Много зверей, особенно молодых, уничтожают волки и филины; в раннем возрасте велика смертность от инфекционных заболеваний. Существенным лимитирующим фактором являются также многоснежные зимы и продолжительный гололёд.</a:t>
            </a:r>
          </a:p>
          <a:p>
            <a:r>
              <a:rPr lang="ru-RU" dirty="0" smtClean="0"/>
              <a:t>Манул занесён в Красную книгу Российской Федерации, в Красный список МСОП со статусом «близкий к угрожаемому</a:t>
            </a:r>
            <a:r>
              <a:rPr lang="ru-RU" dirty="0" smtClean="0"/>
              <a:t>». </a:t>
            </a:r>
            <a:r>
              <a:rPr lang="ru-RU" dirty="0" smtClean="0"/>
              <a:t>Охота на манула повсеместно запрещена.</a:t>
            </a:r>
          </a:p>
          <a:p>
            <a:r>
              <a:rPr lang="ru-RU" dirty="0" smtClean="0"/>
              <a:t>Манулы довольно успешно размножаются в неволе, хотя зоопарки сталкиваются с проблемой высокой смертности среди детёнышей </a:t>
            </a:r>
            <a:r>
              <a:rPr lang="ru-RU" dirty="0" smtClean="0"/>
              <a:t>манула. </a:t>
            </a:r>
            <a:r>
              <a:rPr lang="ru-RU" dirty="0" smtClean="0"/>
              <a:t>На 1 января 1988 года, в 13 коллекциях зоопарков мира содержалось 35 манулов. Из-за слабой изученности </a:t>
            </a:r>
            <a:r>
              <a:rPr lang="ru-RU" dirty="0" smtClean="0"/>
              <a:t>экологии</a:t>
            </a:r>
            <a:r>
              <a:rPr lang="ru-RU" dirty="0" smtClean="0"/>
              <a:t> </a:t>
            </a:r>
            <a:r>
              <a:rPr lang="ru-RU" dirty="0" smtClean="0"/>
              <a:t>манула </a:t>
            </a:r>
            <a:r>
              <a:rPr lang="ru-RU" dirty="0" smtClean="0"/>
              <a:t>мероприятия по охране этого вида только разрабатываются.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upload.wikimedia.org/wikipedia/commons/thumb/9/9c/Manul2.jpg/250px-Manul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2865182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Манул среди камней (</a:t>
            </a:r>
            <a:r>
              <a:rPr lang="ru-RU" dirty="0" err="1" smtClean="0"/>
              <a:t>Цюрихский</a:t>
            </a:r>
            <a:r>
              <a:rPr lang="ru-RU" dirty="0" smtClean="0"/>
              <a:t> зоопарк)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Манул в культуре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79512" y="1988840"/>
            <a:ext cx="4040188" cy="395128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Манулам посвящена серия из 12 </a:t>
            </a:r>
            <a:r>
              <a:rPr lang="ru-RU" dirty="0" smtClean="0">
                <a:hlinkClick r:id="rId2" tooltip="Почтовая марка"/>
              </a:rPr>
              <a:t>марок</a:t>
            </a:r>
            <a:r>
              <a:rPr lang="ru-RU" dirty="0" smtClean="0"/>
              <a:t> почты </a:t>
            </a:r>
            <a:r>
              <a:rPr lang="ru-RU" dirty="0" smtClean="0">
                <a:hlinkClick r:id="rId3" tooltip="Таджикистан"/>
              </a:rPr>
              <a:t>Таджикистана</a:t>
            </a:r>
            <a:r>
              <a:rPr lang="ru-RU" dirty="0" smtClean="0"/>
              <a:t>, выпущенная в 1996 году под знаком </a:t>
            </a:r>
            <a:r>
              <a:rPr lang="ru-RU" dirty="0" smtClean="0">
                <a:hlinkClick r:id="rId4" tooltip="Всемирный фонд дикой природы"/>
              </a:rPr>
              <a:t>Всемирного фонда дикой природы</a:t>
            </a:r>
            <a:r>
              <a:rPr lang="ru-RU" dirty="0" smtClean="0"/>
              <a:t>, а также несколько отдельных марок таджикской почты. Почтовые марки с манулами выпускали и другие государства, на территории которых обитают манулы — </a:t>
            </a:r>
            <a:r>
              <a:rPr lang="ru-RU" dirty="0" smtClean="0">
                <a:hlinkClick r:id="rId5" tooltip="Азербайджан"/>
              </a:rPr>
              <a:t>Азербайджан</a:t>
            </a:r>
            <a:r>
              <a:rPr lang="ru-RU" dirty="0" smtClean="0"/>
              <a:t>, </a:t>
            </a:r>
            <a:r>
              <a:rPr lang="ru-RU" dirty="0" smtClean="0">
                <a:hlinkClick r:id="rId6" tooltip="Монголия"/>
              </a:rPr>
              <a:t>Монголия</a:t>
            </a:r>
            <a:r>
              <a:rPr lang="ru-RU" dirty="0" smtClean="0"/>
              <a:t>, </a:t>
            </a:r>
            <a:r>
              <a:rPr lang="ru-RU" dirty="0" smtClean="0">
                <a:hlinkClick r:id="rId7" tooltip="Киргизия"/>
              </a:rPr>
              <a:t>Киргизия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Несмотря на то, что манул не водится ни в </a:t>
            </a:r>
            <a:r>
              <a:rPr lang="ru-RU" dirty="0" smtClean="0">
                <a:hlinkClick r:id="rId8" tooltip="Европа"/>
              </a:rPr>
              <a:t>Европе</a:t>
            </a:r>
            <a:r>
              <a:rPr lang="ru-RU" dirty="0" smtClean="0"/>
              <a:t>, ни в </a:t>
            </a:r>
            <a:r>
              <a:rPr lang="ru-RU" dirty="0" smtClean="0">
                <a:hlinkClick r:id="rId9" tooltip="Африка"/>
              </a:rPr>
              <a:t>Африке</a:t>
            </a:r>
            <a:r>
              <a:rPr lang="ru-RU" dirty="0" smtClean="0"/>
              <a:t>, он попал на выпуски марок </a:t>
            </a:r>
            <a:r>
              <a:rPr lang="ru-RU" dirty="0" smtClean="0">
                <a:hlinkClick r:id="rId10" tooltip="Почтовая администрация ООН"/>
              </a:rPr>
              <a:t>ООН</a:t>
            </a:r>
            <a:r>
              <a:rPr lang="ru-RU" dirty="0" smtClean="0"/>
              <a:t> и </a:t>
            </a:r>
            <a:r>
              <a:rPr lang="ru-RU" dirty="0" smtClean="0">
                <a:hlinkClick r:id="rId11" tooltip="Бенин"/>
              </a:rPr>
              <a:t>Бенина</a:t>
            </a:r>
            <a:r>
              <a:rPr lang="ru-RU" dirty="0" smtClean="0"/>
              <a:t>, посвящённые редким видам животных. Кроме того, изображение манула присутствует на одной из </a:t>
            </a:r>
            <a:r>
              <a:rPr lang="ru-RU" dirty="0" smtClean="0">
                <a:hlinkClick r:id="rId12" tooltip="Спичечный коробок"/>
              </a:rPr>
              <a:t>спичечных этикеток</a:t>
            </a:r>
            <a:r>
              <a:rPr lang="ru-RU" dirty="0" smtClean="0"/>
              <a:t> </a:t>
            </a:r>
            <a:r>
              <a:rPr lang="ru-RU" dirty="0" smtClean="0">
                <a:hlinkClick r:id="rId13" tooltip="СССР"/>
              </a:rPr>
              <a:t>СССР</a:t>
            </a:r>
            <a:r>
              <a:rPr lang="ru-RU" baseline="30000" dirty="0" smtClean="0">
                <a:hlinkClick r:id="rId14"/>
              </a:rPr>
              <a:t>[4][5]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1996 году в </a:t>
            </a:r>
            <a:r>
              <a:rPr lang="ru-RU" dirty="0" smtClean="0">
                <a:hlinkClick r:id="rId15" tooltip="Туhкмения (страница отсутствует)"/>
              </a:rPr>
              <a:t>Туркменистане</a:t>
            </a:r>
            <a:r>
              <a:rPr lang="ru-RU" dirty="0" smtClean="0"/>
              <a:t> была выпущена </a:t>
            </a:r>
            <a:r>
              <a:rPr lang="ru-RU" dirty="0" smtClean="0">
                <a:hlinkClick r:id="rId16" tooltip="Памятная монета"/>
              </a:rPr>
              <a:t>памятная</a:t>
            </a:r>
            <a:r>
              <a:rPr lang="ru-RU" dirty="0" smtClean="0"/>
              <a:t> серебряная </a:t>
            </a:r>
            <a:r>
              <a:rPr lang="ru-RU" dirty="0" smtClean="0">
                <a:hlinkClick r:id="rId17" tooltip="Монета"/>
              </a:rPr>
              <a:t>монета</a:t>
            </a:r>
            <a:r>
              <a:rPr lang="ru-RU" dirty="0" smtClean="0"/>
              <a:t> номиналом 500 </a:t>
            </a:r>
            <a:r>
              <a:rPr lang="ru-RU" dirty="0" err="1" smtClean="0">
                <a:hlinkClick r:id="rId18" tooltip="Туркменский манат"/>
              </a:rPr>
              <a:t>манат</a:t>
            </a:r>
            <a:r>
              <a:rPr lang="ru-RU" dirty="0" smtClean="0"/>
              <a:t> с изображением манула. Монета вышла в серии, посвящённой редким и исчезающим видам животных. На </a:t>
            </a:r>
            <a:r>
              <a:rPr lang="ru-RU" dirty="0" smtClean="0">
                <a:hlinkClick r:id="rId19" tooltip="Аверс"/>
              </a:rPr>
              <a:t>аверсе</a:t>
            </a:r>
            <a:r>
              <a:rPr lang="ru-RU" dirty="0" smtClean="0"/>
              <a:t> монеты изображён </a:t>
            </a:r>
            <a:r>
              <a:rPr lang="ru-RU" dirty="0" err="1" smtClean="0">
                <a:hlinkClick r:id="rId20" tooltip="Ниязов, Сапармурат Атаевич"/>
              </a:rPr>
              <a:t>Сапармурат</a:t>
            </a:r>
            <a:r>
              <a:rPr lang="ru-RU" dirty="0" smtClean="0">
                <a:hlinkClick r:id="rId20" tooltip="Ниязов, Сапармурат Атаевич"/>
              </a:rPr>
              <a:t> Ниязов</a:t>
            </a:r>
            <a:r>
              <a:rPr lang="ru-RU" baseline="30000" dirty="0" smtClean="0">
                <a:hlinkClick r:id="rId14"/>
              </a:rPr>
              <a:t>[6][7]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октябре 2012 года путем </a:t>
            </a:r>
            <a:r>
              <a:rPr lang="ru-RU" dirty="0" err="1" smtClean="0"/>
              <a:t>интернет-голосования</a:t>
            </a:r>
            <a:r>
              <a:rPr lang="ru-RU" dirty="0" smtClean="0"/>
              <a:t> манул был выбран талисманом </a:t>
            </a:r>
            <a:r>
              <a:rPr lang="ru-RU" dirty="0" smtClean="0">
                <a:hlinkClick r:id="rId21" tooltip="Московский зоопарк"/>
              </a:rPr>
              <a:t>Московского зоопарка</a:t>
            </a:r>
            <a:r>
              <a:rPr lang="ru-RU" baseline="30000" dirty="0" smtClean="0">
                <a:hlinkClick r:id="rId14"/>
              </a:rPr>
              <a:t>[8]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8" name="Picture 4" descr="http://www.verystamps.ru/files/stamps/fauna/T/Tadzhikistan/1996%20dikie%20koshki%201klb2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 l="6709" t="9837" r="7997" b="9003"/>
          <a:stretch>
            <a:fillRect/>
          </a:stretch>
        </p:blipFill>
        <p:spPr bwMode="auto">
          <a:xfrm>
            <a:off x="323528" y="188640"/>
            <a:ext cx="8424936" cy="6247705"/>
          </a:xfrm>
          <a:prstGeom prst="rect">
            <a:avLst/>
          </a:prstGeom>
          <a:noFill/>
        </p:spPr>
      </p:pic>
      <p:pic>
        <p:nvPicPr>
          <p:cNvPr id="5" name="Picture 2" descr="http://www.numizmatik.ru/shopcoins/images/532186b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39952" y="2276872"/>
            <a:ext cx="470535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3216"/>
            <a:ext cx="6105872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Picture 4" descr="http://www.magicnet.ee/uploads/virtal2/22_podborka_49.121212121454545454545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984776" cy="521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</TotalTime>
  <Words>183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Манул</vt:lpstr>
      <vt:lpstr>Внешний вид </vt:lpstr>
      <vt:lpstr>Образ жизни и питание </vt:lpstr>
      <vt:lpstr>Слайд 4</vt:lpstr>
      <vt:lpstr>Манул в культуре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13</cp:revision>
  <dcterms:created xsi:type="dcterms:W3CDTF">2014-04-30T09:59:36Z</dcterms:created>
  <dcterms:modified xsi:type="dcterms:W3CDTF">2014-05-04T02:47:35Z</dcterms:modified>
</cp:coreProperties>
</file>