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6" r:id="rId3"/>
    <p:sldId id="26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3A8623F9-6B17-4A6D-AF0E-E4E094A9618B}"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3A8623F9-6B17-4A6D-AF0E-E4E094A9618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D3CE680-A7E2-42CB-B45C-D59D517FDE69}" type="datetimeFigureOut">
              <a:rPr lang="ru-RU" smtClean="0"/>
              <a:pPr/>
              <a:t>26.10.2014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8623F9-6B17-4A6D-AF0E-E4E094A9618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D3CE680-A7E2-42CB-B45C-D59D517FDE69}" type="datetimeFigureOut">
              <a:rPr lang="ru-RU" smtClean="0"/>
              <a:pPr/>
              <a:t>26.10.2014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A8623F9-6B17-4A6D-AF0E-E4E094A9618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476672"/>
            <a:ext cx="5718448" cy="1828800"/>
          </a:xfrm>
        </p:spPr>
        <p:txBody>
          <a:bodyPr/>
          <a:lstStyle/>
          <a:p>
            <a:r>
              <a:rPr lang="ru-RU" dirty="0" smtClean="0"/>
              <a:t>Вокальная азбука</a:t>
            </a:r>
            <a:endParaRPr lang="ru-RU" dirty="0"/>
          </a:p>
        </p:txBody>
      </p:sp>
      <p:sp>
        <p:nvSpPr>
          <p:cNvPr id="3" name="Текст 2"/>
          <p:cNvSpPr>
            <a:spLocks noGrp="1"/>
          </p:cNvSpPr>
          <p:nvPr>
            <p:ph type="body" idx="1"/>
          </p:nvPr>
        </p:nvSpPr>
        <p:spPr>
          <a:xfrm>
            <a:off x="1187624" y="3645024"/>
            <a:ext cx="7086600" cy="1509712"/>
          </a:xfrm>
        </p:spPr>
        <p:txBody>
          <a:bodyPr>
            <a:normAutofit/>
          </a:bodyPr>
          <a:lstStyle/>
          <a:p>
            <a:r>
              <a:rPr lang="ru-RU" sz="1800" b="1" dirty="0" smtClean="0">
                <a:latin typeface="Times New Roman" pitchFamily="18" charset="0"/>
                <a:cs typeface="Times New Roman" pitchFamily="18" charset="0"/>
              </a:rPr>
              <a:t>Автор:</a:t>
            </a:r>
          </a:p>
          <a:p>
            <a:r>
              <a:rPr lang="ru-RU" sz="1800" b="1" dirty="0" err="1" smtClean="0">
                <a:latin typeface="Times New Roman" pitchFamily="18" charset="0"/>
                <a:cs typeface="Times New Roman" pitchFamily="18" charset="0"/>
              </a:rPr>
              <a:t>Кулик.Ю.Е</a:t>
            </a:r>
            <a:r>
              <a:rPr lang="ru-RU" sz="1800" b="1" dirty="0" smtClean="0">
                <a:latin typeface="Times New Roman" pitchFamily="18" charset="0"/>
                <a:cs typeface="Times New Roman" pitchFamily="18" charset="0"/>
              </a:rPr>
              <a:t>.</a:t>
            </a:r>
          </a:p>
          <a:p>
            <a:r>
              <a:rPr lang="ru-RU" sz="1800" b="1" dirty="0" smtClean="0">
                <a:latin typeface="Times New Roman" pitchFamily="18" charset="0"/>
                <a:cs typeface="Times New Roman" pitchFamily="18" charset="0"/>
              </a:rPr>
              <a:t>Педагог дополнительного образования по классу академического пения</a:t>
            </a:r>
          </a:p>
          <a:p>
            <a:endParaRPr lang="ru-RU" sz="1800"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996952"/>
            <a:ext cx="8229600" cy="1143000"/>
          </a:xfrm>
        </p:spPr>
        <p:txBody>
          <a:bodyPr>
            <a:normAutofit fontScale="90000"/>
          </a:bodyPr>
          <a:lstStyle/>
          <a:p>
            <a:pPr algn="l"/>
            <a:r>
              <a:rPr lang="ru-RU" sz="2000" dirty="0" smtClean="0"/>
              <a:t>Альты:</a:t>
            </a:r>
            <a:br>
              <a:rPr lang="ru-RU" sz="2000" dirty="0" smtClean="0"/>
            </a:br>
            <a:r>
              <a:rPr lang="ru-RU" sz="2000" dirty="0" smtClean="0"/>
              <a:t>(лат. </a:t>
            </a:r>
            <a:r>
              <a:rPr lang="en-US" sz="2000" dirty="0" err="1" smtClean="0"/>
              <a:t>altus</a:t>
            </a:r>
            <a:r>
              <a:rPr lang="ru-RU" sz="2000" dirty="0" smtClean="0"/>
              <a:t>, высокий) – низкий детский голос, с диапазоном ля (соль малой) – ми². Звучание этого голоса грудное с металлическим оттенком. Альты – название партии в хоре, исполняемой низкими детскими голосами. </a:t>
            </a:r>
            <a:br>
              <a:rPr lang="ru-RU" sz="2000" dirty="0" smtClean="0"/>
            </a:br>
            <a:r>
              <a:rPr lang="ru-RU" sz="2000" dirty="0" smtClean="0"/>
              <a:t/>
            </a:r>
            <a:br>
              <a:rPr lang="ru-RU" sz="2000" dirty="0" smtClean="0"/>
            </a:br>
            <a:r>
              <a:rPr lang="ru-RU" sz="2000" dirty="0" smtClean="0"/>
              <a:t>Сопрано:</a:t>
            </a:r>
            <a:br>
              <a:rPr lang="ru-RU" sz="2000" dirty="0" smtClean="0"/>
            </a:br>
            <a:r>
              <a:rPr lang="ru-RU" sz="2000" dirty="0" smtClean="0"/>
              <a:t>(ит. </a:t>
            </a:r>
            <a:r>
              <a:rPr lang="en-US" sz="2000" dirty="0" err="1" smtClean="0"/>
              <a:t>Sopra</a:t>
            </a:r>
            <a:r>
              <a:rPr lang="ru-RU" sz="2000" dirty="0" smtClean="0"/>
              <a:t>, над, выше) – высокий женский голос с диапазоном до¹ - до³. Высокий детский голос (дисконт). </a:t>
            </a:r>
            <a:br>
              <a:rPr lang="ru-RU" sz="2000" dirty="0" smtClean="0"/>
            </a:br>
            <a:r>
              <a:rPr lang="ru-RU" sz="2000" dirty="0" smtClean="0"/>
              <a:t/>
            </a:r>
            <a:br>
              <a:rPr lang="ru-RU" sz="2000" dirty="0" smtClean="0"/>
            </a:br>
            <a:r>
              <a:rPr lang="ru-RU" sz="2000" dirty="0" smtClean="0"/>
              <a:t>Тесситура:</a:t>
            </a:r>
            <a:br>
              <a:rPr lang="ru-RU" sz="2000" dirty="0" smtClean="0"/>
            </a:br>
            <a:r>
              <a:rPr lang="ru-RU" sz="2000" dirty="0" smtClean="0"/>
              <a:t>самая высокая партия в хоре (ит. </a:t>
            </a:r>
            <a:r>
              <a:rPr lang="en-US" sz="2000" dirty="0" smtClean="0"/>
              <a:t>tessitura</a:t>
            </a:r>
            <a:r>
              <a:rPr lang="ru-RU" sz="2000" dirty="0" smtClean="0"/>
              <a:t>, ткань) – </a:t>
            </a:r>
            <a:r>
              <a:rPr lang="ru-RU" sz="2000" dirty="0" err="1" smtClean="0"/>
              <a:t>звуковысотное</a:t>
            </a:r>
            <a:r>
              <a:rPr lang="ru-RU" sz="2000" dirty="0" smtClean="0"/>
              <a:t> расположение мелодии по отношению к диапазону конкретного голоса, без учета предельно низких и высоких звуков голоса.</a:t>
            </a:r>
            <a:br>
              <a:rPr lang="ru-RU" sz="2000" dirty="0" smtClean="0"/>
            </a:br>
            <a:r>
              <a:rPr lang="ru-RU" sz="2000" dirty="0" smtClean="0"/>
              <a:t/>
            </a:r>
            <a:br>
              <a:rPr lang="ru-RU" sz="2000" dirty="0" smtClean="0"/>
            </a:br>
            <a:r>
              <a:rPr lang="ru-RU" sz="2000" dirty="0" smtClean="0"/>
              <a:t>Обертон:</a:t>
            </a:r>
            <a:br>
              <a:rPr lang="ru-RU" sz="2000" dirty="0" smtClean="0"/>
            </a:br>
            <a:r>
              <a:rPr lang="ru-RU" sz="2000" dirty="0" smtClean="0"/>
              <a:t>призвуки, расположенные выше основного тона, по которому определяется высота звука.</a:t>
            </a:r>
            <a:br>
              <a:rPr lang="ru-RU" sz="2000" dirty="0" smtClean="0"/>
            </a:br>
            <a:r>
              <a:rPr lang="ru-RU" sz="2000" dirty="0" smtClean="0"/>
              <a:t/>
            </a:r>
            <a:br>
              <a:rPr lang="ru-RU" sz="2000" dirty="0" smtClean="0"/>
            </a:br>
            <a:r>
              <a:rPr lang="ru-RU" sz="2000" dirty="0" smtClean="0"/>
              <a:t>Позиция звука:</a:t>
            </a:r>
            <a:br>
              <a:rPr lang="ru-RU" sz="2000" dirty="0" smtClean="0"/>
            </a:br>
            <a:r>
              <a:rPr lang="ru-RU" sz="2000" dirty="0" smtClean="0"/>
              <a:t>термин, употребляемый в вокальной педагогике для выражения влияния тембра на восприятие высоты звука. Различают высокую и низкую позицию.</a:t>
            </a:r>
            <a:br>
              <a:rPr lang="ru-RU" sz="2000" dirty="0" smtClean="0"/>
            </a:br>
            <a:r>
              <a:rPr lang="ru-RU" sz="2000" dirty="0" smtClean="0"/>
              <a:t> </a:t>
            </a:r>
            <a:endParaRPr lang="ru-RU" sz="2000"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36912"/>
            <a:ext cx="8229600" cy="1143000"/>
          </a:xfrm>
        </p:spPr>
        <p:txBody>
          <a:bodyPr>
            <a:normAutofit fontScale="90000"/>
          </a:bodyPr>
          <a:lstStyle/>
          <a:p>
            <a:pPr algn="l"/>
            <a:r>
              <a:rPr lang="ru-RU" sz="2000" dirty="0" err="1" smtClean="0"/>
              <a:t>Полетность</a:t>
            </a:r>
            <a:r>
              <a:rPr lang="ru-RU" sz="2000" dirty="0" smtClean="0"/>
              <a:t>:</a:t>
            </a:r>
            <a:br>
              <a:rPr lang="ru-RU" sz="2000" dirty="0" smtClean="0"/>
            </a:br>
            <a:r>
              <a:rPr lang="ru-RU" sz="2000" dirty="0" smtClean="0"/>
              <a:t>свойство правильно поставленного певческого голоса быть хорошо слышимым в зале. </a:t>
            </a:r>
            <a:r>
              <a:rPr lang="ru-RU" sz="2000" dirty="0" err="1" smtClean="0"/>
              <a:t>Полетность</a:t>
            </a:r>
            <a:r>
              <a:rPr lang="ru-RU" sz="2000" dirty="0" smtClean="0"/>
              <a:t> зависит от наличия в тембре голоса высокой певческой форманты, особенно хорошо воспринимаемой слухом.</a:t>
            </a:r>
            <a:br>
              <a:rPr lang="ru-RU" sz="2000" dirty="0" smtClean="0"/>
            </a:br>
            <a:r>
              <a:rPr lang="ru-RU" sz="2000" dirty="0" smtClean="0"/>
              <a:t/>
            </a:r>
            <a:br>
              <a:rPr lang="ru-RU" sz="2000" dirty="0" smtClean="0"/>
            </a:br>
            <a:r>
              <a:rPr lang="ru-RU" sz="2000" dirty="0" smtClean="0"/>
              <a:t>Форманта:</a:t>
            </a:r>
            <a:br>
              <a:rPr lang="ru-RU" sz="2000" dirty="0" smtClean="0"/>
            </a:br>
            <a:r>
              <a:rPr lang="ru-RU" sz="2000" dirty="0" smtClean="0"/>
              <a:t>группа усиленных обертонов, формирующих специфический тембр голоса. </a:t>
            </a:r>
            <a:br>
              <a:rPr lang="ru-RU" sz="2000" dirty="0" smtClean="0"/>
            </a:br>
            <a:r>
              <a:rPr lang="ru-RU" sz="2000" dirty="0" smtClean="0"/>
              <a:t/>
            </a:r>
            <a:br>
              <a:rPr lang="ru-RU" sz="2000" dirty="0" smtClean="0"/>
            </a:br>
            <a:r>
              <a:rPr lang="ru-RU" sz="2000" dirty="0" smtClean="0"/>
              <a:t>Мутация:</a:t>
            </a:r>
            <a:br>
              <a:rPr lang="ru-RU" sz="2000" dirty="0" smtClean="0"/>
            </a:br>
            <a:r>
              <a:rPr lang="ru-RU" sz="2000" dirty="0" smtClean="0"/>
              <a:t>(лат. </a:t>
            </a:r>
            <a:r>
              <a:rPr lang="en-US" sz="2000" dirty="0" err="1" smtClean="0"/>
              <a:t>mutatio</a:t>
            </a:r>
            <a:r>
              <a:rPr lang="ru-RU" sz="2000" dirty="0" smtClean="0"/>
              <a:t>, изменение, перемена) – переход детского голоса в голос взрослого.</a:t>
            </a:r>
            <a:br>
              <a:rPr lang="ru-RU" sz="2000" dirty="0" smtClean="0"/>
            </a:br>
            <a:r>
              <a:rPr lang="ru-RU" sz="2000" dirty="0" smtClean="0"/>
              <a:t/>
            </a:r>
            <a:br>
              <a:rPr lang="ru-RU" sz="2000" dirty="0" smtClean="0"/>
            </a:br>
            <a:r>
              <a:rPr lang="ru-RU" sz="2000" dirty="0" smtClean="0"/>
              <a:t>Орфоэпия:</a:t>
            </a:r>
            <a:br>
              <a:rPr lang="ru-RU" sz="2000" dirty="0" smtClean="0"/>
            </a:br>
            <a:r>
              <a:rPr lang="ru-RU" sz="2000" dirty="0" smtClean="0"/>
              <a:t>(греч. </a:t>
            </a:r>
            <a:r>
              <a:rPr lang="en-US" sz="2000" dirty="0" err="1" smtClean="0"/>
              <a:t>orthos</a:t>
            </a:r>
            <a:r>
              <a:rPr lang="ru-RU" sz="2000" dirty="0" smtClean="0"/>
              <a:t>, правильный, </a:t>
            </a:r>
            <a:r>
              <a:rPr lang="en-US" sz="2000" dirty="0" smtClean="0"/>
              <a:t>epos</a:t>
            </a:r>
            <a:r>
              <a:rPr lang="ru-RU" sz="2000" dirty="0" smtClean="0"/>
              <a:t> – речь) – правильное литературное произношение текста.</a:t>
            </a:r>
            <a:br>
              <a:rPr lang="ru-RU" sz="2000" dirty="0" smtClean="0"/>
            </a:br>
            <a:r>
              <a:rPr lang="ru-RU" sz="2000" dirty="0" smtClean="0"/>
              <a:t/>
            </a:r>
            <a:br>
              <a:rPr lang="ru-RU" sz="2000" dirty="0" smtClean="0"/>
            </a:br>
            <a:endParaRPr lang="ru-RU" sz="20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140968"/>
            <a:ext cx="8229600" cy="1143000"/>
          </a:xfrm>
        </p:spPr>
        <p:txBody>
          <a:bodyPr>
            <a:normAutofit fontScale="90000"/>
          </a:bodyPr>
          <a:lstStyle/>
          <a:p>
            <a:pPr algn="l"/>
            <a:r>
              <a:rPr lang="ru-RU" sz="2700" dirty="0" err="1" smtClean="0"/>
              <a:t>Звукотерапия</a:t>
            </a:r>
            <a:r>
              <a:rPr lang="ru-RU" sz="2700" dirty="0" smtClean="0"/>
              <a:t/>
            </a:r>
            <a:br>
              <a:rPr lang="ru-RU" sz="2700" dirty="0" smtClean="0"/>
            </a:br>
            <a:r>
              <a:rPr lang="ru-RU" sz="2000" dirty="0" smtClean="0"/>
              <a:t/>
            </a:r>
            <a:br>
              <a:rPr lang="ru-RU" sz="2000" dirty="0" smtClean="0"/>
            </a:br>
            <a:r>
              <a:rPr lang="ru-RU" sz="2000" dirty="0" smtClean="0"/>
              <a:t>Со времен самых древних цивилизаций человечества людям известна целительная сила отдельных звуков и звукосочетаний, произносимых собственным голосом. Если рассматривать лечебные звуки и звукосочетание с позиции музыкотерапии (т.е. не столько в плане их произнесений, сколько в плане их «</a:t>
            </a:r>
            <a:r>
              <a:rPr lang="ru-RU" sz="2000" dirty="0" err="1" smtClean="0"/>
              <a:t>пропевания</a:t>
            </a:r>
            <a:r>
              <a:rPr lang="ru-RU" sz="2000" dirty="0" smtClean="0"/>
              <a:t>»), то с учетом открытий современной науки, рекомендации в этой специфической области </a:t>
            </a:r>
            <a:r>
              <a:rPr lang="ru-RU" sz="2000" dirty="0" err="1" smtClean="0"/>
              <a:t>вокалотерапии</a:t>
            </a:r>
            <a:r>
              <a:rPr lang="ru-RU" sz="2000" dirty="0" smtClean="0"/>
              <a:t> будут следующими:</a:t>
            </a:r>
            <a:br>
              <a:rPr lang="ru-RU" sz="2000" dirty="0" smtClean="0"/>
            </a:br>
            <a:r>
              <a:rPr lang="ru-RU" sz="2000" dirty="0" smtClean="0"/>
              <a:t>гласные звуки (кроме звуков «Е» и «Ё»):</a:t>
            </a:r>
            <a:br>
              <a:rPr lang="ru-RU" sz="2000" dirty="0" smtClean="0"/>
            </a:br>
            <a:r>
              <a:rPr lang="ru-RU" sz="2000" dirty="0" smtClean="0"/>
              <a:t/>
            </a:r>
            <a:br>
              <a:rPr lang="ru-RU" sz="2000" dirty="0" smtClean="0"/>
            </a:br>
            <a:r>
              <a:rPr lang="ru-RU" sz="2000" dirty="0" smtClean="0"/>
              <a:t>«А» – снимает любые спазмы, лечит сердце и желчный пузырь;</a:t>
            </a:r>
            <a:br>
              <a:rPr lang="ru-RU" sz="2000" dirty="0" smtClean="0"/>
            </a:br>
            <a:r>
              <a:rPr lang="ru-RU" sz="2000" dirty="0" smtClean="0"/>
              <a:t>«И» - лечит глаза, уши, тонкий кишечник, стимулирует сердечную деятельность, «прочищает нос»;</a:t>
            </a:r>
            <a:br>
              <a:rPr lang="ru-RU" sz="2000" dirty="0" smtClean="0"/>
            </a:br>
            <a:r>
              <a:rPr lang="ru-RU" sz="2000" dirty="0" smtClean="0"/>
              <a:t>«О» – оживляет деятельность поджелудочной железы, способствует устранению проблем с сердцем;</a:t>
            </a:r>
            <a:br>
              <a:rPr lang="ru-RU" sz="2000" dirty="0" smtClean="0"/>
            </a:br>
            <a:r>
              <a:rPr lang="ru-RU" sz="2000" dirty="0" smtClean="0"/>
              <a:t>«У» – улучшает дыхание, стимулирует и гармонизует работу почек, мочевого пузыря;</a:t>
            </a:r>
            <a:br>
              <a:rPr lang="ru-RU" sz="2000" dirty="0" smtClean="0"/>
            </a:br>
            <a:r>
              <a:rPr lang="ru-RU" sz="2000" dirty="0" smtClean="0"/>
              <a:t>«Ы» – улучшает работу головного мозга;</a:t>
            </a:r>
            <a:br>
              <a:rPr lang="ru-RU" sz="2000" dirty="0" smtClean="0"/>
            </a:br>
            <a:r>
              <a:rPr lang="ru-RU" sz="2000" dirty="0" smtClean="0"/>
              <a:t>«Э» – улучшает работу головного мозга;</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068960"/>
            <a:ext cx="8229600" cy="1143000"/>
          </a:xfrm>
        </p:spPr>
        <p:txBody>
          <a:bodyPr>
            <a:normAutofit fontScale="90000"/>
          </a:bodyPr>
          <a:lstStyle/>
          <a:p>
            <a:pPr algn="l"/>
            <a:r>
              <a:rPr lang="ru-RU" sz="2000" dirty="0" smtClean="0"/>
              <a:t/>
            </a:r>
            <a:br>
              <a:rPr lang="ru-RU" sz="2000" dirty="0" smtClean="0"/>
            </a:br>
            <a:r>
              <a:rPr lang="ru-RU" sz="2000" dirty="0" smtClean="0"/>
              <a:t/>
            </a:r>
            <a:br>
              <a:rPr lang="ru-RU" sz="2000" dirty="0" smtClean="0"/>
            </a:br>
            <a:r>
              <a:rPr lang="ru-RU" sz="2000" dirty="0" smtClean="0"/>
              <a:t>      Звукосочетание: </a:t>
            </a:r>
            <a:br>
              <a:rPr lang="ru-RU" sz="2000" dirty="0" smtClean="0"/>
            </a:br>
            <a:r>
              <a:rPr lang="ru-RU" sz="2000" dirty="0" smtClean="0"/>
              <a:t>«ОМ» - снижает </a:t>
            </a:r>
            <a:r>
              <a:rPr lang="ru-RU" sz="2000" dirty="0" err="1" smtClean="0"/>
              <a:t>кровеное</a:t>
            </a:r>
            <a:r>
              <a:rPr lang="ru-RU" sz="2000" dirty="0" smtClean="0"/>
              <a:t> давление;</a:t>
            </a:r>
            <a:br>
              <a:rPr lang="ru-RU" sz="2000" dirty="0" smtClean="0"/>
            </a:br>
            <a:r>
              <a:rPr lang="ru-RU" sz="2000" dirty="0" smtClean="0"/>
              <a:t>«АЙ», «ПА» – снижают боли в сердце;</a:t>
            </a:r>
            <a:br>
              <a:rPr lang="ru-RU" sz="2000" dirty="0" smtClean="0"/>
            </a:br>
            <a:r>
              <a:rPr lang="ru-RU" sz="2000" dirty="0" smtClean="0"/>
              <a:t>«АП», «АМ», «АТ», «ИТ», «УТ» – исправляют дефекты речи;</a:t>
            </a:r>
            <a:br>
              <a:rPr lang="ru-RU" sz="2000" dirty="0" smtClean="0"/>
            </a:br>
            <a:r>
              <a:rPr lang="ru-RU" sz="2000" dirty="0" smtClean="0"/>
              <a:t>«УХ», «ОХ», «АХ» - стимулируют выброс из организма отработанных веществ и негативной энергии.</a:t>
            </a:r>
            <a:br>
              <a:rPr lang="ru-RU" sz="2000" dirty="0" smtClean="0"/>
            </a:br>
            <a:r>
              <a:rPr lang="ru-RU" sz="2000" dirty="0" smtClean="0"/>
              <a:t>      Научно </a:t>
            </a:r>
            <a:r>
              <a:rPr lang="ru-RU" sz="2000" dirty="0" err="1" smtClean="0"/>
              <a:t>доказанно</a:t>
            </a:r>
            <a:r>
              <a:rPr lang="ru-RU" sz="2000" dirty="0" smtClean="0"/>
              <a:t> целебная сила произнесения и некоторых отдельных согласных звуков (возможно, кому-то для больший пользы удается даже их пропеть);</a:t>
            </a:r>
            <a:br>
              <a:rPr lang="ru-RU" sz="2000" dirty="0" smtClean="0"/>
            </a:br>
            <a:r>
              <a:rPr lang="ru-RU" sz="2000" dirty="0" smtClean="0"/>
              <a:t>«В», «Н», «М» – улучшают работу головного мозга;</a:t>
            </a:r>
            <a:br>
              <a:rPr lang="ru-RU" sz="2000" dirty="0" smtClean="0"/>
            </a:br>
            <a:r>
              <a:rPr lang="ru-RU" sz="2000" dirty="0" smtClean="0"/>
              <a:t>«К», «Щ» – лечат уши;</a:t>
            </a:r>
            <a:br>
              <a:rPr lang="ru-RU" sz="2000" dirty="0" smtClean="0"/>
            </a:br>
            <a:r>
              <a:rPr lang="ru-RU" sz="2000" dirty="0" smtClean="0"/>
              <a:t>«Х» – освобождает организм от отработанных веществ и негативной энергии, улучшает дыхание;</a:t>
            </a:r>
            <a:br>
              <a:rPr lang="ru-RU" sz="2000" dirty="0" smtClean="0"/>
            </a:br>
            <a:r>
              <a:rPr lang="ru-RU" sz="2000" dirty="0" smtClean="0"/>
              <a:t>«Ч» – улучшает дыхание;</a:t>
            </a:r>
            <a:br>
              <a:rPr lang="ru-RU" sz="2000" dirty="0" smtClean="0"/>
            </a:br>
            <a:r>
              <a:rPr lang="ru-RU" sz="2000" dirty="0" smtClean="0"/>
              <a:t>«Ц» – лечит кишечник, сердце, легкие;</a:t>
            </a:r>
            <a:br>
              <a:rPr lang="ru-RU" sz="2000" dirty="0" smtClean="0"/>
            </a:br>
            <a:r>
              <a:rPr lang="ru-RU" sz="2000" dirty="0" smtClean="0"/>
              <a:t>«М» – лечит сердечные заболевания;</a:t>
            </a:r>
            <a:br>
              <a:rPr lang="ru-RU" sz="2000" dirty="0" smtClean="0"/>
            </a:br>
            <a:r>
              <a:rPr lang="ru-RU" sz="2000" dirty="0" smtClean="0"/>
              <a:t>«Ш» - </a:t>
            </a:r>
            <a:r>
              <a:rPr lang="ru-RU" sz="2000" smtClean="0"/>
              <a:t>лечит печень.</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229600" cy="1143000"/>
          </a:xfrm>
        </p:spPr>
        <p:txBody>
          <a:bodyPr>
            <a:normAutofit fontScale="90000"/>
          </a:bodyPr>
          <a:lstStyle/>
          <a:p>
            <a:pPr algn="l"/>
            <a:r>
              <a:rPr lang="ru-RU" sz="2800" dirty="0" smtClean="0"/>
              <a:t>Четыре стадии развития детского голоса</a:t>
            </a:r>
            <a:br>
              <a:rPr lang="ru-RU" sz="2800" dirty="0" smtClean="0"/>
            </a:br>
            <a:r>
              <a:rPr lang="ru-RU" sz="2800" dirty="0" smtClean="0"/>
              <a:t/>
            </a:r>
            <a:br>
              <a:rPr lang="ru-RU" sz="2800" dirty="0" smtClean="0"/>
            </a:br>
            <a:r>
              <a:rPr lang="ru-RU" sz="2000" dirty="0" smtClean="0"/>
              <a:t>7-10 лет – младший </a:t>
            </a:r>
            <a:r>
              <a:rPr lang="ru-RU" sz="2000" dirty="0" err="1" smtClean="0"/>
              <a:t>домутационный</a:t>
            </a:r>
            <a:r>
              <a:rPr lang="ru-RU" sz="2000" dirty="0" smtClean="0"/>
              <a:t> возраст. Голоса мальчиков и девочек однородны и почти все являются дисконтами. Им свойственно головное </a:t>
            </a:r>
            <a:r>
              <a:rPr lang="ru-RU" sz="2000" dirty="0" err="1" smtClean="0"/>
              <a:t>резонирование</a:t>
            </a:r>
            <a:r>
              <a:rPr lang="ru-RU" sz="2000" dirty="0" smtClean="0"/>
              <a:t>, легкий фальцет при котором вибрируют только края голосовых связок. Диапазон ограничен звуками до¹- ре² (высокие), </a:t>
            </a:r>
            <a:r>
              <a:rPr lang="ru-RU" sz="2000" dirty="0" err="1" smtClean="0"/>
              <a:t>до¹-си</a:t>
            </a:r>
            <a:r>
              <a:rPr lang="ru-RU" sz="2000" dirty="0" smtClean="0"/>
              <a:t>¹ (низкие). Наиболее удобные звуки </a:t>
            </a:r>
            <a:r>
              <a:rPr lang="ru-RU" sz="2000" dirty="0" err="1" smtClean="0"/>
              <a:t>ми¹-ля</a:t>
            </a:r>
            <a:r>
              <a:rPr lang="ru-RU" sz="2000" dirty="0" smtClean="0"/>
              <a:t>¹. Звук очень неровен. Гласные звуки звучат пестро. Задача педагога – добиться более ровного звучания гласных звуков на протяжении небольшого диапазона. </a:t>
            </a:r>
            <a:br>
              <a:rPr lang="ru-RU" sz="2000" dirty="0" smtClean="0"/>
            </a:br>
            <a:r>
              <a:rPr lang="ru-RU" sz="2000" dirty="0" smtClean="0"/>
              <a:t/>
            </a:r>
            <a:br>
              <a:rPr lang="ru-RU" sz="2000" dirty="0" smtClean="0"/>
            </a:br>
            <a:r>
              <a:rPr lang="ru-RU" sz="2000" dirty="0" smtClean="0"/>
              <a:t>10 – 13 лет – старший </a:t>
            </a:r>
            <a:r>
              <a:rPr lang="ru-RU" sz="2000" dirty="0" err="1" smtClean="0"/>
              <a:t>домутационный</a:t>
            </a:r>
            <a:r>
              <a:rPr lang="ru-RU" sz="2000" dirty="0" smtClean="0"/>
              <a:t> возраст. К 11-ти годам в голосах детей, особенно у мальчиков появляются признаки грудного звучания. В связи с развитием грудной клетки более углубленным дыханием, голос начинает звучать более плотно и насыщенно. Легкие и звонкие дисконты имеют диапазон </a:t>
            </a:r>
            <a:r>
              <a:rPr lang="ru-RU" sz="2000" dirty="0" err="1" smtClean="0"/>
              <a:t>до¹-соль</a:t>
            </a:r>
            <a:r>
              <a:rPr lang="ru-RU" sz="2000" dirty="0" smtClean="0"/>
              <a:t>², альты звучат плотно с оттенком металла и имеют диапазон си (малой) – до². В этом возрасте в диапазоне детских голосов как и у взрослых, различают три регистра:</a:t>
            </a:r>
            <a:br>
              <a:rPr lang="ru-RU" sz="2000" dirty="0" smtClean="0"/>
            </a:br>
            <a:r>
              <a:rPr lang="ru-RU" sz="2000" dirty="0" smtClean="0"/>
              <a:t>- головной</a:t>
            </a:r>
            <a:br>
              <a:rPr lang="ru-RU" sz="2000" dirty="0" smtClean="0"/>
            </a:br>
            <a:r>
              <a:rPr lang="ru-RU" sz="2000" dirty="0" smtClean="0"/>
              <a:t>- смешанный - центральный</a:t>
            </a:r>
            <a:br>
              <a:rPr lang="ru-RU" sz="2000" dirty="0" smtClean="0"/>
            </a:br>
            <a:r>
              <a:rPr lang="ru-RU" sz="2000" dirty="0" smtClean="0"/>
              <a:t>- грудной</a:t>
            </a:r>
            <a:br>
              <a:rPr lang="ru-RU" sz="2000" dirty="0" smtClean="0"/>
            </a:br>
            <a:r>
              <a:rPr lang="ru-RU" sz="2000" dirty="0" smtClean="0"/>
              <a:t>У девочек преобладает звучание головного регистра, и явного различия в тембре сопрано и альтов не наблюдается. </a:t>
            </a:r>
            <a:endParaRPr lang="ru-RU" sz="2800"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08920"/>
            <a:ext cx="8229600" cy="1143000"/>
          </a:xfrm>
        </p:spPr>
        <p:txBody>
          <a:bodyPr>
            <a:normAutofit fontScale="90000"/>
          </a:bodyPr>
          <a:lstStyle/>
          <a:p>
            <a:pPr algn="l"/>
            <a:r>
              <a:rPr lang="ru-RU" sz="2000" dirty="0" smtClean="0"/>
              <a:t>Основную часть диапазона составляет центральный регистр. Диапазон голосов некоторых детей может быть шире, чем указанно выше. В </a:t>
            </a:r>
            <a:r>
              <a:rPr lang="ru-RU" sz="2000" dirty="0" err="1" smtClean="0"/>
              <a:t>предмутационный</a:t>
            </a:r>
            <a:r>
              <a:rPr lang="ru-RU" sz="2000" dirty="0" smtClean="0"/>
              <a:t> период голоса приобретают тембровую определенность и характерные индивидуальные черты, </a:t>
            </a:r>
            <a:r>
              <a:rPr lang="ru-RU" sz="2000" dirty="0" err="1" smtClean="0"/>
              <a:t>свойственые</a:t>
            </a:r>
            <a:r>
              <a:rPr lang="ru-RU" sz="2000" dirty="0" smtClean="0"/>
              <a:t> взрослому голосу. У дисконтов исчезает </a:t>
            </a:r>
            <a:r>
              <a:rPr lang="ru-RU" sz="2000" dirty="0" err="1" smtClean="0"/>
              <a:t>полетность</a:t>
            </a:r>
            <a:r>
              <a:rPr lang="ru-RU" sz="2000" dirty="0" smtClean="0"/>
              <a:t> и подвижность. Альты звучат массивнее. </a:t>
            </a:r>
            <a:br>
              <a:rPr lang="ru-RU" sz="2000" dirty="0" smtClean="0"/>
            </a:br>
            <a:r>
              <a:rPr lang="ru-RU" sz="2000" dirty="0" smtClean="0"/>
              <a:t/>
            </a:r>
            <a:br>
              <a:rPr lang="ru-RU" sz="2000" dirty="0" smtClean="0"/>
            </a:br>
            <a:r>
              <a:rPr lang="ru-RU" sz="2000" dirty="0" smtClean="0"/>
              <a:t>13 – 15 лет – мутационный (переходный) период. Он совпадает с периодом полового созревания детей. Формы мутации протекают различно: у одних постепенно и незаметно, у других – более явно и ощутимо (голос срывается во время пения и речи). Продолжительность мутационного периода может быть различна – от нескольких месяцев до нескольких лет. У детей, поющих до мутационного периода, он продолжается обычно быстрее и без резких изменений голоса. В этот период очень важно услышать начало мутации и при первых ее признаках принять меры предосторожности: чаще прослушивать голоса детей и во время реагировать на все изменения голоса. Вокальные упражнения, работу над техникой рекомендуется не останавливать, учитывая особенности каждого голоса, и работая в возможностях диапазона ученика. Как показала практика, ученики не теряют технику исполнения, если занимались до мутации.</a:t>
            </a:r>
            <a:endParaRPr lang="ru-RU" sz="2000"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556792"/>
            <a:ext cx="8229600" cy="1143000"/>
          </a:xfrm>
        </p:spPr>
        <p:txBody>
          <a:bodyPr>
            <a:normAutofit fontScale="90000"/>
          </a:bodyPr>
          <a:lstStyle/>
          <a:p>
            <a:pPr marL="457200" indent="-457200" algn="l">
              <a:buFont typeface="Arial" pitchFamily="34" charset="0"/>
              <a:buChar char="•"/>
            </a:pPr>
            <a:r>
              <a:rPr lang="ru-RU" sz="2000" dirty="0" smtClean="0"/>
              <a:t>16 – 18 лет – юношеский возраст. </a:t>
            </a:r>
            <a:r>
              <a:rPr lang="ru-RU" sz="2000" dirty="0" err="1" smtClean="0"/>
              <a:t>Послемутационный</a:t>
            </a:r>
            <a:r>
              <a:rPr lang="ru-RU" sz="2000" dirty="0" smtClean="0"/>
              <a:t> период. Становление голоса взрослого человека. Важно соблюдать «санитарные» правила пения, не допускать форсированного звука, весьма осторожно расширять диапазон. Крикливое пение может нанести большой вред нежным неокрепшим связкам.</a:t>
            </a:r>
            <a:br>
              <a:rPr lang="ru-RU" sz="2000" dirty="0" smtClean="0"/>
            </a:br>
            <a:r>
              <a:rPr lang="ru-RU" sz="2000" dirty="0" smtClean="0"/>
              <a:t>Начинать развивать голос нужно постепенно с </a:t>
            </a:r>
            <a:r>
              <a:rPr lang="ru-RU" sz="2000" dirty="0" err="1" smtClean="0"/>
              <a:t>примарных</a:t>
            </a:r>
            <a:r>
              <a:rPr lang="ru-RU" sz="2000" dirty="0" smtClean="0"/>
              <a:t> звуков, обычно они находятся в середине диапазона певца, постепенно расширяя вверх и вниз, не прибегая к лишним усилиям и напряжению, осторожно и постепенно. Такой метод расширения диапазона определяют как метод концентрического развития голоса. Его основоположником был М.И.Глинка.</a:t>
            </a:r>
            <a:br>
              <a:rPr lang="ru-RU" sz="2000" dirty="0" smtClean="0"/>
            </a:br>
            <a:r>
              <a:rPr lang="ru-RU" sz="2000" dirty="0" smtClean="0"/>
              <a:t/>
            </a:r>
            <a:br>
              <a:rPr lang="ru-RU" sz="2000" dirty="0" smtClean="0"/>
            </a:br>
            <a:r>
              <a:rPr lang="ru-RU" sz="2000" dirty="0" smtClean="0"/>
              <a:t>Для определения детского голоса нужно выявить:</a:t>
            </a:r>
            <a:br>
              <a:rPr lang="ru-RU" sz="2000" dirty="0" smtClean="0"/>
            </a:br>
            <a:r>
              <a:rPr lang="ru-RU" sz="2000" dirty="0" smtClean="0"/>
              <a:t/>
            </a:r>
            <a:br>
              <a:rPr lang="ru-RU" sz="2000" dirty="0" smtClean="0"/>
            </a:br>
            <a:r>
              <a:rPr lang="ru-RU" sz="2000" dirty="0" smtClean="0"/>
              <a:t>- тембр</a:t>
            </a:r>
            <a:br>
              <a:rPr lang="ru-RU" sz="2000" dirty="0" smtClean="0"/>
            </a:br>
            <a:r>
              <a:rPr lang="ru-RU" sz="2000" dirty="0" smtClean="0"/>
              <a:t>- </a:t>
            </a:r>
            <a:r>
              <a:rPr lang="ru-RU" sz="2000" dirty="0" err="1" smtClean="0"/>
              <a:t>примарные</a:t>
            </a:r>
            <a:r>
              <a:rPr lang="ru-RU" sz="2000" dirty="0" smtClean="0"/>
              <a:t> звуки</a:t>
            </a:r>
            <a:br>
              <a:rPr lang="ru-RU" sz="2000" dirty="0" smtClean="0"/>
            </a:br>
            <a:r>
              <a:rPr lang="ru-RU" sz="2000" dirty="0" smtClean="0"/>
              <a:t>-переходные регистровые тоны</a:t>
            </a:r>
            <a:br>
              <a:rPr lang="ru-RU" sz="2000" dirty="0" smtClean="0"/>
            </a:br>
            <a:r>
              <a:rPr lang="ru-RU" sz="2000" dirty="0" smtClean="0"/>
              <a:t>- диапазон</a:t>
            </a:r>
            <a:br>
              <a:rPr lang="ru-RU" sz="2000" dirty="0" smtClean="0"/>
            </a:br>
            <a:r>
              <a:rPr lang="ru-RU" sz="2000" dirty="0" smtClean="0"/>
              <a:t>-способность выдерживать тесситуру</a:t>
            </a:r>
            <a:br>
              <a:rPr lang="ru-RU" sz="2000" dirty="0" smtClean="0"/>
            </a:br>
            <a:r>
              <a:rPr lang="ru-RU" sz="2000" dirty="0" smtClean="0"/>
              <a:t/>
            </a:r>
            <a:br>
              <a:rPr lang="ru-RU" sz="2000" dirty="0" smtClean="0"/>
            </a:br>
            <a:r>
              <a:rPr lang="ru-RU" sz="2000" dirty="0" smtClean="0"/>
              <a:t>Основные свойства певческого голоса.</a:t>
            </a:r>
            <a:br>
              <a:rPr lang="ru-RU" sz="2000" dirty="0" smtClean="0"/>
            </a:br>
            <a:r>
              <a:rPr lang="ru-RU" sz="2000" dirty="0" smtClean="0"/>
              <a:t>1. </a:t>
            </a:r>
            <a:r>
              <a:rPr lang="ru-RU" sz="2000" dirty="0" err="1" smtClean="0"/>
              <a:t>Звуковысотный</a:t>
            </a:r>
            <a:r>
              <a:rPr lang="ru-RU" sz="2000" dirty="0" smtClean="0"/>
              <a:t> диапазон.</a:t>
            </a:r>
            <a:br>
              <a:rPr lang="ru-RU" sz="2000" dirty="0" smtClean="0"/>
            </a:br>
            <a:r>
              <a:rPr lang="ru-RU" sz="2000" dirty="0" smtClean="0"/>
              <a:t>2.Динамический диапазон на различной высоте голоса.</a:t>
            </a:r>
            <a:br>
              <a:rPr lang="ru-RU" sz="2000" dirty="0" smtClean="0"/>
            </a:br>
            <a:r>
              <a:rPr lang="ru-RU" sz="2000" dirty="0" smtClean="0"/>
              <a:t>3. Плавные регистровые переходы.</a:t>
            </a:r>
            <a:br>
              <a:rPr lang="ru-RU" sz="2000" dirty="0" smtClean="0"/>
            </a:br>
            <a:r>
              <a:rPr lang="ru-RU" sz="2000" dirty="0" smtClean="0"/>
              <a:t>4. Ровность на различных гласных.</a:t>
            </a:r>
            <a:br>
              <a:rPr lang="ru-RU" sz="2000" dirty="0" smtClean="0"/>
            </a:br>
            <a:r>
              <a:rPr lang="ru-RU" sz="2000" dirty="0" smtClean="0"/>
              <a:t>5. Степень напряжённости.</a:t>
            </a:r>
            <a:br>
              <a:rPr lang="ru-RU" sz="2000" dirty="0" smtClean="0"/>
            </a:br>
            <a:r>
              <a:rPr lang="ru-RU" sz="2000" dirty="0" smtClean="0"/>
              <a:t>6. Вокальная позиция.</a:t>
            </a:r>
            <a:br>
              <a:rPr lang="ru-RU" sz="2000" dirty="0" smtClean="0"/>
            </a:br>
            <a:r>
              <a:rPr lang="ru-RU" sz="2000" dirty="0" smtClean="0"/>
              <a:t>7. Качество дикции: разборчивость, осмысленность, </a:t>
            </a:r>
            <a:r>
              <a:rPr lang="ru-RU" sz="2000" dirty="0" err="1" smtClean="0"/>
              <a:t>грамматность</a:t>
            </a:r>
            <a:r>
              <a:rPr lang="ru-RU" sz="2000" dirty="0" smtClean="0"/>
              <a:t>.</a:t>
            </a:r>
            <a:br>
              <a:rPr lang="ru-RU" sz="2000" dirty="0" smtClean="0"/>
            </a:br>
            <a:r>
              <a:rPr lang="ru-RU" sz="2000" dirty="0" smtClean="0"/>
              <a:t>8. Тембр: богатство обертонами, качество вибрато, </a:t>
            </a:r>
            <a:r>
              <a:rPr lang="ru-RU" sz="2000" dirty="0" err="1" smtClean="0"/>
              <a:t>полетность</a:t>
            </a:r>
            <a:r>
              <a:rPr lang="ru-RU" sz="2000" dirty="0" smtClean="0"/>
              <a:t> и звонкость.</a:t>
            </a:r>
            <a:br>
              <a:rPr lang="ru-RU" sz="2000" dirty="0" smtClean="0"/>
            </a:br>
            <a:r>
              <a:rPr lang="ru-RU" sz="2000" dirty="0" smtClean="0"/>
              <a:t>9. Выразительность исполнения.</a:t>
            </a:r>
            <a:br>
              <a:rPr lang="ru-RU" sz="2000" dirty="0" smtClean="0"/>
            </a:br>
            <a:r>
              <a:rPr lang="ru-RU" sz="2000" dirty="0" smtClean="0"/>
              <a:t/>
            </a:r>
            <a:br>
              <a:rPr lang="ru-RU" sz="2000" dirty="0" smtClean="0"/>
            </a:br>
            <a:r>
              <a:rPr lang="ru-RU" sz="2000" dirty="0" smtClean="0"/>
              <a:t>Для обучения необходимо:</a:t>
            </a:r>
            <a:br>
              <a:rPr lang="ru-RU" sz="2000" dirty="0" smtClean="0"/>
            </a:br>
            <a:r>
              <a:rPr lang="ru-RU" sz="2000" dirty="0" smtClean="0"/>
              <a:t>- наличие удовлетворительных вокальных и музыкальных данных: певческий голос, музыкальный слух, память, чувство ритма, отсутствие речевых дефектов; </a:t>
            </a:r>
            <a:br>
              <a:rPr lang="ru-RU" sz="2000" dirty="0" smtClean="0"/>
            </a:br>
            <a:r>
              <a:rPr lang="ru-RU" sz="2000" dirty="0" smtClean="0"/>
              <a:t>- здоровый голосовой аппарат</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t>
            </a:r>
            <a:endParaRPr lang="ru-RU" sz="2000"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80928"/>
            <a:ext cx="8229600" cy="1143000"/>
          </a:xfrm>
        </p:spPr>
        <p:txBody>
          <a:bodyPr>
            <a:normAutofit fontScale="90000"/>
          </a:bodyPr>
          <a:lstStyle/>
          <a:p>
            <a:pPr algn="l"/>
            <a:r>
              <a:rPr lang="ru-RU" sz="1800" dirty="0" smtClean="0"/>
              <a:t>Перед началом обучения педагог должен проверить:</a:t>
            </a:r>
            <a:br>
              <a:rPr lang="ru-RU" sz="1800" dirty="0" smtClean="0"/>
            </a:br>
            <a:r>
              <a:rPr lang="ru-RU" sz="1800" dirty="0" smtClean="0"/>
              <a:t>- ритм;</a:t>
            </a:r>
            <a:br>
              <a:rPr lang="ru-RU" sz="1800" dirty="0" smtClean="0"/>
            </a:br>
            <a:r>
              <a:rPr lang="ru-RU" sz="1800" dirty="0" smtClean="0"/>
              <a:t>-диапазон голоса;</a:t>
            </a:r>
            <a:br>
              <a:rPr lang="ru-RU" sz="1800" dirty="0" smtClean="0"/>
            </a:br>
            <a:r>
              <a:rPr lang="ru-RU" sz="1800" dirty="0" smtClean="0"/>
              <a:t>- музыкально-вокальные данные;</a:t>
            </a:r>
            <a:br>
              <a:rPr lang="ru-RU" sz="1800" dirty="0" smtClean="0"/>
            </a:br>
            <a:r>
              <a:rPr lang="ru-RU" sz="1800" dirty="0" smtClean="0"/>
              <a:t>- прослушать вокальное произведение (народные песни, произведение современного композитора);</a:t>
            </a:r>
            <a:br>
              <a:rPr lang="ru-RU" sz="1800" dirty="0" smtClean="0"/>
            </a:br>
            <a:r>
              <a:rPr lang="ru-RU" sz="1800" dirty="0" smtClean="0"/>
              <a:t>- прочитать стихотворение, скороговорку, прозу.</a:t>
            </a:r>
            <a:br>
              <a:rPr lang="ru-RU" sz="1800" dirty="0" smtClean="0"/>
            </a:br>
            <a:r>
              <a:rPr lang="ru-RU" sz="1800" dirty="0" smtClean="0"/>
              <a:t/>
            </a:r>
            <a:br>
              <a:rPr lang="ru-RU" sz="1800" dirty="0" smtClean="0"/>
            </a:br>
            <a:r>
              <a:rPr lang="ru-RU" sz="1800" dirty="0" smtClean="0"/>
              <a:t>Педагог развивает у ученика:</a:t>
            </a:r>
            <a:br>
              <a:rPr lang="ru-RU" sz="1800" dirty="0" smtClean="0"/>
            </a:br>
            <a:r>
              <a:rPr lang="ru-RU" sz="1800" dirty="0" smtClean="0"/>
              <a:t>- общий культурный и музыкальный уровень;</a:t>
            </a:r>
            <a:br>
              <a:rPr lang="ru-RU" sz="1800" dirty="0" smtClean="0"/>
            </a:br>
            <a:r>
              <a:rPr lang="ru-RU" sz="1800" dirty="0" smtClean="0"/>
              <a:t>- профессиональные певческие навыки;</a:t>
            </a:r>
            <a:br>
              <a:rPr lang="ru-RU" sz="1800" dirty="0" smtClean="0"/>
            </a:br>
            <a:r>
              <a:rPr lang="ru-RU" sz="1800" dirty="0" smtClean="0"/>
              <a:t>- устойчивое дыхание на опоре;</a:t>
            </a:r>
            <a:br>
              <a:rPr lang="ru-RU" sz="1800" dirty="0" smtClean="0"/>
            </a:br>
            <a:r>
              <a:rPr lang="ru-RU" sz="1800" dirty="0" smtClean="0"/>
              <a:t>- ровное звучание на протяжении всего диапазона голоса;</a:t>
            </a:r>
            <a:br>
              <a:rPr lang="ru-RU" sz="1800" dirty="0" smtClean="0"/>
            </a:br>
            <a:r>
              <a:rPr lang="ru-RU" sz="1800" dirty="0" smtClean="0"/>
              <a:t>- высокую вокальную позицию и точное интонирование;</a:t>
            </a:r>
            <a:br>
              <a:rPr lang="ru-RU" sz="1800" dirty="0" smtClean="0"/>
            </a:br>
            <a:r>
              <a:rPr lang="ru-RU" sz="1800" dirty="0" smtClean="0"/>
              <a:t>- дикционные навыки, чёткую и ясную артикуляцию;</a:t>
            </a:r>
            <a:br>
              <a:rPr lang="ru-RU" sz="1800" dirty="0" smtClean="0"/>
            </a:br>
            <a:r>
              <a:rPr lang="ru-RU" sz="1800" dirty="0" smtClean="0"/>
              <a:t>- орфоэпические навыки в разговорной и певческой речи;</a:t>
            </a:r>
            <a:br>
              <a:rPr lang="ru-RU" sz="1800" dirty="0" smtClean="0"/>
            </a:br>
            <a:r>
              <a:rPr lang="ru-RU" sz="1800" dirty="0" smtClean="0"/>
              <a:t>- выразительность исполнения.</a:t>
            </a:r>
            <a:br>
              <a:rPr lang="ru-RU" sz="1800" dirty="0" smtClean="0"/>
            </a:br>
            <a:r>
              <a:rPr lang="ru-RU" sz="1800" dirty="0" smtClean="0"/>
              <a:t/>
            </a:r>
            <a:br>
              <a:rPr lang="ru-RU" sz="1800" dirty="0" smtClean="0"/>
            </a:br>
            <a:r>
              <a:rPr lang="ru-RU" sz="1800" dirty="0" smtClean="0"/>
              <a:t>В работе над вокальным произведением необходимо:</a:t>
            </a:r>
            <a:br>
              <a:rPr lang="ru-RU" sz="1800" dirty="0" smtClean="0"/>
            </a:br>
            <a:r>
              <a:rPr lang="ru-RU" sz="1800" dirty="0" smtClean="0"/>
              <a:t>- учитывать степень вокально-музыкальной подготовки учащегося;</a:t>
            </a:r>
            <a:br>
              <a:rPr lang="ru-RU" sz="1800" dirty="0" smtClean="0"/>
            </a:br>
            <a:r>
              <a:rPr lang="ru-RU" sz="1800" dirty="0" smtClean="0"/>
              <a:t>- подбирать репертуар по степени трудности в каждом отдельном случае;</a:t>
            </a:r>
            <a:br>
              <a:rPr lang="ru-RU" sz="1800" dirty="0" smtClean="0"/>
            </a:br>
            <a:r>
              <a:rPr lang="ru-RU" sz="1800" dirty="0" smtClean="0"/>
              <a:t>- составлять концертный репертуар из произведений, пройденных с педагогом.</a:t>
            </a:r>
            <a:br>
              <a:rPr lang="ru-RU" sz="1800" dirty="0" smtClean="0"/>
            </a:br>
            <a:endParaRPr lang="ru-RU" sz="1800"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80928"/>
            <a:ext cx="8229600" cy="1143000"/>
          </a:xfrm>
        </p:spPr>
        <p:txBody>
          <a:bodyPr>
            <a:normAutofit fontScale="90000"/>
          </a:bodyPr>
          <a:lstStyle/>
          <a:p>
            <a:pPr algn="l"/>
            <a:r>
              <a:rPr lang="ru-RU" sz="1800" dirty="0" smtClean="0"/>
              <a:t>Краткий вокальный словарь</a:t>
            </a:r>
            <a:br>
              <a:rPr lang="ru-RU" sz="1800" dirty="0" smtClean="0"/>
            </a:br>
            <a:r>
              <a:rPr lang="ru-RU" sz="1800" dirty="0" smtClean="0"/>
              <a:t/>
            </a:r>
            <a:br>
              <a:rPr lang="ru-RU" sz="1800" dirty="0" smtClean="0"/>
            </a:br>
            <a:r>
              <a:rPr lang="ru-RU" sz="1800" dirty="0" smtClean="0"/>
              <a:t>Детский голос:</a:t>
            </a:r>
            <a:br>
              <a:rPr lang="ru-RU" sz="1800" dirty="0" smtClean="0"/>
            </a:br>
            <a:r>
              <a:rPr lang="ru-RU" sz="1800" dirty="0" smtClean="0"/>
              <a:t>вследствие  малых размеров голосового аппарата сильно отличается от голоса взрослых. Общий характер детских певческих голосов (независимо от возраста детей) – мягкость, «серебристое»  головное звучание, фальцетное (головное) звукообразование и ограниченность силы звука.  </a:t>
            </a:r>
            <a:br>
              <a:rPr lang="ru-RU" sz="1800" dirty="0" smtClean="0"/>
            </a:br>
            <a:r>
              <a:rPr lang="ru-RU" sz="1800" dirty="0" smtClean="0"/>
              <a:t>Основными правилами работы с детскими голосами является строгое выдерживание естественного для данного возраста диапазона, мягкое, свободное от зажимов и </a:t>
            </a:r>
            <a:r>
              <a:rPr lang="ru-RU" sz="1800" dirty="0" err="1" smtClean="0"/>
              <a:t>форсировки</a:t>
            </a:r>
            <a:r>
              <a:rPr lang="ru-RU" sz="1800" dirty="0" smtClean="0"/>
              <a:t> пение, ограниченная динамика, подбор репертуара, доступного по образному содержанию и эмоциям, непродолжительность и систематичность занятий. </a:t>
            </a:r>
            <a:br>
              <a:rPr lang="ru-RU" sz="1800" dirty="0" smtClean="0"/>
            </a:br>
            <a:r>
              <a:rPr lang="ru-RU" sz="1800" dirty="0" smtClean="0"/>
              <a:t/>
            </a:r>
            <a:br>
              <a:rPr lang="ru-RU" sz="1800" dirty="0" smtClean="0"/>
            </a:br>
            <a:r>
              <a:rPr lang="ru-RU" sz="1800" dirty="0" smtClean="0"/>
              <a:t>Резонатор: </a:t>
            </a:r>
            <a:br>
              <a:rPr lang="ru-RU" sz="1800" dirty="0" smtClean="0"/>
            </a:br>
            <a:r>
              <a:rPr lang="ru-RU" sz="1800" dirty="0" smtClean="0"/>
              <a:t>в голосовом аппарате – полости, резонирующие на возникающей голосовой щели звук и предающий ему силу и тембр. Резонанс возникает при совпадении частоты собственного тона с частотой звука. У певцов различают верхний (головной) и нижний (грудной) резонаторы. </a:t>
            </a:r>
            <a:br>
              <a:rPr lang="ru-RU" sz="1800" dirty="0" smtClean="0"/>
            </a:br>
            <a:r>
              <a:rPr lang="ru-RU" sz="1800" dirty="0" smtClean="0"/>
              <a:t/>
            </a:r>
            <a:br>
              <a:rPr lang="ru-RU" sz="1800" dirty="0" smtClean="0"/>
            </a:br>
            <a:r>
              <a:rPr lang="ru-RU" sz="1800" dirty="0" smtClean="0"/>
              <a:t>Фальцет:</a:t>
            </a:r>
            <a:br>
              <a:rPr lang="ru-RU" sz="1800" dirty="0" smtClean="0"/>
            </a:br>
            <a:r>
              <a:rPr lang="ru-RU" sz="1800" dirty="0" smtClean="0"/>
              <a:t>(ит. </a:t>
            </a:r>
            <a:r>
              <a:rPr lang="en-US" sz="1800" dirty="0" smtClean="0"/>
              <a:t>Falsetto</a:t>
            </a:r>
            <a:r>
              <a:rPr lang="ru-RU" sz="1800" dirty="0" smtClean="0"/>
              <a:t>, ложный) – способ формирования высоких звуков, а также верхний регистр мужского певческого голоса, характеризующийся слабым звучанием и бедностью тембра (вследствие уменьшения количества обертонов). При формировании фальцета используется головное </a:t>
            </a:r>
            <a:r>
              <a:rPr lang="ru-RU" sz="1800" dirty="0" err="1" smtClean="0"/>
              <a:t>резонирование</a:t>
            </a:r>
            <a:r>
              <a:rPr lang="ru-RU" sz="1800" dirty="0" smtClean="0"/>
              <a:t>.</a:t>
            </a:r>
            <a:br>
              <a:rPr lang="ru-RU" sz="1800" dirty="0" smtClean="0"/>
            </a:br>
            <a:endParaRPr lang="ru-RU" sz="1800"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068960"/>
            <a:ext cx="8229600" cy="1143000"/>
          </a:xfrm>
        </p:spPr>
        <p:txBody>
          <a:bodyPr>
            <a:normAutofit fontScale="90000"/>
          </a:bodyPr>
          <a:lstStyle/>
          <a:p>
            <a:pPr algn="l"/>
            <a:r>
              <a:rPr lang="ru-RU" sz="2000" dirty="0" smtClean="0"/>
              <a:t>Вибрато:</a:t>
            </a:r>
            <a:br>
              <a:rPr lang="ru-RU" sz="2000" dirty="0" smtClean="0"/>
            </a:br>
            <a:r>
              <a:rPr lang="ru-RU" sz="2000" dirty="0" smtClean="0"/>
              <a:t>(ит. </a:t>
            </a:r>
            <a:r>
              <a:rPr lang="en-US" sz="2000" dirty="0" smtClean="0"/>
              <a:t>Vibrato</a:t>
            </a:r>
            <a:r>
              <a:rPr lang="ru-RU" sz="2000" dirty="0" smtClean="0"/>
              <a:t>, колебание) – периодическое изменение звука по высоте, силе и тембру. Вибрато придает голосу теплоту, льющийся характер, участвует в создании индивидуального тембра.</a:t>
            </a:r>
            <a:br>
              <a:rPr lang="ru-RU" sz="2000" dirty="0" smtClean="0"/>
            </a:br>
            <a:r>
              <a:rPr lang="ru-RU" sz="2000" dirty="0" smtClean="0"/>
              <a:t/>
            </a:r>
            <a:br>
              <a:rPr lang="ru-RU" sz="2000" dirty="0" smtClean="0"/>
            </a:br>
            <a:r>
              <a:rPr lang="ru-RU" sz="2000" dirty="0" smtClean="0"/>
              <a:t>Дискант:</a:t>
            </a:r>
            <a:br>
              <a:rPr lang="ru-RU" sz="2000" dirty="0" smtClean="0"/>
            </a:br>
            <a:r>
              <a:rPr lang="ru-RU" sz="2000" dirty="0" smtClean="0"/>
              <a:t>(лат. </a:t>
            </a:r>
            <a:r>
              <a:rPr lang="en-US" sz="2000" dirty="0" err="1" smtClean="0"/>
              <a:t>discantus</a:t>
            </a:r>
            <a:r>
              <a:rPr lang="ru-RU" sz="2000" dirty="0" smtClean="0"/>
              <a:t>) – высокий детский певческий голос с диапазоном </a:t>
            </a:r>
            <a:r>
              <a:rPr lang="ru-RU" sz="2000" dirty="0" err="1" smtClean="0"/>
              <a:t>до¹-соль</a:t>
            </a:r>
            <a:r>
              <a:rPr lang="ru-RU" sz="2000" dirty="0" smtClean="0"/>
              <a:t>². Звучание дисканта отличается чистотой, звонкостью и серебристостью.</a:t>
            </a:r>
            <a:br>
              <a:rPr lang="ru-RU" sz="2000" dirty="0" smtClean="0"/>
            </a:br>
            <a:r>
              <a:rPr lang="ru-RU" sz="2000" dirty="0" smtClean="0"/>
              <a:t/>
            </a:r>
            <a:br>
              <a:rPr lang="ru-RU" sz="2000" dirty="0" smtClean="0"/>
            </a:br>
            <a:r>
              <a:rPr lang="ru-RU" sz="2000" dirty="0" smtClean="0"/>
              <a:t>Диапазон:</a:t>
            </a:r>
            <a:br>
              <a:rPr lang="ru-RU" sz="2000" dirty="0" smtClean="0"/>
            </a:br>
            <a:r>
              <a:rPr lang="ru-RU" sz="2000" dirty="0" smtClean="0"/>
              <a:t>(греч. </a:t>
            </a:r>
            <a:r>
              <a:rPr lang="en-US" sz="2000" dirty="0" err="1" smtClean="0"/>
              <a:t>dia</a:t>
            </a:r>
            <a:r>
              <a:rPr lang="en-US" sz="2000" dirty="0" smtClean="0"/>
              <a:t> </a:t>
            </a:r>
            <a:r>
              <a:rPr lang="en-US" sz="2000" dirty="0" err="1" smtClean="0"/>
              <a:t>pason</a:t>
            </a:r>
            <a:r>
              <a:rPr lang="ru-RU" sz="2000" dirty="0" smtClean="0"/>
              <a:t>, через все струны) – звуковой объем голоса от самого нижнего до самого верхнего звука. При правильной методике развития голоса. Диапазон может быть увеличен как вверх, так и вниз.</a:t>
            </a:r>
            <a:br>
              <a:rPr lang="ru-RU" sz="2000" dirty="0" smtClean="0"/>
            </a:br>
            <a:r>
              <a:rPr lang="ru-RU" sz="2000" dirty="0" smtClean="0"/>
              <a:t/>
            </a:r>
            <a:br>
              <a:rPr lang="ru-RU" sz="2000" dirty="0" smtClean="0"/>
            </a:br>
            <a:r>
              <a:rPr lang="ru-RU" sz="2000" dirty="0" smtClean="0"/>
              <a:t>Регистр:</a:t>
            </a:r>
            <a:br>
              <a:rPr lang="ru-RU" sz="2000" dirty="0" smtClean="0"/>
            </a:br>
            <a:r>
              <a:rPr lang="ru-RU" sz="2000" dirty="0" smtClean="0"/>
              <a:t>(лат. </a:t>
            </a:r>
            <a:r>
              <a:rPr lang="en-US" sz="2000" dirty="0" err="1" smtClean="0"/>
              <a:t>registrum</a:t>
            </a:r>
            <a:r>
              <a:rPr lang="ru-RU" sz="2000" dirty="0" smtClean="0"/>
              <a:t>, список, перечень) – ряд звуков голоса, извлекаемых одним и тем же способом и однородных по тембру. В зависимости от преимущественного использования грудного или головного резонаторов, различают грудной, головной и смешанный регистры.</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116</TotalTime>
  <Words>125</Words>
  <Application>Microsoft Office PowerPoint</Application>
  <PresentationFormat>Экран (4:3)</PresentationFormat>
  <Paragraphs>14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Вокальная азбука</vt:lpstr>
      <vt:lpstr>Звукотерапия  Со времен самых древних цивилизаций человечества людям известна целительная сила отдельных звуков и звукосочетаний, произносимых собственным голосом. Если рассматривать лечебные звуки и звукосочетание с позиции музыкотерапии (т.е. не столько в плане их произнесений, сколько в плане их «пропевания»), то с учетом открытий современной науки, рекомендации в этой специфической области вокалотерапии будут следующими: гласные звуки (кроме звуков «Е» и «Ё»):  «А» – снимает любые спазмы, лечит сердце и желчный пузырь; «И» - лечит глаза, уши, тонкий кишечник, стимулирует сердечную деятельность, «прочищает нос»; «О» – оживляет деятельность поджелудочной железы, способствует устранению проблем с сердцем; «У» – улучшает дыхание, стимулирует и гармонизует работу почек, мочевого пузыря; «Ы» – улучшает работу головного мозга; «Э» – улучшает работу головного мозга;   </vt:lpstr>
      <vt:lpstr>        Звукосочетание:  «ОМ» - снижает кровеное давление; «АЙ», «ПА» – снижают боли в сердце; «АП», «АМ», «АТ», «ИТ», «УТ» – исправляют дефекты речи; «УХ», «ОХ», «АХ» - стимулируют выброс из организма отработанных веществ и негативной энергии.       Научно доказанно целебная сила произнесения и некоторых отдельных согласных звуков (возможно, кому-то для больший пользы удается даже их пропеть); «В», «Н», «М» – улучшают работу головного мозга; «К», «Щ» – лечат уши; «Х» – освобождает организм от отработанных веществ и негативной энергии, улучшает дыхание; «Ч» – улучшает дыхание; «Ц» – лечит кишечник, сердце, легкие; «М» – лечит сердечные заболевания; «Ш» - лечит печень.             </vt:lpstr>
      <vt:lpstr>Четыре стадии развития детского голоса  7-10 лет – младший домутационный возраст. Голоса мальчиков и девочек однородны и почти все являются дисконтами. Им свойственно головное резонирование, легкий фальцет при котором вибрируют только края голосовых связок. Диапазон ограничен звуками до¹- ре² (высокие), до¹-си¹ (низкие). Наиболее удобные звуки ми¹-ля¹. Звук очень неровен. Гласные звуки звучат пестро. Задача педагога – добиться более ровного звучания гласных звуков на протяжении небольшого диапазона.   10 – 13 лет – старший домутационный возраст. К 11-ти годам в голосах детей, особенно у мальчиков появляются признаки грудного звучания. В связи с развитием грудной клетки более углубленным дыханием, голос начинает звучать более плотно и насыщенно. Легкие и звонкие дисконты имеют диапазон до¹-соль², альты звучат плотно с оттенком металла и имеют диапазон си (малой) – до². В этом возрасте в диапазоне детских голосов как и у взрослых, различают три регистра: - головной - смешанный - центральный - грудной У девочек преобладает звучание головного регистра, и явного различия в тембре сопрано и альтов не наблюдается. </vt:lpstr>
      <vt:lpstr>Основную часть диапазона составляет центральный регистр. Диапазон голосов некоторых детей может быть шире, чем указанно выше. В предмутационный период голоса приобретают тембровую определенность и характерные индивидуальные черты, свойственые взрослому голосу. У дисконтов исчезает полетность и подвижность. Альты звучат массивнее.   13 – 15 лет – мутационный (переходный) период. Он совпадает с периодом полового созревания детей. Формы мутации протекают различно: у одних постепенно и незаметно, у других – более явно и ощутимо (голос срывается во время пения и речи). Продолжительность мутационного периода может быть различна – от нескольких месяцев до нескольких лет. У детей, поющих до мутационного периода, он продолжается обычно быстрее и без резких изменений голоса. В этот период очень важно услышать начало мутации и при первых ее признаках принять меры предосторожности: чаще прослушивать голоса детей и во время реагировать на все изменения голоса. Вокальные упражнения, работу над техникой рекомендуется не останавливать, учитывая особенности каждого голоса, и работая в возможностях диапазона ученика. Как показала практика, ученики не теряют технику исполнения, если занимались до мутации.</vt:lpstr>
      <vt:lpstr>16 – 18 лет – юношеский возраст. Послемутационный период. Становление голоса взрослого человека. Важно соблюдать «санитарные» правила пения, не допускать форсированного звука, весьма осторожно расширять диапазон. Крикливое пение может нанести большой вред нежным неокрепшим связкам. Начинать развивать голос нужно постепенно с примарных звуков, обычно они находятся в середине диапазона певца, постепенно расширяя вверх и вниз, не прибегая к лишним усилиям и напряжению, осторожно и постепенно. Такой метод расширения диапазона определяют как метод концентрического развития голоса. Его основоположником был М.И.Глинка.  Для определения детского голоса нужно выявить:  - тембр - примарные звуки -переходные регистровые тоны - диапазон -способность выдерживать тесситуру  Основные свойства певческого голоса. 1. Звуковысотный диапазон. 2.Динамический диапазон на различной высоте голоса. 3. Плавные регистровые переходы. 4. Ровность на различных гласных. 5. Степень напряжённости. 6. Вокальная позиция. 7. Качество дикции: разборчивость, осмысленность, грамматность. 8. Тембр: богатство обертонами, качество вибрато, полетность и звонкость. 9. Выразительность исполнения.  Для обучения необходимо: - наличие удовлетворительных вокальных и музыкальных данных: певческий голос, музыкальный слух, память, чувство ритма, отсутствие речевых дефектов;  - здоровый голосовой аппарат      </vt:lpstr>
      <vt:lpstr>Перед началом обучения педагог должен проверить: - ритм; -диапазон голоса; - музыкально-вокальные данные; - прослушать вокальное произведение (народные песни, произведение современного композитора); - прочитать стихотворение, скороговорку, прозу.  Педагог развивает у ученика: - общий культурный и музыкальный уровень; - профессиональные певческие навыки; - устойчивое дыхание на опоре; - ровное звучание на протяжении всего диапазона голоса; - высокую вокальную позицию и точное интонирование; - дикционные навыки, чёткую и ясную артикуляцию; - орфоэпические навыки в разговорной и певческой речи; - выразительность исполнения.  В работе над вокальным произведением необходимо: - учитывать степень вокально-музыкальной подготовки учащегося; - подбирать репертуар по степени трудности в каждом отдельном случае; - составлять концертный репертуар из произведений, пройденных с педагогом. </vt:lpstr>
      <vt:lpstr>Краткий вокальный словарь  Детский голос: вследствие  малых размеров голосового аппарата сильно отличается от голоса взрослых. Общий характер детских певческих голосов (независимо от возраста детей) – мягкость, «серебристое»  головное звучание, фальцетное (головное) звукообразование и ограниченность силы звука.   Основными правилами работы с детскими голосами является строгое выдерживание естественного для данного возраста диапазона, мягкое, свободное от зажимов и форсировки пение, ограниченная динамика, подбор репертуара, доступного по образному содержанию и эмоциям, непродолжительность и систематичность занятий.   Резонатор:  в голосовом аппарате – полости, резонирующие на возникающей голосовой щели звук и предающий ему силу и тембр. Резонанс возникает при совпадении частоты собственного тона с частотой звука. У певцов различают верхний (головной) и нижний (грудной) резонаторы.   Фальцет: (ит. Falsetto, ложный) – способ формирования высоких звуков, а также верхний регистр мужского певческого голоса, характеризующийся слабым звучанием и бедностью тембра (вследствие уменьшения количества обертонов). При формировании фальцета используется головное резонирование. </vt:lpstr>
      <vt:lpstr>Вибрато: (ит. Vibrato, колебание) – периодическое изменение звука по высоте, силе и тембру. Вибрато придает голосу теплоту, льющийся характер, участвует в создании индивидуального тембра.  Дискант: (лат. discantus) – высокий детский певческий голос с диапазоном до¹-соль². Звучание дисканта отличается чистотой, звонкостью и серебристостью.  Диапазон: (греч. dia pason, через все струны) – звуковой объем голоса от самого нижнего до самого верхнего звука. При правильной методике развития голоса. Диапазон может быть увеличен как вверх, так и вниз.  Регистр: (лат. registrum, список, перечень) – ряд звуков голоса, извлекаемых одним и тем же способом и однородных по тембру. В зависимости от преимущественного использования грудного или головного резонаторов, различают грудной, головной и смешанный регистры.    </vt:lpstr>
      <vt:lpstr>Альты: (лат. altus, высокий) – низкий детский голос, с диапазоном ля (соль малой) – ми². Звучание этого голоса грудное с металлическим оттенком. Альты – название партии в хоре, исполняемой низкими детскими голосами.   Сопрано: (ит. Sopra, над, выше) – высокий женский голос с диапазоном до¹ - до³. Высокий детский голос (дисконт).   Тесситура: самая высокая партия в хоре (ит. tessitura, ткань) – звуковысотное расположение мелодии по отношению к диапазону конкретного голоса, без учета предельно низких и высоких звуков голоса.  Обертон: призвуки, расположенные выше основного тона, по которому определяется высота звука.  Позиция звука: термин, употребляемый в вокальной педагогике для выражения влияния тембра на восприятие высоты звука. Различают высокую и низкую позицию.  </vt:lpstr>
      <vt:lpstr>Полетность: свойство правильно поставленного певческого голоса быть хорошо слышимым в зале. Полетность зависит от наличия в тембре голоса высокой певческой форманты, особенно хорошо воспринимаемой слухом.  Форманта: группа усиленных обертонов, формирующих специфический тембр голоса.   Мутация: (лат. mutatio, изменение, перемена) – переход детского голоса в голос взрослого.  Орфоэпия: (греч. orthos, правильный, epos – речь) – правильное литературное произношение текста.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Вокальная азбука</dc:title>
  <dc:creator>Admin</dc:creator>
  <cp:lastModifiedBy>Admin</cp:lastModifiedBy>
  <cp:revision>26</cp:revision>
  <dcterms:created xsi:type="dcterms:W3CDTF">2014-10-24T18:13:28Z</dcterms:created>
  <dcterms:modified xsi:type="dcterms:W3CDTF">2014-10-26T10:41:37Z</dcterms:modified>
</cp:coreProperties>
</file>