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0" r:id="rId4"/>
    <p:sldId id="261" r:id="rId5"/>
    <p:sldId id="262" r:id="rId6"/>
    <p:sldId id="266" r:id="rId7"/>
    <p:sldId id="265" r:id="rId8"/>
    <p:sldId id="267" r:id="rId9"/>
    <p:sldId id="269" r:id="rId10"/>
    <p:sldId id="272" r:id="rId11"/>
    <p:sldId id="273" r:id="rId12"/>
    <p:sldId id="274" r:id="rId13"/>
    <p:sldId id="275" r:id="rId14"/>
    <p:sldId id="27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970A5-2A77-4412-AAE4-A6C29B85A52E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13278-87AE-43AC-BF1E-04F1E88755B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7A5CF3-B062-47DF-9362-8BC8D0A35377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55C0D-5DC2-468D-A231-A5CE36FEC22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F6FF6F-6922-47ED-934B-A0024266A6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55C0D-5DC2-468D-A231-A5CE36FEC22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F6FF6F-6922-47ED-934B-A0024266A6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55C0D-5DC2-468D-A231-A5CE36FEC22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F6FF6F-6922-47ED-934B-A0024266A6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55C0D-5DC2-468D-A231-A5CE36FEC22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F6FF6F-6922-47ED-934B-A0024266A6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55C0D-5DC2-468D-A231-A5CE36FEC22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F6FF6F-6922-47ED-934B-A0024266A6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55C0D-5DC2-468D-A231-A5CE36FEC22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F6FF6F-6922-47ED-934B-A0024266A6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55C0D-5DC2-468D-A231-A5CE36FEC22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F6FF6F-6922-47ED-934B-A0024266A6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55C0D-5DC2-468D-A231-A5CE36FEC22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F6FF6F-6922-47ED-934B-A0024266A6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55C0D-5DC2-468D-A231-A5CE36FEC22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F6FF6F-6922-47ED-934B-A0024266A6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55C0D-5DC2-468D-A231-A5CE36FEC22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F6FF6F-6922-47ED-934B-A0024266A6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55C0D-5DC2-468D-A231-A5CE36FEC22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F6FF6F-6922-47ED-934B-A0024266A69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3255C0D-5DC2-468D-A231-A5CE36FEC22D}" type="datetimeFigureOut">
              <a:rPr lang="ru-RU" smtClean="0"/>
              <a:t>12.01.2015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8F6FF6F-6922-47ED-934B-A0024266A69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600" dirty="0" smtClean="0"/>
              <a:t>Строение семян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214818"/>
            <a:ext cx="3922776" cy="142876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Презентация для 6 класса</a:t>
            </a:r>
          </a:p>
          <a:p>
            <a:r>
              <a:rPr lang="ru-RU" dirty="0" smtClean="0"/>
              <a:t>Подготовила: учитель биологии МБОУ СОШ №135</a:t>
            </a:r>
          </a:p>
          <a:p>
            <a:r>
              <a:rPr lang="ru-RU" dirty="0" smtClean="0"/>
              <a:t> г. Нижнего Новгорода </a:t>
            </a:r>
          </a:p>
          <a:p>
            <a:r>
              <a:rPr lang="ru-RU" dirty="0" smtClean="0"/>
              <a:t>Тростина Ольга Владимировна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Особенности строения </a:t>
            </a:r>
            <a:r>
              <a:rPr lang="ru-RU" sz="3200" dirty="0" smtClean="0"/>
              <a:t>семян однодольных растений</a:t>
            </a:r>
            <a:endParaRPr lang="ru-RU" sz="3200" dirty="0"/>
          </a:p>
        </p:txBody>
      </p:sp>
      <p:pic>
        <p:nvPicPr>
          <p:cNvPr id="4" name="Picture 2" descr="E:\Урок на 15 декабря\лук.jpg"/>
          <p:cNvPicPr>
            <a:picLocks noChangeAspect="1" noChangeArrowheads="1"/>
          </p:cNvPicPr>
          <p:nvPr/>
        </p:nvPicPr>
        <p:blipFill>
          <a:blip r:embed="rId2" cstate="email"/>
          <a:srcRect r="-10536"/>
          <a:stretch>
            <a:fillRect/>
          </a:stretch>
        </p:blipFill>
        <p:spPr bwMode="auto">
          <a:xfrm>
            <a:off x="571472" y="1714488"/>
            <a:ext cx="3859957" cy="4429156"/>
          </a:xfrm>
          <a:prstGeom prst="rect">
            <a:avLst/>
          </a:prstGeom>
          <a:noFill/>
        </p:spPr>
      </p:pic>
      <p:pic>
        <p:nvPicPr>
          <p:cNvPr id="5" name="Picture 4" descr="E:\Урок на 15 декабря\частуха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1714488"/>
            <a:ext cx="3757626" cy="47749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E:\Урок на 15 декабря\ясень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 r="-8594"/>
          <a:stretch>
            <a:fillRect/>
          </a:stretch>
        </p:blipFill>
        <p:spPr bwMode="auto">
          <a:xfrm>
            <a:off x="571472" y="1857364"/>
            <a:ext cx="3692023" cy="4187825"/>
          </a:xfrm>
          <a:prstGeom prst="rect">
            <a:avLst/>
          </a:prstGeom>
          <a:noFill/>
        </p:spPr>
      </p:pic>
      <p:pic>
        <p:nvPicPr>
          <p:cNvPr id="6" name="Picture 3" descr="E:\Урок на 15 декабря\миндаль.jpg"/>
          <p:cNvPicPr>
            <a:picLocks noChangeAspect="1" noChangeArrowheads="1"/>
          </p:cNvPicPr>
          <p:nvPr/>
        </p:nvPicPr>
        <p:blipFill>
          <a:blip r:embed="rId3" cstate="email"/>
          <a:srcRect r="-4685"/>
          <a:stretch>
            <a:fillRect/>
          </a:stretch>
        </p:blipFill>
        <p:spPr bwMode="auto">
          <a:xfrm>
            <a:off x="4857752" y="1928802"/>
            <a:ext cx="3728141" cy="431241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28596" y="500043"/>
            <a:ext cx="8286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dirty="0" smtClean="0"/>
              <a:t>Особенности строения семян однодольных растений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Line 3"/>
          <p:cNvSpPr>
            <a:spLocks noChangeShapeType="1"/>
          </p:cNvSpPr>
          <p:nvPr/>
        </p:nvSpPr>
        <p:spPr bwMode="auto">
          <a:xfrm flipH="1">
            <a:off x="1042988" y="1700213"/>
            <a:ext cx="1800225" cy="792162"/>
          </a:xfrm>
          <a:prstGeom prst="line">
            <a:avLst/>
          </a:prstGeom>
          <a:noFill/>
          <a:ln w="57150">
            <a:solidFill>
              <a:srgbClr val="99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6084888" y="1700213"/>
            <a:ext cx="1800225" cy="720725"/>
          </a:xfrm>
          <a:prstGeom prst="line">
            <a:avLst/>
          </a:prstGeom>
          <a:noFill/>
          <a:ln w="57150">
            <a:solidFill>
              <a:srgbClr val="99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79388" y="2852738"/>
            <a:ext cx="4092575" cy="58896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Класс Двудольные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500563" y="2852738"/>
            <a:ext cx="4397375" cy="58896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Класс Однодольные</a:t>
            </a:r>
          </a:p>
        </p:txBody>
      </p:sp>
      <p:pic>
        <p:nvPicPr>
          <p:cNvPr id="20492" name="Picture 12" descr="4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33375"/>
            <a:ext cx="987425" cy="1079500"/>
          </a:xfrm>
          <a:prstGeom prst="rect">
            <a:avLst/>
          </a:prstGeom>
          <a:noFill/>
        </p:spPr>
      </p:pic>
      <p:sp>
        <p:nvSpPr>
          <p:cNvPr id="20493" name="Rectangle 1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rgbClr val="0000FF"/>
                </a:solidFill>
              </a:rPr>
              <a:t>   </a:t>
            </a:r>
            <a:r>
              <a:rPr lang="ru-RU" sz="4000" b="1" dirty="0">
                <a:solidFill>
                  <a:srgbClr val="0000FF"/>
                </a:solidFill>
              </a:rPr>
              <a:t>Отдел П</a:t>
            </a:r>
            <a:r>
              <a:rPr lang="uk-UA" b="1" dirty="0" err="1">
                <a:solidFill>
                  <a:srgbClr val="0000FF"/>
                </a:solidFill>
              </a:rPr>
              <a:t>окрытосеменные</a:t>
            </a:r>
            <a:r>
              <a:rPr lang="uk-UA" b="1" dirty="0">
                <a:solidFill>
                  <a:srgbClr val="0000FF"/>
                </a:solidFill>
              </a:rPr>
              <a:t> </a:t>
            </a:r>
            <a:r>
              <a:rPr lang="uk-UA" b="1" dirty="0" smtClean="0">
                <a:solidFill>
                  <a:srgbClr val="0000FF"/>
                </a:solidFill>
              </a:rPr>
              <a:t>      </a:t>
            </a:r>
            <a:r>
              <a:rPr lang="uk-UA" b="1" dirty="0" err="1" smtClean="0">
                <a:solidFill>
                  <a:srgbClr val="0000FF"/>
                </a:solidFill>
              </a:rPr>
              <a:t>растения</a:t>
            </a:r>
            <a:endParaRPr lang="ru-RU" b="1" dirty="0">
              <a:solidFill>
                <a:srgbClr val="0000FF"/>
              </a:solidFill>
            </a:endParaRPr>
          </a:p>
        </p:txBody>
      </p:sp>
      <p:pic>
        <p:nvPicPr>
          <p:cNvPr id="20494" name="Picture 14" descr="400x400_565fdbecd563d3cca52c923cf0641bf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887913"/>
            <a:ext cx="2268538" cy="1970087"/>
          </a:xfrm>
          <a:prstGeom prst="rect">
            <a:avLst/>
          </a:prstGeom>
          <a:noFill/>
          <a:ln w="38100">
            <a:solidFill>
              <a:srgbClr val="800080"/>
            </a:solidFill>
            <a:miter lim="800000"/>
            <a:headEnd/>
            <a:tailEnd/>
          </a:ln>
        </p:spPr>
      </p:pic>
      <p:pic>
        <p:nvPicPr>
          <p:cNvPr id="20495" name="Picture 15" descr="IMG_5037-wor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68538" y="4870450"/>
            <a:ext cx="2590800" cy="1987550"/>
          </a:xfrm>
          <a:prstGeom prst="rect">
            <a:avLst/>
          </a:prstGeom>
          <a:noFill/>
          <a:ln w="38100">
            <a:solidFill>
              <a:srgbClr val="800080"/>
            </a:solidFill>
            <a:miter lim="800000"/>
            <a:headEnd/>
            <a:tailEnd/>
          </a:ln>
        </p:spPr>
      </p:pic>
      <p:pic>
        <p:nvPicPr>
          <p:cNvPr id="20496" name="Picture 16" descr="рожь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4868863"/>
            <a:ext cx="2160587" cy="1989137"/>
          </a:xfrm>
          <a:prstGeom prst="rect">
            <a:avLst/>
          </a:prstGeom>
          <a:noFill/>
          <a:ln w="38100">
            <a:solidFill>
              <a:srgbClr val="800080"/>
            </a:solidFill>
            <a:miter lim="800000"/>
            <a:headEnd/>
            <a:tailEnd/>
          </a:ln>
        </p:spPr>
      </p:pic>
      <p:pic>
        <p:nvPicPr>
          <p:cNvPr id="20497" name="Picture 17" descr="эритрина японская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19925" y="4868863"/>
            <a:ext cx="2124075" cy="1989137"/>
          </a:xfrm>
          <a:prstGeom prst="rect">
            <a:avLst/>
          </a:prstGeom>
          <a:noFill/>
          <a:ln w="38100">
            <a:solidFill>
              <a:srgbClr val="800080"/>
            </a:solidFill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1285852" y="428604"/>
            <a:ext cx="6572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FF"/>
                </a:solidFill>
              </a:rPr>
              <a:t>Отдел </a:t>
            </a:r>
          </a:p>
          <a:p>
            <a:pPr algn="ctr"/>
            <a:r>
              <a:rPr lang="ru-RU" sz="2800" b="1" dirty="0" smtClean="0">
                <a:solidFill>
                  <a:srgbClr val="0000FF"/>
                </a:solidFill>
              </a:rPr>
              <a:t>П</a:t>
            </a:r>
            <a:r>
              <a:rPr lang="uk-UA" sz="2800" b="1" dirty="0" err="1" smtClean="0">
                <a:solidFill>
                  <a:srgbClr val="0000FF"/>
                </a:solidFill>
              </a:rPr>
              <a:t>окрытосеменные</a:t>
            </a:r>
            <a:r>
              <a:rPr lang="uk-UA" sz="2800" b="1" dirty="0" smtClean="0">
                <a:solidFill>
                  <a:srgbClr val="0000FF"/>
                </a:solidFill>
              </a:rPr>
              <a:t>  </a:t>
            </a:r>
            <a:r>
              <a:rPr lang="uk-UA" sz="2800" b="1" dirty="0" err="1" smtClean="0">
                <a:solidFill>
                  <a:srgbClr val="0000FF"/>
                </a:solidFill>
              </a:rPr>
              <a:t>растения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Line 3"/>
          <p:cNvSpPr>
            <a:spLocks noChangeShapeType="1"/>
          </p:cNvSpPr>
          <p:nvPr/>
        </p:nvSpPr>
        <p:spPr bwMode="auto">
          <a:xfrm flipH="1">
            <a:off x="1042988" y="1700213"/>
            <a:ext cx="1800225" cy="792162"/>
          </a:xfrm>
          <a:prstGeom prst="line">
            <a:avLst/>
          </a:prstGeom>
          <a:noFill/>
          <a:ln w="57150">
            <a:solidFill>
              <a:srgbClr val="99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6084888" y="1700213"/>
            <a:ext cx="1800225" cy="720725"/>
          </a:xfrm>
          <a:prstGeom prst="line">
            <a:avLst/>
          </a:prstGeom>
          <a:noFill/>
          <a:ln w="57150">
            <a:solidFill>
              <a:srgbClr val="99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79388" y="2357430"/>
            <a:ext cx="4092575" cy="5847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dirty="0">
                <a:latin typeface="Tahoma" pitchFamily="34" charset="0"/>
                <a:cs typeface="Arial" charset="0"/>
              </a:rPr>
              <a:t>Класс Двудольные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500563" y="2357430"/>
            <a:ext cx="4214841" cy="5847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dirty="0">
                <a:latin typeface="Tahoma" pitchFamily="34" charset="0"/>
                <a:cs typeface="Arial" charset="0"/>
              </a:rPr>
              <a:t>Класс Однодольные</a:t>
            </a:r>
          </a:p>
        </p:txBody>
      </p:sp>
      <p:pic>
        <p:nvPicPr>
          <p:cNvPr id="20492" name="Picture 12" descr="4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33375"/>
            <a:ext cx="987425" cy="1079500"/>
          </a:xfrm>
          <a:prstGeom prst="rect">
            <a:avLst/>
          </a:prstGeom>
          <a:noFill/>
        </p:spPr>
      </p:pic>
      <p:sp>
        <p:nvSpPr>
          <p:cNvPr id="20493" name="Rectangle 1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00FF"/>
                </a:solidFill>
              </a:rPr>
              <a:t>  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85852" y="428604"/>
            <a:ext cx="6572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FF"/>
                </a:solidFill>
              </a:rPr>
              <a:t>Отдел </a:t>
            </a:r>
          </a:p>
          <a:p>
            <a:pPr algn="ctr"/>
            <a:r>
              <a:rPr lang="ru-RU" sz="2800" b="1" dirty="0" smtClean="0">
                <a:solidFill>
                  <a:srgbClr val="0000FF"/>
                </a:solidFill>
              </a:rPr>
              <a:t>П</a:t>
            </a:r>
            <a:r>
              <a:rPr lang="uk-UA" sz="2800" b="1" dirty="0" err="1" smtClean="0">
                <a:solidFill>
                  <a:srgbClr val="0000FF"/>
                </a:solidFill>
              </a:rPr>
              <a:t>окрытосеменные</a:t>
            </a:r>
            <a:r>
              <a:rPr lang="uk-UA" sz="2800" b="1" dirty="0" smtClean="0">
                <a:solidFill>
                  <a:srgbClr val="0000FF"/>
                </a:solidFill>
              </a:rPr>
              <a:t>  </a:t>
            </a:r>
            <a:r>
              <a:rPr lang="uk-UA" sz="2800" b="1" dirty="0" err="1" smtClean="0">
                <a:solidFill>
                  <a:srgbClr val="0000FF"/>
                </a:solidFill>
              </a:rPr>
              <a:t>растения</a:t>
            </a:r>
            <a:endParaRPr lang="ru-RU" sz="2800" dirty="0"/>
          </a:p>
        </p:txBody>
      </p:sp>
      <p:pic>
        <p:nvPicPr>
          <p:cNvPr id="13" name="Picture 9" descr="{1E323B44-532F-4970-A096-0FC902AD42B2}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572000" y="3071810"/>
            <a:ext cx="4143404" cy="3359153"/>
          </a:xfrm>
          <a:prstGeom prst="rect">
            <a:avLst/>
          </a:prstGeom>
          <a:noFill/>
        </p:spPr>
      </p:pic>
      <p:pic>
        <p:nvPicPr>
          <p:cNvPr id="14" name="Picture 10" descr="{15FB514A-7EFB-48D8-9225-57C900D2CC49}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428596" y="3071810"/>
            <a:ext cx="3786214" cy="335758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7" y="357166"/>
            <a:ext cx="476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Выводы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000108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1.Семя</a:t>
            </a:r>
            <a:r>
              <a:rPr kumimoji="0" lang="ru-RU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состоит из: семенной кожуры, зародыша и питательных веществ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714488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b="1" kern="0" dirty="0"/>
              <a:t>2.Зародыш – зачаток будущего растения. Он состоит из: зародышевых корешка, стебелька, </a:t>
            </a:r>
            <a:r>
              <a:rPr lang="ru-RU" b="1" kern="0" dirty="0" err="1"/>
              <a:t>почечки</a:t>
            </a:r>
            <a:r>
              <a:rPr lang="ru-RU" b="1" kern="0" dirty="0"/>
              <a:t> и семядоли.</a:t>
            </a:r>
            <a:endParaRPr lang="ru-RU" b="1" kern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2357429"/>
            <a:ext cx="8286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b="1" kern="0" dirty="0"/>
              <a:t>3.Семядоли – это первые листья зародыша растения.</a:t>
            </a:r>
            <a:endParaRPr lang="ru-RU" b="1" kern="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2786058"/>
            <a:ext cx="8286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b="1" kern="0" dirty="0"/>
              <a:t>4.Растения, имеющие в зародыше семени одну семядолю, называют однодольными – это пшеница, кукуруза, овес, лук и др.</a:t>
            </a:r>
            <a:endParaRPr lang="ru-RU" b="1" kern="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3714752"/>
            <a:ext cx="8286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b="1" kern="0" dirty="0"/>
              <a:t>5.Растения, имеющие в зародыше семени две семядоли, называют двудольными – это фасоль, капуста, яблоня, горох и др.</a:t>
            </a:r>
            <a:endParaRPr lang="ru-RU" b="1" kern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04126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400" dirty="0" smtClean="0"/>
              <a:t>Повторение: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7300" dirty="0" smtClean="0"/>
              <a:t>Покрытосеменные растения</a:t>
            </a:r>
            <a:endParaRPr lang="ru-RU" sz="73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571612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1.Имеют орган семенного размножения – цветок.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071678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b="1" kern="0" dirty="0"/>
              <a:t>2.После </a:t>
            </a:r>
            <a:r>
              <a:rPr lang="ru-RU" b="1" kern="0" dirty="0" err="1"/>
              <a:t>отцветания</a:t>
            </a:r>
            <a:r>
              <a:rPr lang="ru-RU" b="1" kern="0" dirty="0"/>
              <a:t> </a:t>
            </a:r>
            <a:r>
              <a:rPr lang="ru-RU" b="1" kern="0" dirty="0" smtClean="0"/>
              <a:t>на месте цветка образуется </a:t>
            </a:r>
            <a:r>
              <a:rPr lang="ru-RU" b="1" kern="0" dirty="0"/>
              <a:t>плод, в котором </a:t>
            </a:r>
            <a:r>
              <a:rPr lang="ru-RU" b="1" kern="0" dirty="0" smtClean="0"/>
              <a:t>созревают </a:t>
            </a:r>
            <a:r>
              <a:rPr lang="ru-RU" b="1" kern="0" dirty="0"/>
              <a:t>семена.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2786058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b="1" kern="0" dirty="0"/>
              <a:t>3.Семена развиваются внутри плода, то есть они защищены (покрыты).</a:t>
            </a:r>
            <a:endParaRPr lang="ru-RU" b="1" kern="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3500438"/>
            <a:ext cx="8072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b="1" kern="0" dirty="0"/>
              <a:t>4.Хорошо развита проводящая система, которая обеспечивает быстрое передвижение веществ в растении.</a:t>
            </a:r>
            <a:endParaRPr lang="ru-RU" b="1" kern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6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865188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chemeClr val="bg1"/>
                </a:solidFill>
                <a:latin typeface="Constantia" pitchFamily="18" charset="0"/>
              </a:rPr>
              <a:t>Царство растений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3850" y="260350"/>
            <a:ext cx="8569325" cy="88263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  <a:latin typeface="Constantia" pitchFamily="18" charset="0"/>
              </a:rPr>
              <a:t>Жизненные формы растений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00232" y="1285860"/>
            <a:ext cx="2786082" cy="115212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  <a:latin typeface="Constantia" pitchFamily="18" charset="0"/>
              </a:rPr>
              <a:t>Деревья</a:t>
            </a:r>
            <a:r>
              <a:rPr lang="ru-RU" sz="2400" dirty="0">
                <a:latin typeface="Constantia" pitchFamily="18" charset="0"/>
              </a:rPr>
              <a:t>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00232" y="2541023"/>
            <a:ext cx="2682727" cy="115212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  <a:latin typeface="Constantia" pitchFamily="18" charset="0"/>
              </a:rPr>
              <a:t>Кустарники</a:t>
            </a:r>
            <a:r>
              <a:rPr lang="ru-RU" sz="2400" dirty="0">
                <a:latin typeface="Constantia" pitchFamily="18" charset="0"/>
              </a:rPr>
              <a:t>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71670" y="3929066"/>
            <a:ext cx="2571768" cy="115212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  <a:latin typeface="Constantia" pitchFamily="18" charset="0"/>
              </a:rPr>
              <a:t>Кустарнички</a:t>
            </a:r>
            <a:r>
              <a:rPr lang="ru-RU" sz="2400" dirty="0">
                <a:latin typeface="Constantia" pitchFamily="18" charset="0"/>
              </a:rPr>
              <a:t>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71670" y="5286388"/>
            <a:ext cx="2571768" cy="115212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  <a:latin typeface="Constantia" pitchFamily="18" charset="0"/>
              </a:rPr>
              <a:t>Травы</a:t>
            </a:r>
            <a:r>
              <a:rPr lang="ru-RU" sz="2400" dirty="0">
                <a:latin typeface="Constantia" pitchFamily="18" charset="0"/>
              </a:rPr>
              <a:t> </a:t>
            </a:r>
          </a:p>
        </p:txBody>
      </p:sp>
      <p:pic>
        <p:nvPicPr>
          <p:cNvPr id="1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643570" y="1357298"/>
            <a:ext cx="1474830" cy="11521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2571744"/>
            <a:ext cx="1468928" cy="11521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5715008" y="3857628"/>
            <a:ext cx="1435968" cy="11521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6" cstate="email"/>
          <a:srcRect/>
          <a:stretch>
            <a:fillRect/>
          </a:stretch>
        </p:blipFill>
        <p:spPr>
          <a:xfrm>
            <a:off x="5715008" y="5214950"/>
            <a:ext cx="1464163" cy="11521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3"/>
            <a:ext cx="8715436" cy="117159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Arial" pitchFamily="34" charset="0"/>
                <a:cs typeface="Arial" pitchFamily="34" charset="0"/>
              </a:rPr>
              <a:t>Значение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400" dirty="0" smtClean="0">
                <a:latin typeface="Arial" pitchFamily="34" charset="0"/>
                <a:cs typeface="Arial" pitchFamily="34" charset="0"/>
              </a:rPr>
            </a:br>
            <a:r>
              <a:rPr lang="ru-RU" sz="4400" dirty="0" smtClean="0">
                <a:latin typeface="Arial" pitchFamily="34" charset="0"/>
                <a:cs typeface="Arial" pitchFamily="34" charset="0"/>
              </a:rPr>
              <a:t>покрытосеменных растений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14488"/>
            <a:ext cx="8501122" cy="414497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1. Выделяют кислород, необходимый для дыхания</a:t>
            </a: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2. Смягчают и увлажняют климат на планете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3. Являются пищей для животных и человека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4. Используются для изготовления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екарственных препаратов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Используются для озеленения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Сырье для промышленности (лен, хлопчатник, сахарная свекла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7. Строительный материал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Материал для изготовления музыкальных инструментов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14290"/>
            <a:ext cx="8572560" cy="6429420"/>
          </a:xfrm>
          <a:prstGeom prst="rect">
            <a:avLst/>
          </a:prstGeom>
          <a:solidFill>
            <a:schemeClr val="accent3">
              <a:lumMod val="40000"/>
              <a:lumOff val="60000"/>
              <a:alpha val="6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D:\по 6 классу\6-11\цветок\Генеративные органы расте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4071966" cy="5214974"/>
          </a:xfrm>
          <a:prstGeom prst="rect">
            <a:avLst/>
          </a:prstGeom>
          <a:noFill/>
        </p:spPr>
      </p:pic>
      <p:pic>
        <p:nvPicPr>
          <p:cNvPr id="1027" name="Picture 3" descr="D:\по 6 классу\6-11\цветок\Вегетативные и генеративные органы растений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1320347"/>
            <a:ext cx="4357718" cy="510904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Line 3"/>
          <p:cNvSpPr>
            <a:spLocks noChangeShapeType="1"/>
          </p:cNvSpPr>
          <p:nvPr/>
        </p:nvSpPr>
        <p:spPr bwMode="auto">
          <a:xfrm flipH="1">
            <a:off x="1042988" y="1700213"/>
            <a:ext cx="1800225" cy="792162"/>
          </a:xfrm>
          <a:prstGeom prst="line">
            <a:avLst/>
          </a:prstGeom>
          <a:noFill/>
          <a:ln w="57150">
            <a:solidFill>
              <a:srgbClr val="99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6084888" y="1700213"/>
            <a:ext cx="1800225" cy="720725"/>
          </a:xfrm>
          <a:prstGeom prst="line">
            <a:avLst/>
          </a:prstGeom>
          <a:noFill/>
          <a:ln w="57150">
            <a:solidFill>
              <a:srgbClr val="99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79388" y="2852738"/>
            <a:ext cx="4092575" cy="58896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Класс Двудольные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500563" y="2852738"/>
            <a:ext cx="4397375" cy="58896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charset="0"/>
              </a:rPr>
              <a:t>Класс Однодольные</a:t>
            </a:r>
          </a:p>
        </p:txBody>
      </p:sp>
      <p:pic>
        <p:nvPicPr>
          <p:cNvPr id="20492" name="Picture 12" descr="4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33375"/>
            <a:ext cx="987425" cy="1079500"/>
          </a:xfrm>
          <a:prstGeom prst="rect">
            <a:avLst/>
          </a:prstGeom>
          <a:noFill/>
        </p:spPr>
      </p:pic>
      <p:sp>
        <p:nvSpPr>
          <p:cNvPr id="20493" name="Rectangle 1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00FF"/>
                </a:solidFill>
              </a:rPr>
              <a:t>   </a:t>
            </a:r>
            <a:endParaRPr lang="ru-RU" b="1" dirty="0">
              <a:solidFill>
                <a:srgbClr val="0000FF"/>
              </a:solidFill>
            </a:endParaRPr>
          </a:p>
        </p:txBody>
      </p:sp>
      <p:pic>
        <p:nvPicPr>
          <p:cNvPr id="20494" name="Picture 14" descr="400x400_565fdbecd563d3cca52c923cf0641bf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4572008"/>
            <a:ext cx="2000264" cy="1970087"/>
          </a:xfrm>
          <a:prstGeom prst="rect">
            <a:avLst/>
          </a:prstGeom>
          <a:noFill/>
          <a:ln w="38100">
            <a:solidFill>
              <a:srgbClr val="800080"/>
            </a:solidFill>
            <a:miter lim="800000"/>
            <a:headEnd/>
            <a:tailEnd/>
          </a:ln>
        </p:spPr>
      </p:pic>
      <p:pic>
        <p:nvPicPr>
          <p:cNvPr id="20495" name="Picture 15" descr="IMG_5037-wor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3929066"/>
            <a:ext cx="2357454" cy="1987550"/>
          </a:xfrm>
          <a:prstGeom prst="rect">
            <a:avLst/>
          </a:prstGeom>
          <a:noFill/>
          <a:ln w="38100">
            <a:solidFill>
              <a:srgbClr val="800080"/>
            </a:solidFill>
            <a:miter lim="800000"/>
            <a:headEnd/>
            <a:tailEnd/>
          </a:ln>
        </p:spPr>
      </p:pic>
      <p:pic>
        <p:nvPicPr>
          <p:cNvPr id="20496" name="Picture 16" descr="рожь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4572008"/>
            <a:ext cx="2214578" cy="1989137"/>
          </a:xfrm>
          <a:prstGeom prst="rect">
            <a:avLst/>
          </a:prstGeom>
          <a:noFill/>
          <a:ln w="38100">
            <a:solidFill>
              <a:srgbClr val="800080"/>
            </a:solidFill>
            <a:miter lim="800000"/>
            <a:headEnd/>
            <a:tailEnd/>
          </a:ln>
        </p:spPr>
      </p:pic>
      <p:pic>
        <p:nvPicPr>
          <p:cNvPr id="20497" name="Picture 17" descr="эритрина японская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29454" y="3929066"/>
            <a:ext cx="2124075" cy="1989137"/>
          </a:xfrm>
          <a:prstGeom prst="rect">
            <a:avLst/>
          </a:prstGeom>
          <a:noFill/>
          <a:ln w="38100">
            <a:solidFill>
              <a:srgbClr val="800080"/>
            </a:solidFill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1285852" y="428604"/>
            <a:ext cx="6572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Изучение нового материала</a:t>
            </a:r>
          </a:p>
          <a:p>
            <a:pPr algn="ctr"/>
            <a:r>
              <a:rPr lang="ru-RU" sz="2800" b="1" dirty="0" smtClean="0">
                <a:solidFill>
                  <a:srgbClr val="0000FF"/>
                </a:solidFill>
              </a:rPr>
              <a:t>Отдел </a:t>
            </a:r>
          </a:p>
          <a:p>
            <a:pPr algn="ctr"/>
            <a:r>
              <a:rPr lang="ru-RU" sz="2800" b="1" dirty="0" smtClean="0">
                <a:solidFill>
                  <a:srgbClr val="0000FF"/>
                </a:solidFill>
              </a:rPr>
              <a:t>П</a:t>
            </a:r>
            <a:r>
              <a:rPr lang="uk-UA" sz="2800" b="1" dirty="0" err="1" smtClean="0">
                <a:solidFill>
                  <a:srgbClr val="0000FF"/>
                </a:solidFill>
              </a:rPr>
              <a:t>окрытосеменные</a:t>
            </a:r>
            <a:r>
              <a:rPr lang="uk-UA" sz="2800" b="1" dirty="0" smtClean="0">
                <a:solidFill>
                  <a:srgbClr val="0000FF"/>
                </a:solidFill>
              </a:rPr>
              <a:t>  </a:t>
            </a:r>
            <a:r>
              <a:rPr lang="uk-UA" sz="2800" b="1" dirty="0" err="1" smtClean="0">
                <a:solidFill>
                  <a:srgbClr val="0000FF"/>
                </a:solidFill>
              </a:rPr>
              <a:t>растения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285860"/>
            <a:ext cx="8183880" cy="47491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Строение семени фасоли</a:t>
            </a:r>
            <a:endParaRPr lang="ru-RU" sz="3600" dirty="0"/>
          </a:p>
        </p:txBody>
      </p:sp>
      <p:pic>
        <p:nvPicPr>
          <p:cNvPr id="5" name="Picture 7" descr="C:\Documents and Settings\ученик 3\Рабочий стол\Рисунки к уроку\{E5AE8974-9852-4E23-A02C-C2662E8D05D5}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357298"/>
            <a:ext cx="457203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E:\Урок на 15 декабря\зерновк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 r="-13295"/>
          <a:stretch>
            <a:fillRect/>
          </a:stretch>
        </p:blipFill>
        <p:spPr bwMode="auto">
          <a:xfrm>
            <a:off x="1571604" y="1571612"/>
            <a:ext cx="6215106" cy="435771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571480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Строение зерновки пшеницы</a:t>
            </a:r>
            <a:endParaRPr lang="ru-RU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5"/>
            <a:ext cx="7772400" cy="857256"/>
          </a:xfrm>
        </p:spPr>
        <p:txBody>
          <a:bodyPr>
            <a:normAutofit/>
          </a:bodyPr>
          <a:lstStyle/>
          <a:p>
            <a:pPr algn="ctr"/>
            <a:r>
              <a:rPr lang="ru-RU" sz="3600" b="0" dirty="0" smtClean="0">
                <a:solidFill>
                  <a:schemeClr val="tx1"/>
                </a:solidFill>
              </a:rPr>
              <a:t>Сравните</a:t>
            </a:r>
            <a:r>
              <a:rPr lang="ru-RU" sz="3600" b="0" dirty="0" smtClean="0">
                <a:solidFill>
                  <a:schemeClr val="tx1"/>
                </a:solidFill>
              </a:rPr>
              <a:t>:</a:t>
            </a:r>
            <a:endParaRPr lang="ru-RU" sz="3600" b="0" dirty="0">
              <a:solidFill>
                <a:schemeClr val="tx1"/>
              </a:solidFill>
            </a:endParaRPr>
          </a:p>
        </p:txBody>
      </p:sp>
      <p:pic>
        <p:nvPicPr>
          <p:cNvPr id="5" name="Picture 3" descr="E:\Урок на 15 декабря\зерновка.jpg"/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4786314" y="1428736"/>
            <a:ext cx="3929090" cy="4686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7" descr="C:\Documents and Settings\ученик 3\Рабочий стол\Рисунки к уроку\{E5AE8974-9852-4E23-A02C-C2662E8D05D5}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428736"/>
            <a:ext cx="3643342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78</TotalTime>
  <Words>279</Words>
  <Application>Microsoft Office PowerPoint</Application>
  <PresentationFormat>Экран (4:3)</PresentationFormat>
  <Paragraphs>55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Строение семян</vt:lpstr>
      <vt:lpstr>Слайд 2</vt:lpstr>
      <vt:lpstr>Царство растений</vt:lpstr>
      <vt:lpstr>Значение  покрытосеменных растений</vt:lpstr>
      <vt:lpstr>Слайд 5</vt:lpstr>
      <vt:lpstr>   </vt:lpstr>
      <vt:lpstr>Слайд 7</vt:lpstr>
      <vt:lpstr>Слайд 8</vt:lpstr>
      <vt:lpstr>Сравните:</vt:lpstr>
      <vt:lpstr>Слайд 10</vt:lpstr>
      <vt:lpstr>Слайд 11</vt:lpstr>
      <vt:lpstr>   Отдел Покрытосеменные       растения</vt:lpstr>
      <vt:lpstr>  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Строение семян</dc:title>
  <dc:creator>DOM-NN</dc:creator>
  <cp:lastModifiedBy>DOM-NN</cp:lastModifiedBy>
  <cp:revision>8</cp:revision>
  <dcterms:created xsi:type="dcterms:W3CDTF">2015-01-12T14:13:51Z</dcterms:created>
  <dcterms:modified xsi:type="dcterms:W3CDTF">2015-01-12T15:32:34Z</dcterms:modified>
</cp:coreProperties>
</file>