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9275F6-91AF-4642-90DA-D319494D2859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CD276F-9B61-48C3-B5D7-0CB5C28F2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p-obrazovanie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&#1076;&#1086;&#1076;&#1084;&#1089;&#1082;.&#1088;&#1092;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dsovet.su/load/25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classy.ru/" TargetMode="External"/><Relationship Id="rId2" Type="http://schemas.openxmlformats.org/officeDocument/2006/relationships/hyperlink" Target="http://www.passionforum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ranamasterov.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ot-zadachka.ru/" TargetMode="External"/><Relationship Id="rId2" Type="http://schemas.openxmlformats.org/officeDocument/2006/relationships/hyperlink" Target="http://znv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lotaya-krona.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700808"/>
            <a:ext cx="7740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Информационно-коммуникативные </a:t>
            </a:r>
          </a:p>
          <a:p>
            <a:pPr algn="ctr"/>
            <a:r>
              <a:rPr lang="ru-RU" sz="3200" dirty="0" smtClean="0"/>
              <a:t>технологии в </a:t>
            </a:r>
            <a:r>
              <a:rPr lang="ru-RU" sz="3200" dirty="0" smtClean="0"/>
              <a:t>системе дополнительного образования детей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5229200"/>
            <a:ext cx="230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Педагог ДО Шахматова О.С.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404664"/>
            <a:ext cx="648072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dirty="0" smtClean="0"/>
              <a:t>Педагоги </a:t>
            </a:r>
            <a:r>
              <a:rPr lang="ru-RU" sz="2800" dirty="0"/>
              <a:t>могут использовать в своей </a:t>
            </a:r>
            <a:r>
              <a:rPr lang="ru-RU" sz="2800" dirty="0" smtClean="0"/>
              <a:t>практике:</a:t>
            </a:r>
          </a:p>
          <a:p>
            <a:pPr algn="ctr" fontAlgn="base"/>
            <a:endParaRPr lang="ru-RU" sz="2800" dirty="0"/>
          </a:p>
          <a:p>
            <a:pPr marL="457200" lvl="0" indent="-45720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/>
              <a:t>современные методы и способы представления, обработки информации по </a:t>
            </a:r>
            <a:r>
              <a:rPr lang="ru-RU" sz="2400" dirty="0" smtClean="0"/>
              <a:t>ДОД;</a:t>
            </a:r>
            <a:endParaRPr lang="ru-RU" sz="2400" dirty="0"/>
          </a:p>
          <a:p>
            <a:pPr marL="457200" lvl="0" indent="-45720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/>
              <a:t>широкий спектр </a:t>
            </a:r>
            <a:r>
              <a:rPr lang="ru-RU" sz="2400" dirty="0" smtClean="0"/>
              <a:t>материалов </a:t>
            </a:r>
            <a:r>
              <a:rPr lang="ru-RU" sz="2400" dirty="0"/>
              <a:t>учебно-методического комплекса педагога дополнительного образования;</a:t>
            </a:r>
          </a:p>
          <a:p>
            <a:pPr marL="457200" lvl="0" indent="-45720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/>
              <a:t>компьютерные программы, тренажеры различного целевого назначения;</a:t>
            </a:r>
          </a:p>
          <a:p>
            <a:pPr marL="457200" lvl="0" indent="-45720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/>
              <a:t>информационные ресурсы, социальные сети для образовательных целей и др.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620688"/>
            <a:ext cx="64807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dirty="0"/>
              <a:t>Сайт о дополнительном образовании детей </a:t>
            </a:r>
            <a:r>
              <a:rPr lang="ru-RU" sz="3600" u="sng" dirty="0">
                <a:hlinkClick r:id="rId2"/>
              </a:rPr>
              <a:t>http://dop-obrazovanie.com</a:t>
            </a:r>
            <a:r>
              <a:rPr lang="ru-RU" sz="3600" u="sng" dirty="0" smtClean="0">
                <a:hlinkClick r:id="rId2"/>
              </a:rPr>
              <a:t>/</a:t>
            </a:r>
            <a:endParaRPr lang="ru-RU" sz="3600" u="sng" dirty="0" smtClean="0"/>
          </a:p>
          <a:p>
            <a:pPr algn="ctr" fontAlgn="base"/>
            <a:endParaRPr lang="ru-RU" sz="3600" u="sng" dirty="0" smtClean="0"/>
          </a:p>
          <a:p>
            <a:pPr algn="ctr" fontAlgn="base"/>
            <a:endParaRPr lang="ru-RU" sz="3600" u="sng" dirty="0"/>
          </a:p>
          <a:p>
            <a:pPr algn="ctr" fontAlgn="base"/>
            <a:r>
              <a:rPr lang="ru-RU" sz="3600" dirty="0" smtClean="0"/>
              <a:t>Информационный </a:t>
            </a:r>
            <a:r>
              <a:rPr lang="ru-RU" sz="3600" dirty="0"/>
              <a:t>портал системы дополнительного образования детей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http://dopedu.ru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764704"/>
            <a:ext cx="64807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/>
              <a:t>Сетевое издание Электронный журнал «Дополнительное образование детей Москвы от А до Я»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додмск.рф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Социальная сеть работников образования </a:t>
            </a:r>
            <a:r>
              <a:rPr lang="ru-RU" sz="3200" u="sng" dirty="0" smtClean="0">
                <a:hlinkClick r:id="rId3"/>
              </a:rPr>
              <a:t>http://nsportal.ru/</a:t>
            </a:r>
            <a:endParaRPr lang="ru-RU" sz="3200" dirty="0" smtClean="0"/>
          </a:p>
          <a:p>
            <a:pPr algn="ctr" fontAlgn="base"/>
            <a:endParaRPr lang="ru-RU" sz="3200" dirty="0" smtClean="0"/>
          </a:p>
          <a:p>
            <a:pPr algn="ctr" fontAlgn="base"/>
            <a:r>
              <a:rPr lang="ru-RU" sz="3200" dirty="0" smtClean="0"/>
              <a:t>Сообщество </a:t>
            </a:r>
            <a:r>
              <a:rPr lang="ru-RU" sz="3200" dirty="0"/>
              <a:t>взаимопомощи учителей </a:t>
            </a:r>
            <a:r>
              <a:rPr lang="ru-RU" sz="3200" u="sng" dirty="0">
                <a:hlinkClick r:id="rId4"/>
              </a:rPr>
              <a:t>http://pedsovet.su/load/251</a:t>
            </a:r>
            <a:r>
              <a:rPr lang="ru-RU" sz="3200" dirty="0"/>
              <a:t> </a:t>
            </a:r>
            <a:endParaRPr lang="ru-RU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88640"/>
            <a:ext cx="64807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dirty="0"/>
              <a:t>Электронная подписка на сборники </a:t>
            </a:r>
            <a:r>
              <a:rPr lang="ru-RU" sz="3600" dirty="0" smtClean="0"/>
              <a:t>мастер-классов </a:t>
            </a:r>
            <a:r>
              <a:rPr lang="ru-RU" sz="3600" u="sng" dirty="0" smtClean="0">
                <a:hlinkClick r:id="rId2"/>
              </a:rPr>
              <a:t>http</a:t>
            </a:r>
            <a:r>
              <a:rPr lang="ru-RU" sz="3600" u="sng" dirty="0">
                <a:hlinkClick r:id="rId2"/>
              </a:rPr>
              <a:t>://www.passionforum.ru/</a:t>
            </a:r>
            <a:endParaRPr lang="ru-RU" sz="3600" dirty="0"/>
          </a:p>
          <a:p>
            <a:pPr algn="ctr" fontAlgn="base"/>
            <a:endParaRPr lang="ru-RU" sz="3600" dirty="0" smtClean="0"/>
          </a:p>
          <a:p>
            <a:pPr algn="ctr" fontAlgn="base"/>
            <a:r>
              <a:rPr lang="ru-RU" sz="3600" dirty="0" smtClean="0"/>
              <a:t>Дидактические сайты: </a:t>
            </a:r>
          </a:p>
          <a:p>
            <a:pPr algn="ctr" fontAlgn="base"/>
            <a:endParaRPr lang="ru-RU" sz="3600" dirty="0" smtClean="0"/>
          </a:p>
          <a:p>
            <a:pPr algn="ctr" fontAlgn="base"/>
            <a:r>
              <a:rPr lang="ru-RU" sz="3600" dirty="0" smtClean="0"/>
              <a:t>«Мастер-классы» </a:t>
            </a:r>
            <a:r>
              <a:rPr lang="ru-RU" sz="3600" u="sng" dirty="0" smtClean="0">
                <a:hlinkClick r:id="rId3"/>
              </a:rPr>
              <a:t>http://masterclassy.ru</a:t>
            </a:r>
            <a:endParaRPr lang="ru-RU" sz="3600" u="sng" dirty="0" smtClean="0"/>
          </a:p>
          <a:p>
            <a:pPr algn="ctr" fontAlgn="base"/>
            <a:endParaRPr lang="ru-RU" sz="3600" u="sng" dirty="0"/>
          </a:p>
          <a:p>
            <a:pPr algn="ctr" fontAlgn="base"/>
            <a:r>
              <a:rPr lang="ru-RU" sz="3600" dirty="0" smtClean="0"/>
              <a:t>«Страна </a:t>
            </a:r>
            <a:r>
              <a:rPr lang="ru-RU" sz="3600" dirty="0"/>
              <a:t>мастеров» </a:t>
            </a:r>
            <a:r>
              <a:rPr lang="ru-RU" sz="3600" u="sng" dirty="0">
                <a:hlinkClick r:id="rId4"/>
              </a:rPr>
              <a:t>http://stranamasterov.ru/</a:t>
            </a:r>
            <a:r>
              <a:rPr lang="ru-RU" sz="3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88640"/>
            <a:ext cx="648072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 smtClean="0"/>
              <a:t>Международный фестиваль детского и юношеского творчества «Звезды нового века»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http://znv.ru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Сайт </a:t>
            </a:r>
            <a:r>
              <a:rPr lang="ru-RU" sz="3200" dirty="0"/>
              <a:t>Центра развития мышления и </a:t>
            </a:r>
            <a:r>
              <a:rPr lang="ru-RU" sz="3200" dirty="0" smtClean="0"/>
              <a:t>интеллекта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http://vot-zadachka.ru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/>
            <a:r>
              <a:rPr lang="ru-RU" sz="3200" dirty="0" smtClean="0"/>
              <a:t>Всероссийские дистанционные творческие конкурсы для всех возрастов </a:t>
            </a:r>
          </a:p>
          <a:p>
            <a:pPr algn="ctr" fontAlgn="base"/>
            <a:r>
              <a:rPr lang="en-US" sz="3200" dirty="0" smtClean="0">
                <a:hlinkClick r:id="rId4"/>
              </a:rPr>
              <a:t>http://www.zolotaya-krona.ru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88640"/>
            <a:ext cx="648072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 smtClean="0"/>
              <a:t>Применение ИКТ различного назначения в ДОД предоставляет </a:t>
            </a:r>
            <a:r>
              <a:rPr lang="ru-RU" sz="3200" dirty="0"/>
              <a:t>возможности совершенствования </a:t>
            </a:r>
            <a:r>
              <a:rPr lang="ru-RU" sz="3200" dirty="0" smtClean="0"/>
              <a:t>подготовки обучающихся </a:t>
            </a:r>
            <a:r>
              <a:rPr lang="ru-RU" sz="3200" dirty="0"/>
              <a:t>на этапе перехода к образованию в условиях расширенного доступа к информации, а также выступают одним из показателей профессиональной компетентности педагога дополнительного образования.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1760" y="260648"/>
            <a:ext cx="6552728" cy="6319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Процесс </a:t>
            </a:r>
            <a:r>
              <a:rPr lang="ru-RU" sz="2800" dirty="0"/>
              <a:t>информатизации </a:t>
            </a:r>
            <a:r>
              <a:rPr lang="ru-RU" sz="2800" dirty="0" smtClean="0"/>
              <a:t>предполагает создание </a:t>
            </a:r>
            <a:r>
              <a:rPr lang="ru-RU" sz="2800" dirty="0"/>
              <a:t>методических систем обучения, ориентированных </a:t>
            </a:r>
            <a:r>
              <a:rPr lang="ru-RU" sz="2800" dirty="0" smtClean="0"/>
              <a:t>на:</a:t>
            </a:r>
          </a:p>
          <a:p>
            <a:pPr algn="ctr"/>
            <a:endParaRPr lang="ru-RU" sz="2800" dirty="0" smtClean="0"/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Развитие </a:t>
            </a:r>
            <a:r>
              <a:rPr lang="ru-RU" sz="2400" dirty="0"/>
              <a:t>интеллектуального потенциала учащихся, </a:t>
            </a:r>
            <a:endParaRPr lang="ru-RU" sz="2400" dirty="0" smtClean="0"/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Формирование </a:t>
            </a:r>
            <a:r>
              <a:rPr lang="ru-RU" sz="2400" dirty="0"/>
              <a:t>умений самостоятельно приобретать знания, </a:t>
            </a:r>
            <a:endParaRPr lang="ru-RU" sz="2400" dirty="0" smtClean="0"/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Осуществлять </a:t>
            </a:r>
            <a:r>
              <a:rPr lang="ru-RU" sz="2400" dirty="0"/>
              <a:t>информационно-учебную, экспериментально – исследовательскую (опытно - экспериментальную) деятельность</a:t>
            </a:r>
            <a:r>
              <a:rPr lang="ru-RU" sz="2400" dirty="0" smtClean="0"/>
              <a:t>,</a:t>
            </a:r>
          </a:p>
          <a:p>
            <a:pPr>
              <a:spcAft>
                <a:spcPts val="250"/>
              </a:spcAft>
              <a:buFont typeface="Arial" pitchFamily="34" charset="0"/>
              <a:buChar char="•"/>
            </a:pPr>
            <a:r>
              <a:rPr lang="ru-RU" sz="2400" dirty="0" smtClean="0"/>
              <a:t> Разнообразные </a:t>
            </a:r>
            <a:r>
              <a:rPr lang="ru-RU" sz="2400" dirty="0"/>
              <a:t>виды самостоятельной деятельности по обработке информации.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0"/>
            <a:ext cx="6732240" cy="713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dirty="0" smtClean="0"/>
              <a:t>Тенденции </a:t>
            </a:r>
            <a:r>
              <a:rPr lang="ru-RU" sz="2400" dirty="0"/>
              <a:t>развития дополнительного образования детей:</a:t>
            </a:r>
          </a:p>
          <a:p>
            <a:pPr lvl="0" fontAlgn="base"/>
            <a:endParaRPr lang="ru-RU" dirty="0" smtClean="0"/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/>
              <a:t>Признание </a:t>
            </a:r>
            <a:r>
              <a:rPr lang="ru-RU" dirty="0"/>
              <a:t>права ребенка на свободное самоопределение и самореализацию, неотъемлемого права на свободу выбора себя и для себя.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/>
              <a:t>Утверждение единства и целостности образования, где обучение и воспитание есть его составляющие, две подсистемы развития личности.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/>
              <a:t>Активное внедрение разнообразных информационных технологий для совершенствования процессов обучения, воспитания, управления, диагностики качества образовательных услуг.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/>
              <a:t>Развитие индивидуальности каждого человека в практике образовательного процесса.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/>
              <a:t>Непрерывное </a:t>
            </a:r>
            <a:r>
              <a:rPr lang="ru-RU" dirty="0"/>
              <a:t>образование как принцип планирования и организации образовательного развития личности.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условий для профессионального самоопределения и интеграции личности в новых условиях социума.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/>
              <a:t>Создание гуманистических </a:t>
            </a:r>
            <a:r>
              <a:rPr lang="ru-RU" dirty="0"/>
              <a:t>воспитательных систем.</a:t>
            </a:r>
          </a:p>
          <a:p>
            <a:pPr lvl="0" fontAlgn="base">
              <a:spcAft>
                <a:spcPts val="200"/>
              </a:spcAft>
              <a:buFont typeface="Arial" pitchFamily="34" charset="0"/>
              <a:buChar char="•"/>
            </a:pPr>
            <a:r>
              <a:rPr lang="ru-RU" dirty="0" smtClean="0"/>
              <a:t>Совершенствование </a:t>
            </a:r>
            <a:r>
              <a:rPr lang="ru-RU" dirty="0"/>
              <a:t>педагогической организации работы с детьми в дополнительном образовании.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764704"/>
            <a:ext cx="662473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 smtClean="0"/>
              <a:t>Общие </a:t>
            </a:r>
            <a:r>
              <a:rPr lang="ru-RU" sz="3200" dirty="0"/>
              <a:t>направления деятельности современного учреждения дополнительного образования детей</a:t>
            </a:r>
            <a:r>
              <a:rPr lang="ru-RU" sz="3200" dirty="0" smtClean="0"/>
              <a:t>:</a:t>
            </a:r>
          </a:p>
          <a:p>
            <a:pPr fontAlgn="base"/>
            <a:endParaRPr lang="ru-RU" dirty="0" smtClean="0"/>
          </a:p>
          <a:p>
            <a:pPr algn="ctr" fontAlgn="base"/>
            <a:endParaRPr lang="ru-RU" dirty="0"/>
          </a:p>
          <a:p>
            <a:pPr marL="342900" lvl="0" indent="-342900" fontAlgn="base">
              <a:spcAft>
                <a:spcPts val="1400"/>
              </a:spcAft>
              <a:buFont typeface="+mj-lt"/>
              <a:buAutoNum type="arabicPeriod"/>
            </a:pPr>
            <a:r>
              <a:rPr lang="ru-RU" sz="2800" dirty="0" smtClean="0"/>
              <a:t>Переход </a:t>
            </a:r>
          </a:p>
          <a:p>
            <a:pPr marL="342900" lvl="0" indent="-342900" fontAlgn="base">
              <a:spcAft>
                <a:spcPts val="1400"/>
              </a:spcAft>
              <a:buFont typeface="+mj-lt"/>
              <a:buAutoNum type="arabicPeriod"/>
            </a:pPr>
            <a:r>
              <a:rPr lang="ru-RU" sz="2800" dirty="0" smtClean="0"/>
              <a:t>Широкое применение</a:t>
            </a:r>
            <a:endParaRPr lang="ru-RU" sz="2800" dirty="0"/>
          </a:p>
          <a:p>
            <a:pPr marL="342900" lvl="0" indent="-342900" fontAlgn="base">
              <a:spcAft>
                <a:spcPts val="1400"/>
              </a:spcAft>
              <a:buFont typeface="+mj-lt"/>
              <a:buAutoNum type="arabicPeriod"/>
            </a:pPr>
            <a:r>
              <a:rPr lang="ru-RU" sz="2800" dirty="0" smtClean="0"/>
              <a:t>Развитие</a:t>
            </a:r>
            <a:endParaRPr lang="ru-RU" sz="2800" dirty="0"/>
          </a:p>
          <a:p>
            <a:pPr marL="342900" lvl="0" indent="-342900" fontAlgn="base">
              <a:spcAft>
                <a:spcPts val="1400"/>
              </a:spcAft>
              <a:buFont typeface="+mj-lt"/>
              <a:buAutoNum type="arabicPeriod"/>
            </a:pPr>
            <a:r>
              <a:rPr lang="ru-RU" sz="2800" dirty="0" smtClean="0"/>
              <a:t>Вариативность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8640"/>
            <a:ext cx="64087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Современные ИКТ в дополнительном образовании:</a:t>
            </a:r>
          </a:p>
          <a:p>
            <a:endParaRPr lang="ru-RU" dirty="0" smtClean="0"/>
          </a:p>
          <a:p>
            <a:endParaRPr lang="ru-RU" dirty="0"/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Компьютерные </a:t>
            </a:r>
            <a:r>
              <a:rPr lang="ru-RU" sz="2800" dirty="0"/>
              <a:t>учебники;</a:t>
            </a:r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Предметно-ориентировочные среды;</a:t>
            </a:r>
            <a:endParaRPr lang="ru-RU" sz="2800" dirty="0"/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Лабораторные </a:t>
            </a:r>
            <a:r>
              <a:rPr lang="ru-RU" sz="2800" dirty="0"/>
              <a:t>практикумы;</a:t>
            </a:r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Программы-тренажеры</a:t>
            </a:r>
            <a:r>
              <a:rPr lang="ru-RU" sz="2800" dirty="0"/>
              <a:t>;</a:t>
            </a:r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Контролирующие </a:t>
            </a:r>
            <a:r>
              <a:rPr lang="ru-RU" sz="2800" dirty="0"/>
              <a:t>программы;</a:t>
            </a:r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Аудио-</a:t>
            </a:r>
            <a:r>
              <a:rPr lang="ru-RU" sz="2800" dirty="0"/>
              <a:t>, видео- технологии;</a:t>
            </a:r>
          </a:p>
          <a:p>
            <a:pPr lvl="0" fontAlgn="base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/>
              <a:t> Интернет </a:t>
            </a:r>
            <a:r>
              <a:rPr lang="ru-RU" sz="2800" dirty="0"/>
              <a:t>- технологии.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216" y="0"/>
            <a:ext cx="70567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Электронно-образовательные ресурсы в ДОД:</a:t>
            </a:r>
          </a:p>
          <a:p>
            <a:endParaRPr lang="ru-RU" dirty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800" dirty="0" smtClean="0"/>
              <a:t>Единая </a:t>
            </a:r>
            <a:r>
              <a:rPr lang="ru-RU" sz="2800" dirty="0"/>
              <a:t>коллекция цифровых образовательных ресурсов по адресу: </a:t>
            </a:r>
            <a:r>
              <a:rPr lang="ru-RU" sz="2800" dirty="0">
                <a:hlinkClick r:id="rId2"/>
              </a:rPr>
              <a:t>http://school-collection.edu.ru</a:t>
            </a:r>
            <a:r>
              <a:rPr lang="ru-RU" sz="2800" dirty="0" smtClean="0">
                <a:hlinkClick r:id="rId2"/>
              </a:rPr>
              <a:t>/</a:t>
            </a:r>
            <a:endParaRPr lang="ru-RU" sz="2800" dirty="0" smtClean="0"/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учебно-методическое пособие</a:t>
            </a:r>
            <a:r>
              <a:rPr lang="ru-RU" sz="2800" b="1" dirty="0"/>
              <a:t> «</a:t>
            </a:r>
            <a:r>
              <a:rPr lang="ru-RU" sz="2800" dirty="0"/>
              <a:t>Природа и творчество</a:t>
            </a:r>
            <a:r>
              <a:rPr lang="ru-RU" sz="2800" b="1" dirty="0"/>
              <a:t>»</a:t>
            </a:r>
            <a:r>
              <a:rPr lang="ru-RU" sz="2800" dirty="0"/>
              <a:t>(для детей 7-16 лет).</a:t>
            </a:r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учебно-методическое пособие «Ступеньки творчества»(Для детей 10-14 лет).</a:t>
            </a:r>
          </a:p>
          <a:p>
            <a:pPr marL="342900" lvl="0" indent="-342900">
              <a:spcAft>
                <a:spcPts val="1200"/>
              </a:spcAft>
              <a:buFontTx/>
              <a:buAutoNum type="arabicPeriod"/>
            </a:pPr>
            <a:r>
              <a:rPr lang="ru-RU" sz="2800" dirty="0"/>
              <a:t>Электронное пособие «Одарённые дети: теория и практика</a:t>
            </a:r>
            <a:r>
              <a:rPr lang="ru-RU" sz="2800" dirty="0" smtClean="0"/>
              <a:t>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60648"/>
            <a:ext cx="67322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dirty="0"/>
              <a:t>Электронные образовательные ресурсы на занятиях могут быть использованы:</a:t>
            </a:r>
          </a:p>
          <a:p>
            <a:pPr lvl="0" fontAlgn="base"/>
            <a:endParaRPr lang="ru-RU" dirty="0" smtClean="0"/>
          </a:p>
          <a:p>
            <a:pPr lvl="0" fontAlgn="base"/>
            <a:endParaRPr lang="ru-RU" dirty="0"/>
          </a:p>
          <a:p>
            <a:pPr marL="342900" lvl="0" indent="-342900" fontAlgn="base"/>
            <a:r>
              <a:rPr lang="ru-RU" sz="2800" dirty="0" smtClean="0"/>
              <a:t>1. На </a:t>
            </a:r>
            <a:r>
              <a:rPr lang="ru-RU" sz="2800" dirty="0"/>
              <a:t>этапе изучения нового материала – </a:t>
            </a:r>
            <a:r>
              <a:rPr lang="ru-RU" sz="2800" dirty="0" smtClean="0"/>
              <a:t>информационные;</a:t>
            </a:r>
          </a:p>
          <a:p>
            <a:pPr marL="342900" lvl="0" indent="-342900" fontAlgn="base"/>
            <a:endParaRPr lang="ru-RU" sz="2800" dirty="0"/>
          </a:p>
          <a:p>
            <a:pPr lvl="0" fontAlgn="base"/>
            <a:r>
              <a:rPr lang="ru-RU" sz="2800" dirty="0" smtClean="0"/>
              <a:t>2. На </a:t>
            </a:r>
            <a:r>
              <a:rPr lang="ru-RU" sz="2800" dirty="0"/>
              <a:t>этапе повторения – </a:t>
            </a:r>
            <a:r>
              <a:rPr lang="ru-RU" sz="2800" dirty="0" smtClean="0"/>
              <a:t>практические;</a:t>
            </a:r>
          </a:p>
          <a:p>
            <a:pPr lvl="0" fontAlgn="base"/>
            <a:endParaRPr lang="ru-RU" sz="2800" dirty="0"/>
          </a:p>
          <a:p>
            <a:pPr lvl="0" fontAlgn="base"/>
            <a:r>
              <a:rPr lang="ru-RU" sz="2800" dirty="0" smtClean="0"/>
              <a:t>3. На </a:t>
            </a:r>
            <a:r>
              <a:rPr lang="ru-RU" sz="2800" dirty="0"/>
              <a:t>этапе контроля - контрольные электронные образовательные </a:t>
            </a:r>
            <a:r>
              <a:rPr lang="ru-RU" sz="2800" dirty="0" smtClean="0"/>
              <a:t>ресурсы.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0"/>
            <a:ext cx="6768752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dirty="0"/>
              <a:t>Основные возможности применения </a:t>
            </a:r>
            <a:r>
              <a:rPr lang="ru-RU" sz="2400" dirty="0" smtClean="0"/>
              <a:t>ИКТ в </a:t>
            </a:r>
            <a:r>
              <a:rPr lang="ru-RU" sz="2400" dirty="0"/>
              <a:t>дополнительном образовании детей</a:t>
            </a:r>
            <a:r>
              <a:rPr lang="ru-RU" sz="2400" dirty="0" smtClean="0"/>
              <a:t>:</a:t>
            </a:r>
          </a:p>
          <a:p>
            <a:pPr fontAlgn="base"/>
            <a:endParaRPr lang="ru-RU" sz="1100" dirty="0"/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Расширение </a:t>
            </a:r>
            <a:r>
              <a:rPr lang="ru-RU" dirty="0"/>
              <a:t>содержания изучаемых образовательных программ;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совершенствования методики обучения в различных творческих объединениях;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эффективности методики проведения занятий;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творческого, самостоятельного мышления обучающихся;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умений самостоятельного поиска, анализа и оценки информации, 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познавательной и творческой активности обучающихся;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информационного взаимодействия педагогов, родителей, администрации, обучающихся.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Развитие электронных ресурсов образовательного учреждения.</a:t>
            </a:r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Разнообразие </a:t>
            </a:r>
            <a:r>
              <a:rPr lang="ru-RU" dirty="0"/>
              <a:t>содержательного досуга </a:t>
            </a:r>
            <a:r>
              <a:rPr lang="ru-RU" dirty="0" smtClean="0"/>
              <a:t>детей.</a:t>
            </a:r>
            <a:endParaRPr lang="ru-RU" dirty="0"/>
          </a:p>
          <a:p>
            <a:pPr marL="342900" lvl="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Осуществление индивидуализации и дифференциации в работе с обучающимися 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476672"/>
            <a:ext cx="64807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Требования к разработке средств информации дополнительного образования детей</a:t>
            </a:r>
            <a:r>
              <a:rPr lang="ru-RU" sz="2800" dirty="0" smtClean="0"/>
              <a:t>:</a:t>
            </a:r>
          </a:p>
          <a:p>
            <a:endParaRPr lang="ru-RU" dirty="0"/>
          </a:p>
          <a:p>
            <a:pPr marL="342900" indent="-342900"/>
            <a:r>
              <a:rPr lang="ru-RU" sz="2000" dirty="0" smtClean="0"/>
              <a:t>Средства должны: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</a:t>
            </a:r>
            <a:r>
              <a:rPr lang="ru-RU" sz="2000" dirty="0"/>
              <a:t>строиться на принципах непрерывного </a:t>
            </a:r>
            <a:r>
              <a:rPr lang="ru-RU" sz="2000" dirty="0" smtClean="0"/>
              <a:t>и простого </a:t>
            </a:r>
            <a:r>
              <a:rPr lang="ru-RU" sz="2000" dirty="0"/>
              <a:t>способа обновления материалов и </a:t>
            </a:r>
            <a:r>
              <a:rPr lang="ru-RU" sz="2000" dirty="0" smtClean="0"/>
              <a:t>форм;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</a:t>
            </a:r>
            <a:r>
              <a:rPr lang="ru-RU" sz="2000" dirty="0"/>
              <a:t>представлять возможность </a:t>
            </a:r>
            <a:r>
              <a:rPr lang="ru-RU" sz="2000" dirty="0" smtClean="0"/>
              <a:t>индивидуально выбирать </a:t>
            </a:r>
            <a:r>
              <a:rPr lang="ru-RU" sz="2000" dirty="0"/>
              <a:t>темп и траекторию </a:t>
            </a:r>
            <a:r>
              <a:rPr lang="ru-RU" sz="2000" dirty="0" smtClean="0"/>
              <a:t>деятельности;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          - способствовать </a:t>
            </a:r>
            <a:r>
              <a:rPr lang="ru-RU" sz="2000" dirty="0"/>
              <a:t>установлению </a:t>
            </a:r>
            <a:r>
              <a:rPr lang="ru-RU" sz="2000" dirty="0" smtClean="0"/>
              <a:t>дополнительных связей </a:t>
            </a:r>
            <a:r>
              <a:rPr lang="ru-RU" sz="2000" dirty="0"/>
              <a:t>и межличностных контактов </a:t>
            </a:r>
            <a:r>
              <a:rPr lang="ru-RU" sz="2000" dirty="0" smtClean="0"/>
              <a:t>обучающихся.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603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11</cp:revision>
  <dcterms:created xsi:type="dcterms:W3CDTF">2013-07-02T15:25:28Z</dcterms:created>
  <dcterms:modified xsi:type="dcterms:W3CDTF">2014-10-22T11:52:00Z</dcterms:modified>
</cp:coreProperties>
</file>