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44" d="100"/>
          <a:sy n="44" d="100"/>
        </p:scale>
        <p:origin x="-62" y="-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0D816-D6FA-463B-9451-8B933AAC5F4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90B670-7D99-4EC5-BB5F-5964980B4F33}">
      <dgm:prSet phldrT="[Текст]"/>
      <dgm:spPr/>
      <dgm:t>
        <a:bodyPr/>
        <a:lstStyle/>
        <a:p>
          <a:r>
            <a:rPr lang="ru-RU">
              <a:latin typeface="Corbel" charset="0"/>
            </a:rPr>
            <a:t>200, 500, 1000, 2000, 5000, 10000, марафон, сверхдлинные.</a:t>
          </a:r>
          <a:endParaRPr lang="ru-RU">
            <a:latin typeface="Corbel"/>
          </a:endParaRPr>
        </a:p>
      </dgm:t>
    </dgm:pt>
    <dgm:pt modelId="{195C18B4-E471-49E9-BE01-2C1E7D550591}" type="parTrans" cxnId="{4F556749-E1A2-438E-9A12-297A4DF1EB1A}">
      <dgm:prSet/>
      <dgm:spPr/>
      <dgm:t>
        <a:bodyPr/>
        <a:lstStyle/>
        <a:p>
          <a:endParaRPr lang="ru-RU"/>
        </a:p>
      </dgm:t>
    </dgm:pt>
    <dgm:pt modelId="{A3F965F2-98BA-4F65-AD6B-F5C7E3F24219}" type="sibTrans" cxnId="{4F556749-E1A2-438E-9A12-297A4DF1EB1A}">
      <dgm:prSet/>
      <dgm:spPr/>
      <dgm:t>
        <a:bodyPr/>
        <a:lstStyle/>
        <a:p>
          <a:endParaRPr lang="ru-RU"/>
        </a:p>
      </dgm:t>
    </dgm:pt>
    <dgm:pt modelId="{022E3A71-A4E4-4A5C-9238-FABFCBBCC279}" type="pres">
      <dgm:prSet presAssocID="{B8E0D816-D6FA-463B-9451-8B933AAC5F4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BF737B9-8DA1-4240-A376-28B13BD831EA}" type="pres">
      <dgm:prSet presAssocID="{4690B670-7D99-4EC5-BB5F-5964980B4F33}" presName="horFlow" presStyleCnt="0"/>
      <dgm:spPr/>
    </dgm:pt>
    <dgm:pt modelId="{9CE3409E-A616-48C2-88FB-2D3BA38101C6}" type="pres">
      <dgm:prSet presAssocID="{4690B670-7D99-4EC5-BB5F-5964980B4F33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455D0EAF-5A87-4073-BCC2-E2D4059090A7}" type="presOf" srcId="{4690B670-7D99-4EC5-BB5F-5964980B4F33}" destId="{9CE3409E-A616-48C2-88FB-2D3BA38101C6}" srcOrd="0" destOrd="0" presId="urn:microsoft.com/office/officeart/2005/8/layout/lProcess3"/>
    <dgm:cxn modelId="{31DC339F-5E09-4295-A37E-E77DA34387C8}" type="presOf" srcId="{B8E0D816-D6FA-463B-9451-8B933AAC5F44}" destId="{022E3A71-A4E4-4A5C-9238-FABFCBBCC279}" srcOrd="0" destOrd="0" presId="urn:microsoft.com/office/officeart/2005/8/layout/lProcess3"/>
    <dgm:cxn modelId="{4F556749-E1A2-438E-9A12-297A4DF1EB1A}" srcId="{B8E0D816-D6FA-463B-9451-8B933AAC5F44}" destId="{4690B670-7D99-4EC5-BB5F-5964980B4F33}" srcOrd="0" destOrd="0" parTransId="{195C18B4-E471-49E9-BE01-2C1E7D550591}" sibTransId="{A3F965F2-98BA-4F65-AD6B-F5C7E3F24219}"/>
    <dgm:cxn modelId="{073B82A3-0185-4216-9593-F0140DD93BFF}" type="presParOf" srcId="{022E3A71-A4E4-4A5C-9238-FABFCBBCC279}" destId="{CBF737B9-8DA1-4240-A376-28B13BD831EA}" srcOrd="0" destOrd="0" presId="urn:microsoft.com/office/officeart/2005/8/layout/lProcess3"/>
    <dgm:cxn modelId="{03A88241-01C0-436D-A6BF-39C6F0656BDE}" type="presParOf" srcId="{CBF737B9-8DA1-4240-A376-28B13BD831EA}" destId="{9CE3409E-A616-48C2-88FB-2D3BA38101C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FE5EF1-91D6-4003-A322-5EF1F2730D9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73505E-7707-49D5-A820-FB32A488026A}">
      <dgm:prSet phldrT="[Текст]"/>
      <dgm:spPr/>
      <dgm:t>
        <a:bodyPr/>
        <a:lstStyle/>
        <a:p>
          <a:r>
            <a:rPr lang="ru-RU">
              <a:latin typeface="Times New Roman" charset="0"/>
              <a:cs typeface="Times New Roman" charset="0"/>
            </a:rPr>
            <a:t>В каждой категории участники спортивных соревнований делятся на возрастные группы в соответствии с Единой Всероссийской спортивной классификацией.  </a:t>
          </a:r>
        </a:p>
      </dgm:t>
    </dgm:pt>
    <dgm:pt modelId="{26775252-05FA-47FB-841B-6597F1003982}" type="parTrans" cxnId="{33FEABAB-FC39-4655-9D97-FC3CF73B5AD1}">
      <dgm:prSet/>
      <dgm:spPr/>
      <dgm:t>
        <a:bodyPr/>
        <a:lstStyle/>
        <a:p>
          <a:endParaRPr lang="ru-RU"/>
        </a:p>
      </dgm:t>
    </dgm:pt>
    <dgm:pt modelId="{1E12E967-9C7A-457B-B2B8-200454153F95}" type="sibTrans" cxnId="{33FEABAB-FC39-4655-9D97-FC3CF73B5AD1}">
      <dgm:prSet/>
      <dgm:spPr/>
      <dgm:t>
        <a:bodyPr/>
        <a:lstStyle/>
        <a:p>
          <a:endParaRPr lang="ru-RU"/>
        </a:p>
      </dgm:t>
    </dgm:pt>
    <dgm:pt modelId="{3DA387D5-4E87-4608-824E-DF02C836FCD8}">
      <dgm:prSet phldrT="[Текст]"/>
      <dgm:spPr/>
      <dgm:t>
        <a:bodyPr/>
        <a:lstStyle/>
        <a:p>
          <a:r>
            <a:rPr lang="ru-RU" dirty="0">
              <a:latin typeface="Times New Roman" charset="0"/>
              <a:cs typeface="Times New Roman" charset="0"/>
            </a:rPr>
            <a:t>Официальные спортивные соревнования проводятся на дистанциях:       </a:t>
          </a:r>
          <a:endParaRPr lang="ru-RU" dirty="0"/>
        </a:p>
      </dgm:t>
    </dgm:pt>
    <dgm:pt modelId="{4691772F-65FC-4F2F-A4D7-6ABE3689482A}" type="parTrans" cxnId="{D3A93C79-CE65-4832-80BD-6D60640A7B05}">
      <dgm:prSet/>
      <dgm:spPr/>
    </dgm:pt>
    <dgm:pt modelId="{6F322E3D-1F20-4E2C-B13D-56B8A713CD80}" type="sibTrans" cxnId="{D3A93C79-CE65-4832-80BD-6D60640A7B05}">
      <dgm:prSet/>
      <dgm:spPr/>
    </dgm:pt>
    <dgm:pt modelId="{B4F86594-1EB0-482A-B0C9-6BB89AC9C48F}">
      <dgm:prSet phldrT="[Текст]"/>
      <dgm:spPr/>
      <dgm:t>
        <a:bodyPr/>
        <a:lstStyle/>
        <a:p>
          <a:r>
            <a:rPr lang="ru-RU">
              <a:latin typeface="Times New Roman" charset="0"/>
              <a:cs typeface="Times New Roman" charset="0"/>
            </a:rPr>
            <a:t>Спортивные соревнования проводятся в следующих категориях: байдарка-мужчины, байдарка-женщины  </a:t>
          </a:r>
          <a:endParaRPr lang="ru-RU"/>
        </a:p>
      </dgm:t>
    </dgm:pt>
    <dgm:pt modelId="{34B5C2B3-A110-4C23-BA00-F427F0715B58}" type="parTrans" cxnId="{8315272A-3C72-4991-9E28-0E3C6600D989}">
      <dgm:prSet/>
      <dgm:spPr/>
    </dgm:pt>
    <dgm:pt modelId="{E4F84AB7-CA49-4A96-964B-AFB53D826D13}" type="sibTrans" cxnId="{8315272A-3C72-4991-9E28-0E3C6600D989}">
      <dgm:prSet/>
      <dgm:spPr/>
    </dgm:pt>
    <dgm:pt modelId="{1F4C0139-F33C-46B0-BFDE-33479F4C4356}" type="pres">
      <dgm:prSet presAssocID="{27FE5EF1-91D6-4003-A322-5EF1F2730D9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CE1B87-E232-4625-85F2-0C4A6F777A0E}" type="pres">
      <dgm:prSet presAssocID="{1773505E-7707-49D5-A820-FB32A488026A}" presName="horFlow" presStyleCnt="0"/>
      <dgm:spPr/>
    </dgm:pt>
    <dgm:pt modelId="{37162297-D987-4B26-BBC4-9D2E516F250C}" type="pres">
      <dgm:prSet presAssocID="{1773505E-7707-49D5-A820-FB32A488026A}" presName="bigChev" presStyleLbl="node1" presStyleIdx="0" presStyleCnt="3"/>
      <dgm:spPr/>
      <dgm:t>
        <a:bodyPr/>
        <a:lstStyle/>
        <a:p>
          <a:endParaRPr lang="ru-RU"/>
        </a:p>
      </dgm:t>
    </dgm:pt>
    <dgm:pt modelId="{0E68DB19-1AAB-4356-812B-723A53724286}" type="pres">
      <dgm:prSet presAssocID="{1773505E-7707-49D5-A820-FB32A488026A}" presName="vSp" presStyleCnt="0"/>
      <dgm:spPr/>
    </dgm:pt>
    <dgm:pt modelId="{8FA86AA6-17FB-4B40-A233-BA7D7350C974}" type="pres">
      <dgm:prSet presAssocID="{B4F86594-1EB0-482A-B0C9-6BB89AC9C48F}" presName="horFlow" presStyleCnt="0"/>
      <dgm:spPr/>
    </dgm:pt>
    <dgm:pt modelId="{787E1670-B741-4B9A-B9E8-47F379E9C35A}" type="pres">
      <dgm:prSet presAssocID="{B4F86594-1EB0-482A-B0C9-6BB89AC9C48F}" presName="bigChev" presStyleLbl="node1" presStyleIdx="1" presStyleCnt="3"/>
      <dgm:spPr/>
      <dgm:t>
        <a:bodyPr/>
        <a:lstStyle/>
        <a:p>
          <a:endParaRPr lang="ru-RU"/>
        </a:p>
      </dgm:t>
    </dgm:pt>
    <dgm:pt modelId="{A4AFE671-8550-4D26-A506-524C8E0844A8}" type="pres">
      <dgm:prSet presAssocID="{B4F86594-1EB0-482A-B0C9-6BB89AC9C48F}" presName="vSp" presStyleCnt="0"/>
      <dgm:spPr/>
    </dgm:pt>
    <dgm:pt modelId="{BA62D559-8B11-46AE-85C8-E56E76B1DCF2}" type="pres">
      <dgm:prSet presAssocID="{3DA387D5-4E87-4608-824E-DF02C836FCD8}" presName="horFlow" presStyleCnt="0"/>
      <dgm:spPr/>
    </dgm:pt>
    <dgm:pt modelId="{9E54D6CC-7BCD-4172-A72C-B1189E413B23}" type="pres">
      <dgm:prSet presAssocID="{3DA387D5-4E87-4608-824E-DF02C836FCD8}" presName="bigChev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33FEABAB-FC39-4655-9D97-FC3CF73B5AD1}" srcId="{27FE5EF1-91D6-4003-A322-5EF1F2730D92}" destId="{1773505E-7707-49D5-A820-FB32A488026A}" srcOrd="0" destOrd="0" parTransId="{26775252-05FA-47FB-841B-6597F1003982}" sibTransId="{1E12E967-9C7A-457B-B2B8-200454153F95}"/>
    <dgm:cxn modelId="{D94CD497-B236-4A47-B217-4548A4E03B04}" type="presOf" srcId="{3DA387D5-4E87-4608-824E-DF02C836FCD8}" destId="{9E54D6CC-7BCD-4172-A72C-B1189E413B23}" srcOrd="0" destOrd="0" presId="urn:microsoft.com/office/officeart/2005/8/layout/lProcess3"/>
    <dgm:cxn modelId="{93AF7451-B501-43B9-BA27-6CE4055DC940}" type="presOf" srcId="{1773505E-7707-49D5-A820-FB32A488026A}" destId="{37162297-D987-4B26-BBC4-9D2E516F250C}" srcOrd="0" destOrd="0" presId="urn:microsoft.com/office/officeart/2005/8/layout/lProcess3"/>
    <dgm:cxn modelId="{01C3B079-0D15-4406-8C18-570393800ED8}" type="presOf" srcId="{27FE5EF1-91D6-4003-A322-5EF1F2730D92}" destId="{1F4C0139-F33C-46B0-BFDE-33479F4C4356}" srcOrd="0" destOrd="0" presId="urn:microsoft.com/office/officeart/2005/8/layout/lProcess3"/>
    <dgm:cxn modelId="{46D9EDF6-9F58-4364-9327-151DB40AB918}" type="presOf" srcId="{B4F86594-1EB0-482A-B0C9-6BB89AC9C48F}" destId="{787E1670-B741-4B9A-B9E8-47F379E9C35A}" srcOrd="0" destOrd="0" presId="urn:microsoft.com/office/officeart/2005/8/layout/lProcess3"/>
    <dgm:cxn modelId="{8315272A-3C72-4991-9E28-0E3C6600D989}" srcId="{27FE5EF1-91D6-4003-A322-5EF1F2730D92}" destId="{B4F86594-1EB0-482A-B0C9-6BB89AC9C48F}" srcOrd="1" destOrd="0" parTransId="{34B5C2B3-A110-4C23-BA00-F427F0715B58}" sibTransId="{E4F84AB7-CA49-4A96-964B-AFB53D826D13}"/>
    <dgm:cxn modelId="{D3A93C79-CE65-4832-80BD-6D60640A7B05}" srcId="{27FE5EF1-91D6-4003-A322-5EF1F2730D92}" destId="{3DA387D5-4E87-4608-824E-DF02C836FCD8}" srcOrd="2" destOrd="0" parTransId="{4691772F-65FC-4F2F-A4D7-6ABE3689482A}" sibTransId="{6F322E3D-1F20-4E2C-B13D-56B8A713CD80}"/>
    <dgm:cxn modelId="{7E9955E4-D03E-4292-843C-2D3FCEA2DC5C}" type="presParOf" srcId="{1F4C0139-F33C-46B0-BFDE-33479F4C4356}" destId="{0CCE1B87-E232-4625-85F2-0C4A6F777A0E}" srcOrd="0" destOrd="0" presId="urn:microsoft.com/office/officeart/2005/8/layout/lProcess3"/>
    <dgm:cxn modelId="{DD6832AA-EA4F-4402-B3F6-40CC5EAA4436}" type="presParOf" srcId="{0CCE1B87-E232-4625-85F2-0C4A6F777A0E}" destId="{37162297-D987-4B26-BBC4-9D2E516F250C}" srcOrd="0" destOrd="0" presId="urn:microsoft.com/office/officeart/2005/8/layout/lProcess3"/>
    <dgm:cxn modelId="{B06B18EA-6A1F-41EA-B044-AA62B1572AF7}" type="presParOf" srcId="{1F4C0139-F33C-46B0-BFDE-33479F4C4356}" destId="{0E68DB19-1AAB-4356-812B-723A53724286}" srcOrd="1" destOrd="0" presId="urn:microsoft.com/office/officeart/2005/8/layout/lProcess3"/>
    <dgm:cxn modelId="{165A0025-C794-4B6C-B68B-876E3D012FC7}" type="presParOf" srcId="{1F4C0139-F33C-46B0-BFDE-33479F4C4356}" destId="{8FA86AA6-17FB-4B40-A233-BA7D7350C974}" srcOrd="2" destOrd="0" presId="urn:microsoft.com/office/officeart/2005/8/layout/lProcess3"/>
    <dgm:cxn modelId="{A9DC3827-D656-4D95-84B1-1DDD3775897E}" type="presParOf" srcId="{8FA86AA6-17FB-4B40-A233-BA7D7350C974}" destId="{787E1670-B741-4B9A-B9E8-47F379E9C35A}" srcOrd="0" destOrd="0" presId="urn:microsoft.com/office/officeart/2005/8/layout/lProcess3"/>
    <dgm:cxn modelId="{75BBD9FB-C689-477E-857F-8E1FF3B2991E}" type="presParOf" srcId="{1F4C0139-F33C-46B0-BFDE-33479F4C4356}" destId="{A4AFE671-8550-4D26-A506-524C8E0844A8}" srcOrd="3" destOrd="0" presId="urn:microsoft.com/office/officeart/2005/8/layout/lProcess3"/>
    <dgm:cxn modelId="{75DBFC9F-EE28-467B-8C17-B96F8DD0BA3B}" type="presParOf" srcId="{1F4C0139-F33C-46B0-BFDE-33479F4C4356}" destId="{BA62D559-8B11-46AE-85C8-E56E76B1DCF2}" srcOrd="4" destOrd="0" presId="urn:microsoft.com/office/officeart/2005/8/layout/lProcess3"/>
    <dgm:cxn modelId="{78B49214-36B5-4C4B-A3FF-5F4C15DC7613}" type="presParOf" srcId="{BA62D559-8B11-46AE-85C8-E56E76B1DCF2}" destId="{9E54D6CC-7BCD-4172-A72C-B1189E413B23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E3409E-A616-48C2-88FB-2D3BA38101C6}">
      <dsp:nvSpPr>
        <dsp:cNvPr id="0" name=""/>
        <dsp:cNvSpPr/>
      </dsp:nvSpPr>
      <dsp:spPr>
        <a:xfrm>
          <a:off x="345870" y="573"/>
          <a:ext cx="2388009" cy="9552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>
              <a:latin typeface="Corbel" charset="0"/>
            </a:rPr>
            <a:t>200, 500, 1000, 2000, 5000, 10000, марафон, сверхдлинные.</a:t>
          </a:r>
          <a:endParaRPr lang="ru-RU" sz="1500" kern="1200">
            <a:latin typeface="Corbel"/>
          </a:endParaRPr>
        </a:p>
      </dsp:txBody>
      <dsp:txXfrm>
        <a:off x="345870" y="573"/>
        <a:ext cx="2388009" cy="95520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162297-D987-4B26-BBC4-9D2E516F250C}">
      <dsp:nvSpPr>
        <dsp:cNvPr id="0" name=""/>
        <dsp:cNvSpPr/>
      </dsp:nvSpPr>
      <dsp:spPr>
        <a:xfrm>
          <a:off x="0" y="438432"/>
          <a:ext cx="4539432" cy="1815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charset="0"/>
              <a:cs typeface="Times New Roman" charset="0"/>
            </a:rPr>
            <a:t>В каждой категории участники спортивных соревнований делятся на возрастные группы в соответствии с Единой Всероссийской спортивной классификацией.  </a:t>
          </a:r>
        </a:p>
      </dsp:txBody>
      <dsp:txXfrm>
        <a:off x="0" y="438432"/>
        <a:ext cx="4539432" cy="1815772"/>
      </dsp:txXfrm>
    </dsp:sp>
    <dsp:sp modelId="{787E1670-B741-4B9A-B9E8-47F379E9C35A}">
      <dsp:nvSpPr>
        <dsp:cNvPr id="0" name=""/>
        <dsp:cNvSpPr/>
      </dsp:nvSpPr>
      <dsp:spPr>
        <a:xfrm>
          <a:off x="0" y="2508413"/>
          <a:ext cx="4539432" cy="1815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>
              <a:latin typeface="Times New Roman" charset="0"/>
              <a:cs typeface="Times New Roman" charset="0"/>
            </a:rPr>
            <a:t>Спортивные соревнования проводятся в следующих категориях: байдарка-мужчины, байдарка-женщины  </a:t>
          </a:r>
          <a:endParaRPr lang="ru-RU" sz="1800" kern="1200"/>
        </a:p>
      </dsp:txBody>
      <dsp:txXfrm>
        <a:off x="0" y="2508413"/>
        <a:ext cx="4539432" cy="1815772"/>
      </dsp:txXfrm>
    </dsp:sp>
    <dsp:sp modelId="{9E54D6CC-7BCD-4172-A72C-B1189E413B23}">
      <dsp:nvSpPr>
        <dsp:cNvPr id="0" name=""/>
        <dsp:cNvSpPr/>
      </dsp:nvSpPr>
      <dsp:spPr>
        <a:xfrm>
          <a:off x="0" y="4578394"/>
          <a:ext cx="4539432" cy="18157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Times New Roman" charset="0"/>
              <a:cs typeface="Times New Roman" charset="0"/>
            </a:rPr>
            <a:t>Официальные спортивные соревнования проводятся на дистанциях:       </a:t>
          </a:r>
          <a:endParaRPr lang="ru-RU" sz="1800" kern="1200" dirty="0"/>
        </a:p>
      </dsp:txBody>
      <dsp:txXfrm>
        <a:off x="0" y="4578394"/>
        <a:ext cx="4539432" cy="1815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47A2F-75E2-4F51-B0BF-23F04868BFBD}" type="datetimeFigureOut">
              <a:rPr lang="ru-RU"/>
              <a:pPr/>
              <a:t>19.02.2015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22A58-C3AD-459F-B063-C515E7125B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235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22A58-C3AD-459F-B063-C515E7125BF7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4086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22A58-C3AD-459F-B063-C515E7125BF7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8565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22A58-C3AD-459F-B063-C515E7125BF7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08871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22A58-C3AD-459F-B063-C515E7125BF7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055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22A58-C3AD-459F-B063-C515E7125BF7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8021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22A58-C3AD-459F-B063-C515E7125BF7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6240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22A58-C3AD-459F-B063-C515E7125BF7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3226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22A58-C3AD-459F-B063-C515E7125BF7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89256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22A58-C3AD-459F-B063-C515E7125BF7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0537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222A58-C3AD-459F-B063-C515E7125BF7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639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4971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1800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2683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21150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4661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6025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1173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2728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ое назва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480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912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658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201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041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812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351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641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282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498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A87A34-81AB-432B-8DAE-1953F412C126}" type="datetimeFigureOut">
              <a:rPr lang="en-US" dirty="0"/>
              <a:pPr/>
              <a:t>2/19/2015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070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12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2362" y="223532"/>
            <a:ext cx="644158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Санкт-Петербургское государственное бюджетное образовательное учреждение среднего профессионального образования «Колледж олимпийского резерва №1».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dirty="0" smtClean="0"/>
          </a:p>
          <a:p>
            <a:r>
              <a:rPr lang="ru-RU" dirty="0" smtClean="0"/>
              <a:t>Региональная научно-практическая конференция «Олимпийские чтения: от спортивных результатов к педагогическим достижениям»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b="1" dirty="0" smtClean="0">
                <a:latin typeface="Comic Sans MS"/>
              </a:rPr>
              <a:t>Волевые качества и самоконтроль </a:t>
            </a:r>
          </a:p>
          <a:p>
            <a:pPr algn="ctr"/>
            <a:r>
              <a:rPr lang="ru-RU" b="1" dirty="0" smtClean="0">
                <a:latin typeface="Comic Sans MS"/>
              </a:rPr>
              <a:t>спортсменов гребли на байдарке</a:t>
            </a:r>
          </a:p>
          <a:p>
            <a:pPr algn="ctr"/>
            <a:r>
              <a:rPr lang="ru-RU" b="1" dirty="0" smtClean="0">
                <a:latin typeface="Comic Sans MS"/>
              </a:rPr>
              <a:t>(Психологические и физиологические аспекты)</a:t>
            </a:r>
          </a:p>
          <a:p>
            <a:pPr algn="r"/>
            <a:endParaRPr lang="ru-RU" b="1" dirty="0" smtClean="0">
              <a:latin typeface="Comic Sans MS"/>
            </a:endParaRPr>
          </a:p>
          <a:p>
            <a:pPr algn="r"/>
            <a:endParaRPr lang="ru-RU" b="1" dirty="0" smtClean="0">
              <a:latin typeface="Comic Sans MS"/>
            </a:endParaRPr>
          </a:p>
          <a:p>
            <a:pPr algn="r"/>
            <a:r>
              <a:rPr lang="ru-RU" b="1" dirty="0" smtClean="0"/>
              <a:t>Работа:</a:t>
            </a:r>
          </a:p>
          <a:p>
            <a:pPr algn="r"/>
            <a:r>
              <a:rPr lang="ru-RU" b="1" dirty="0" smtClean="0"/>
              <a:t>Ученика 11«В» класса</a:t>
            </a:r>
          </a:p>
          <a:p>
            <a:pPr algn="r"/>
            <a:r>
              <a:rPr lang="ru-RU" b="1" dirty="0" smtClean="0"/>
              <a:t>Медведева </a:t>
            </a:r>
            <a:r>
              <a:rPr lang="ru-RU" b="1" dirty="0" smtClean="0"/>
              <a:t>Станислава</a:t>
            </a:r>
          </a:p>
          <a:p>
            <a:pPr algn="r"/>
            <a:r>
              <a:rPr lang="ru-RU" b="1" dirty="0" smtClean="0"/>
              <a:t>Учитель биологии Павлова С.В. </a:t>
            </a:r>
          </a:p>
          <a:p>
            <a:pPr algn="r"/>
            <a:r>
              <a:rPr lang="ru-RU" b="1" dirty="0" smtClean="0"/>
              <a:t>2014 год</a:t>
            </a: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16708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2342" y="-79737"/>
            <a:ext cx="6104299" cy="507831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>
                <a:latin typeface="Arial" charset="0"/>
                <a:cs typeface="Arial" charset="0"/>
              </a:rPr>
              <a:t>Благодаря воздействию на все механизмы кислородного обеспечения организма, гребля является универсальным видом аэробики с выраженным закаливающим эффектом. Гребля развивает специфическую координацию, в основе которой лежат особые виды глубокой мышечной чувствительности: «чувство» воды, лодки, упора весла в воде, темпа, ритма, дистанции движения. Они позволяют быстро перестраивать движение при возникновении сбивающих внешних факторов — волны, ветра, течения, препятствий, а также в условиях решения тактических соревновательных задач.  </a:t>
            </a:r>
          </a:p>
          <a:p>
            <a:pPr algn="ctr"/>
            <a:r>
              <a:rPr lang="ru-RU">
                <a:latin typeface="Arial" charset="0"/>
                <a:cs typeface="Arial" charset="0"/>
              </a:rPr>
              <a:t>Длительные однотипные нагрузки вырабатывают устойчивость нервной системы к монотонности и ощущениям усталости, формируют волевые механизмы самомобилизации, самоприказа, самоконтроля. </a:t>
            </a:r>
          </a:p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453" y="4110250"/>
            <a:ext cx="4701798" cy="27474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0452" y="956296"/>
            <a:ext cx="4364336" cy="27330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1515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866" y="1921207"/>
            <a:ext cx="8370368" cy="48762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2918" y="0"/>
            <a:ext cx="7196598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omic Sans MS"/>
              </a:rPr>
              <a:t>Волевые качества и самоконтроль </a:t>
            </a:r>
          </a:p>
          <a:p>
            <a:pPr algn="ctr"/>
            <a:r>
              <a:rPr lang="ru-RU" sz="3600" dirty="0" smtClean="0">
                <a:latin typeface="Comic Sans MS"/>
              </a:rPr>
              <a:t>спортсменов гребли на байдарке</a:t>
            </a:r>
          </a:p>
          <a:p>
            <a:pPr algn="ctr"/>
            <a:r>
              <a:rPr lang="ru-RU" sz="3600" dirty="0" smtClean="0">
                <a:latin typeface="Comic Sans MS"/>
              </a:rPr>
              <a:t>(Психологические и физиологические аспекты)</a:t>
            </a:r>
            <a:endParaRPr lang="ru-RU" sz="3600" dirty="0">
              <a:latin typeface="Comic Sans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52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77875" y="26988"/>
            <a:ext cx="12583012" cy="1293812"/>
          </a:xfrm>
        </p:spPr>
        <p:txBody>
          <a:bodyPr/>
          <a:lstStyle/>
          <a:p>
            <a:r>
              <a:rPr lang="ru-RU" i="1">
                <a:latin typeface=""/>
              </a:rPr>
              <a:t>История появление </a:t>
            </a:r>
            <a:r>
              <a:rPr lang="ru-RU" i="1">
                <a:latin typeface="Century Gothic"/>
              </a:rPr>
              <a:t>гребли на байдарке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67422" y="1189705"/>
            <a:ext cx="7985770" cy="47196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Как средство передвижения по воде байдарки (эскимосские лодки — каяки) верой и правдой служили человечеству с незапамятных времен. Но лишь в начале 20 в. люди использовали своеобразную форму этих лодок с одним веслом для развития нового вида гребного спорта. Так, в Европе возникла флотилия нового типа — появились байдарки с веслом, имеющим две лопасти. </a:t>
            </a:r>
            <a:r>
              <a:rPr lang="ru-RU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</a:rPr>
              <a:t/>
            </a:r>
            <a:br>
              <a:rPr lang="ru-RU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ru-RU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</a:rPr>
              <a:t/>
            </a:r>
            <a:br>
              <a:rPr lang="ru-RU">
                <a:solidFill>
                  <a:srgbClr val="333333"/>
                </a:solidFill>
                <a:latin typeface="Tahoma" charset="0"/>
                <a:ea typeface="Tahoma" charset="0"/>
                <a:cs typeface="Tahoma" charset="0"/>
              </a:rPr>
            </a:br>
            <a:r>
              <a:rPr lang="ru-RU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Но как вид спорта «безуключенная гребля» зародилась в самом конце 18 в., когда во многих странах Европы появилось множество гребных баз по берегам рек и озер. Эти клубы, служившие местом загородного отдыха на воде, сначала начали организовывать продолжительные туристские многодневные походы на лодках, а потом и соревнования в гонках на скорость. Неофициальные состязания на байдарках и каноэ активно проводились в 1920-е годы в странах Европы и Северной Америки.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8720" y="1132552"/>
            <a:ext cx="6083078" cy="45680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348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20137" y="1308354"/>
            <a:ext cx="5648631" cy="40302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4853" y="-23603"/>
            <a:ext cx="7529827" cy="674030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В СССР гонки на байдарках начали пользоваться популярностью в 1930-е годы, в олимпийских соревнованиях советские гребцы впервые приняли участие на XV Олимпиаде в Хельсинки. За год до этого, в 1951, была основана Федерации гребли на байдарках и каноэ СССР. Большой вклад в создание сборной команды гребцов внес ленинградский тренер Нил Савин, в прошлом победитель многих всесоюзных регат. Он подготовил мастеров гребли разных поколений, в частности, призера Олимпийских игр 1952 Нину Савину, призера Олимпийских игр 1956 Игоря Писарева, трехкратную олимпийскую чемпионку Людмилу Пинаеву (1964, 1968, 1972). </a:t>
            </a:r>
            <a:r>
              <a:rPr lang="ru-RU">
                <a:latin typeface="Tahoma" charset="0"/>
                <a:ea typeface="Tahoma" charset="0"/>
                <a:cs typeface="Tahoma" charset="0"/>
              </a:rPr>
              <a:t/>
            </a:r>
            <a:br>
              <a:rPr lang="ru-RU">
                <a:latin typeface="Tahoma" charset="0"/>
                <a:ea typeface="Tahoma" charset="0"/>
                <a:cs typeface="Tahoma" charset="0"/>
              </a:rPr>
            </a:br>
            <a:r>
              <a:rPr lang="ru-RU">
                <a:latin typeface="Tahoma" charset="0"/>
                <a:ea typeface="Tahoma" charset="0"/>
                <a:cs typeface="Tahoma" charset="0"/>
              </a:rPr>
              <a:t/>
            </a:r>
            <a:br>
              <a:rPr lang="ru-RU">
                <a:latin typeface="Tahoma" charset="0"/>
                <a:ea typeface="Tahoma" charset="0"/>
                <a:cs typeface="Tahoma" charset="0"/>
              </a:rPr>
            </a:br>
            <a:r>
              <a:rPr lang="ru-RU">
                <a:solidFill>
                  <a:srgbClr val="000000"/>
                </a:solidFill>
                <a:latin typeface="Tahoma" charset="0"/>
                <a:ea typeface="Tahoma" charset="0"/>
                <a:cs typeface="Tahoma" charset="0"/>
              </a:rPr>
              <a:t>В период 1952-1957 в СССР были созданы новые секции гребли в десятках городов. Рижская судоверфь наладила массовый выпуск лодок. Высококвалифицированные тренеры появились в Белоруссии, на Украине, в Молдавии, Грузии, в ряде городов Российской Федерации. И закономерным результатом этого массового роста мастерства гребцов явились победы на XVI Олимпиаде 1956 в Мельбурне. Чемпионами Олимпиады стали Елизавета Кислова (Дементьева) из Костромы (байдарка-одиночка) и два ленинградца — Грациан Ботев и Павел Харин(каноэ-двойка). На чемпионате мира 1958 в Праге победу одержали Елизавета Кислова на байдарке, Геннадий Бухарин на каноэ-одиночке, Степан Ощепков и Александр Силаев на каноэ-двойке.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884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00030" y="27381"/>
            <a:ext cx="7071888" cy="156966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 b="1">
                <a:solidFill>
                  <a:srgbClr val="30ACEC"/>
                </a:solidFill>
                <a:latin typeface=""/>
              </a:rPr>
              <a:t>Безусловно это совсем не легкий вид спорта который в свою очередь требует как биологической расположенности, так и упорства</a:t>
            </a:r>
            <a:endParaRPr lang="ru-RU" sz="2400" b="1">
              <a:solidFill>
                <a:srgbClr val="30ACEC"/>
              </a:solidFill>
            </a:endParaRP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 flipH="1">
            <a:off x="6005513" y="1645640"/>
            <a:ext cx="6210300" cy="5158385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Corbel"/>
              </a:rPr>
              <a:t>Организм должен быть способен выдерживать высокие физические нагрузки.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"/>
              </a:rPr>
              <a:t>От спортсменов требуется сосредоточенность. Даже физически очень сильный спортсмен может не показать соответствующий результат не собравшись с мыслями перед стартом.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latin typeface=""/>
              </a:rPr>
              <a:t>Очень важно и думать головой, ведь постановка правильной техники имеет очень важную роль в этом спорте , а что следует изменить спортсмен не поймет пока не проанализирует все свои движения.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422" y="5239601"/>
            <a:ext cx="2743200" cy="158001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3306" y="-185859"/>
            <a:ext cx="2743200" cy="1843430"/>
          </a:xfrm>
          <a:prstGeom prst="rect">
            <a:avLst/>
          </a:prstGeom>
        </p:spPr>
      </p:pic>
      <p:pic>
        <p:nvPicPr>
          <p:cNvPr id="19" name="Рисунок 18" descr="Imag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695" y="2045298"/>
            <a:ext cx="4915043" cy="31839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9715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4000" y="100656"/>
            <a:ext cx="3997325" cy="563231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>
                <a:solidFill>
                  <a:srgbClr val="383737"/>
                </a:solidFill>
                <a:latin typeface="Tahoma" charset="0"/>
                <a:ea typeface="Tahoma" charset="0"/>
                <a:cs typeface="Tahoma" charset="0"/>
              </a:rPr>
              <a:t>Гребля считается одним из самых тяжелых видов спорта, поскольку спортсмен подвергается интенсивным, длительным и цикличным тренировкам. И такие тренировки кардинально меняют не только телосложение, но и душу спортсмена.  Занятия греблей развивает все группы мышц, ведь в движении участвуют ноги, туловище, шея гребца.</a:t>
            </a:r>
            <a:endParaRPr lang="ru-RU" sz="24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3231" y="3668710"/>
            <a:ext cx="5995350" cy="32079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69000" y="176213"/>
            <a:ext cx="6162701" cy="286232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000">
                <a:solidFill>
                  <a:srgbClr val="383737"/>
                </a:solidFill>
                <a:latin typeface="Tahoma" charset="0"/>
                <a:ea typeface="Tahoma" charset="0"/>
                <a:cs typeface="Tahoma" charset="0"/>
              </a:rPr>
              <a:t>Конечно, основная нагрузка приходится на плечевой пояс и руки, а так же широчайшие мышцы спины, трапециевидные мышцы, трицепсы, дельтовидные мышцы и большие грудные мышцы. Развитие этих групп мышц как раз и обуславливает внешний вид гребца: у них мощные плечи. Причем такого внешнего вида также не избежать и женской части байдарочного сообщества.</a:t>
            </a:r>
            <a:endParaRPr lang="ru-RU" sz="2000"/>
          </a:p>
        </p:txBody>
      </p:sp>
    </p:spTree>
    <p:extLst>
      <p:ext uri="{BB962C8B-B14F-4D97-AF65-F5344CB8AC3E}">
        <p14:creationId xmlns="" xmlns:p14="http://schemas.microsoft.com/office/powerpoint/2010/main" val="319121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9034013" y="38662"/>
            <a:ext cx="3138488" cy="5157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latin typeface="Times New Roman" charset="0"/>
                <a:cs typeface="Times New Roman" charset="0"/>
              </a:rPr>
              <a:t>Уметь психологически настроится перед стартом, как и в любом виде спорта, безусловно очень важно. </a:t>
            </a:r>
          </a:p>
          <a:p>
            <a:pPr algn="ctr"/>
            <a:r>
              <a:rPr lang="ru-RU">
                <a:latin typeface="Times New Roman" charset="0"/>
                <a:cs typeface="Times New Roman" charset="0"/>
              </a:rPr>
              <a:t>С каждым серьезным стартом спортсмен чувствует себя все более уверенно и в последствии делает все меньше и меньше технических ошибок. </a:t>
            </a:r>
          </a:p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030344" y="1358924"/>
            <a:ext cx="3138488" cy="5157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rbel"/>
                <a:cs typeface="Times New Roman" charset="0"/>
              </a:rPr>
              <a:t>Биологическая расположенность отсеивает очень большую часть спортсменов.</a:t>
            </a:r>
          </a:p>
          <a:p>
            <a:pPr algn="ctr"/>
            <a:r>
              <a:rPr lang="ru-RU" dirty="0">
                <a:latin typeface="Corbel"/>
                <a:cs typeface="Times New Roman" charset="0"/>
              </a:rPr>
              <a:t>Не редко не хватает даже очень сильного стремления к хорошему результату</a:t>
            </a:r>
            <a:endParaRPr lang="ru-RU" dirty="0">
              <a:latin typeface="Corbe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706" y="4241086"/>
            <a:ext cx="4438974" cy="25972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932" y="249406"/>
            <a:ext cx="4256902" cy="26719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07488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700" y="3350569"/>
            <a:ext cx="5339966" cy="35280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412" y="26171"/>
            <a:ext cx="5305724" cy="3400612"/>
          </a:xfrm>
          <a:prstGeom prst="rect">
            <a:avLst/>
          </a:prstGeom>
        </p:spPr>
      </p:pic>
      <p:graphicFrame>
        <p:nvGraphicFramePr>
          <p:cNvPr id="16" name="Схема 15"/>
          <p:cNvGraphicFramePr/>
          <p:nvPr>
            <p:extLst>
              <p:ext uri="{D42A27DB-BD31-4B8C-83A1-F6EECF244321}">
                <p14:modId xmlns="" xmlns:p14="http://schemas.microsoft.com/office/powerpoint/2010/main" val="541371116"/>
              </p:ext>
            </p:extLst>
          </p:nvPr>
        </p:nvGraphicFramePr>
        <p:xfrm>
          <a:off x="4273542" y="5055115"/>
          <a:ext cx="3079750" cy="956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8" name="Схема 17"/>
          <p:cNvGraphicFramePr/>
          <p:nvPr>
            <p:extLst>
              <p:ext uri="{D42A27DB-BD31-4B8C-83A1-F6EECF244321}">
                <p14:modId xmlns="" xmlns:p14="http://schemas.microsoft.com/office/powerpoint/2010/main" val="4175907768"/>
              </p:ext>
            </p:extLst>
          </p:nvPr>
        </p:nvGraphicFramePr>
        <p:xfrm>
          <a:off x="532631" y="47625"/>
          <a:ext cx="4539432" cy="683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="" xmlns:p14="http://schemas.microsoft.com/office/powerpoint/2010/main" val="457318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3626" y="2573882"/>
            <a:ext cx="6365576" cy="424731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>
                <a:latin typeface="Arial" charset="0"/>
                <a:cs typeface="Arial" charset="0"/>
              </a:rPr>
              <a:t>Гребля — особый вид двигательной деятельности, протекающей одновременно в двух средах — воздушной и водной. Преодолевая сопротивление воздушной и водной среды и выполняя циклически повторяющиеся напряжения мышц, гребец повышает свою силу и силовую выносливость, развивает дыхательные мышцы, стимулирует усиление кровотока в капиллярах и улучшает дыхание тканей. Жизненная емкость легких у тренированных спортсменов-гребцов достигает 7-8 л, что в два раза превышает показатели обычных людей того же возраста. Гребцы отличаются более высокими показателями объема сердца и его производительности как насоса: за минуту сердце перекачивает до 35-40 л крови в условиях напряженной соревновательной деятельности.</a:t>
            </a:r>
          </a:p>
        </p:txBody>
      </p:sp>
      <p:pic>
        <p:nvPicPr>
          <p:cNvPr id="3" name="Рисунок 2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384" y="-320949"/>
            <a:ext cx="4853207" cy="27313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84020" y="1285009"/>
            <a:ext cx="6977965" cy="39203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785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20</TotalTime>
  <Words>754</Words>
  <Application>Microsoft Office PowerPoint</Application>
  <PresentationFormat>Произвольный</PresentationFormat>
  <Paragraphs>51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Параллакс</vt:lpstr>
      <vt:lpstr>Слайд 1</vt:lpstr>
      <vt:lpstr>Слайд 2</vt:lpstr>
      <vt:lpstr>История появление гребли на байдарке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Petr Barborik</dc:creator>
  <cp:lastModifiedBy>Vishnevskaya</cp:lastModifiedBy>
  <cp:revision>13</cp:revision>
  <dcterms:created xsi:type="dcterms:W3CDTF">2013-07-31T16:29:22Z</dcterms:created>
  <dcterms:modified xsi:type="dcterms:W3CDTF">2015-02-19T13:54:07Z</dcterms:modified>
</cp:coreProperties>
</file>