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1" r:id="rId2"/>
    <p:sldId id="273" r:id="rId3"/>
    <p:sldId id="274" r:id="rId4"/>
    <p:sldId id="257" r:id="rId5"/>
    <p:sldId id="272" r:id="rId6"/>
    <p:sldId id="263" r:id="rId7"/>
    <p:sldId id="278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00"/>
    <a:srgbClr val="FFFF00"/>
    <a:srgbClr val="CCFF99"/>
    <a:srgbClr val="99CCFF"/>
    <a:srgbClr val="00FF00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E85A-20C5-42D6-887C-B46A5F467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E153E-01F5-4A04-960E-D2BE3EE60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CAEE-CECD-418E-871A-DD1FBA3298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F14F-CD7F-4DB1-A1B5-A568521B1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4BFEA-7139-4D49-A9CA-2BF036DBA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1BBCE-AF35-4EFF-888C-BE7117647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CF23-6E93-4F5F-99A0-1F2A3680D7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F3CBC-AA42-43A6-AF56-AE302C4CC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9AA0A-92B1-4195-8145-4C8812789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B70C9-B599-4039-9BD4-8C0102B07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494E6-A187-4602-AC36-1EE90D221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A65AD5-A82A-4280-80A2-A8A0490B84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Водопро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708275"/>
            <a:ext cx="4602163" cy="3451225"/>
          </a:xfrm>
          <a:prstGeom prst="rect">
            <a:avLst/>
          </a:prstGeom>
          <a:noFill/>
        </p:spPr>
      </p:pic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CC99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 rot="10800000">
            <a:off x="0" y="6210300"/>
            <a:ext cx="611188" cy="647700"/>
          </a:xfrm>
          <a:prstGeom prst="actionButtonForwardNext">
            <a:avLst/>
          </a:prstGeom>
          <a:solidFill>
            <a:srgbClr val="CC99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991475" cy="163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50000">
                      <a:srgbClr val="CC00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50000">
                      <a:srgbClr val="CC00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ообщающиеся сосуды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chemeClr val="accent2"/>
                  </a:gs>
                  <a:gs pos="50000">
                    <a:srgbClr val="CC00FF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5000">
              <a:srgbClr val="C4D6EB"/>
            </a:gs>
            <a:gs pos="30001">
              <a:srgbClr val="85C2FF"/>
            </a:gs>
            <a:gs pos="50000">
              <a:srgbClr val="5E9EFF"/>
            </a:gs>
            <a:gs pos="70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7777163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/>
              <a:t> </a:t>
            </a:r>
            <a:r>
              <a:rPr lang="en-US" sz="8800">
                <a:latin typeface="Times New Roman" pitchFamily="18" charset="0"/>
              </a:rPr>
              <a:t>F = p </a:t>
            </a:r>
            <a:r>
              <a:rPr lang="en-US" sz="8800" baseline="30000">
                <a:latin typeface="Times New Roman" pitchFamily="18" charset="0"/>
              </a:rPr>
              <a:t>. </a:t>
            </a:r>
            <a:r>
              <a:rPr lang="en-US" sz="8800">
                <a:latin typeface="Times New Roman" pitchFamily="18" charset="0"/>
              </a:rPr>
              <a:t>S</a:t>
            </a:r>
          </a:p>
          <a:p>
            <a:r>
              <a:rPr lang="en-US" sz="8800">
                <a:latin typeface="Times New Roman" pitchFamily="18" charset="0"/>
              </a:rPr>
              <a:t> p = </a:t>
            </a:r>
            <a:r>
              <a:rPr lang="ru-RU" sz="8800">
                <a:latin typeface="Times New Roman" pitchFamily="18" charset="0"/>
              </a:rPr>
              <a:t>ρ</a:t>
            </a:r>
            <a:r>
              <a:rPr lang="en-US" sz="2800">
                <a:latin typeface="Times New Roman" pitchFamily="18" charset="0"/>
              </a:rPr>
              <a:t>  </a:t>
            </a:r>
            <a:r>
              <a:rPr lang="en-US" sz="8800">
                <a:latin typeface="Times New Roman" pitchFamily="18" charset="0"/>
              </a:rPr>
              <a:t>g h</a:t>
            </a:r>
          </a:p>
          <a:p>
            <a:r>
              <a:rPr lang="en-US" sz="8800">
                <a:latin typeface="Times New Roman" pitchFamily="18" charset="0"/>
              </a:rPr>
              <a:t> </a:t>
            </a:r>
            <a:r>
              <a:rPr lang="ru-RU" sz="8800">
                <a:latin typeface="Times New Roman" pitchFamily="18" charset="0"/>
              </a:rPr>
              <a:t>ρ </a:t>
            </a:r>
            <a:r>
              <a:rPr lang="en-US" sz="8800">
                <a:latin typeface="Times New Roman" pitchFamily="18" charset="0"/>
              </a:rPr>
              <a:t> = m / V</a:t>
            </a:r>
          </a:p>
          <a:p>
            <a:endParaRPr lang="en-US" sz="2800">
              <a:latin typeface="Times New Roman" pitchFamily="18" charset="0"/>
            </a:endParaRPr>
          </a:p>
          <a:p>
            <a:r>
              <a:rPr lang="en-US" sz="8800">
                <a:latin typeface="Times New Roman" pitchFamily="18" charset="0"/>
              </a:rPr>
              <a:t> m = F </a:t>
            </a:r>
            <a:r>
              <a:rPr lang="ru-RU" sz="8800" baseline="-25000">
                <a:latin typeface="Times New Roman" pitchFamily="18" charset="0"/>
              </a:rPr>
              <a:t>тяж</a:t>
            </a:r>
            <a:r>
              <a:rPr lang="ru-RU" sz="8800">
                <a:latin typeface="Times New Roman" pitchFamily="18" charset="0"/>
              </a:rPr>
              <a:t> / </a:t>
            </a:r>
            <a:r>
              <a:rPr lang="en-US" sz="8800">
                <a:latin typeface="Times New Roman" pitchFamily="18" charset="0"/>
              </a:rPr>
              <a:t>g</a:t>
            </a:r>
            <a:endParaRPr lang="ru-RU" sz="9600">
              <a:latin typeface="Times New Roman" pitchFamily="18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68313" y="2205038"/>
            <a:ext cx="962025" cy="9144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4213" y="515778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468313" y="3429000"/>
            <a:ext cx="1057275" cy="100806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2124075" y="836613"/>
            <a:ext cx="1033463" cy="935037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5292725" y="5300663"/>
            <a:ext cx="1285875" cy="935037"/>
          </a:xfrm>
          <a:prstGeom prst="parallelogram">
            <a:avLst>
              <a:gd name="adj" fmla="val 343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2195513" y="2060575"/>
            <a:ext cx="1057275" cy="108108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700338" y="350043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99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0" y="6210300"/>
            <a:ext cx="611188" cy="647700"/>
          </a:xfrm>
          <a:prstGeom prst="actionButtonForwardNext">
            <a:avLst/>
          </a:prstGeom>
          <a:solidFill>
            <a:srgbClr val="00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  <p:bldP spid="25614" grpId="0" animBg="1"/>
      <p:bldP spid="25615" grpId="0" animBg="1"/>
      <p:bldP spid="25616" grpId="0" animBg="1"/>
      <p:bldP spid="25617" grpId="0" animBg="1"/>
      <p:bldP spid="256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38544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800">
                <a:solidFill>
                  <a:srgbClr val="FF0000"/>
                </a:solidFill>
              </a:rPr>
              <a:t>Сила</a:t>
            </a:r>
          </a:p>
          <a:p>
            <a:pPr marL="342900" indent="-342900">
              <a:buFontTx/>
              <a:buAutoNum type="arabicPeriod"/>
            </a:pPr>
            <a:r>
              <a:rPr lang="ru-RU" sz="4800">
                <a:solidFill>
                  <a:srgbClr val="FF0000"/>
                </a:solidFill>
              </a:rPr>
              <a:t>Давление</a:t>
            </a:r>
          </a:p>
          <a:p>
            <a:pPr marL="342900" indent="-342900">
              <a:buFontTx/>
              <a:buAutoNum type="arabicPeriod"/>
            </a:pPr>
            <a:r>
              <a:rPr lang="ru-RU" sz="4800">
                <a:solidFill>
                  <a:srgbClr val="FF0000"/>
                </a:solidFill>
              </a:rPr>
              <a:t>Высота</a:t>
            </a:r>
          </a:p>
          <a:p>
            <a:pPr marL="342900" indent="-342900">
              <a:buFontTx/>
              <a:buAutoNum type="arabicPeriod"/>
            </a:pPr>
            <a:r>
              <a:rPr lang="ru-RU" sz="4800">
                <a:solidFill>
                  <a:srgbClr val="FF0000"/>
                </a:solidFill>
              </a:rPr>
              <a:t>Плотность </a:t>
            </a:r>
          </a:p>
          <a:p>
            <a:pPr marL="342900" indent="-342900">
              <a:buFontTx/>
              <a:buAutoNum type="arabicPeriod"/>
            </a:pPr>
            <a:r>
              <a:rPr lang="ru-RU" sz="4800">
                <a:solidFill>
                  <a:srgbClr val="FF0000"/>
                </a:solidFill>
              </a:rPr>
              <a:t>Масса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24300" y="1643063"/>
            <a:ext cx="6921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m</a:t>
            </a:r>
          </a:p>
          <a:p>
            <a:r>
              <a:rPr lang="en-US" sz="4800">
                <a:solidFill>
                  <a:schemeClr val="accent2"/>
                </a:solidFill>
              </a:rPr>
              <a:t>F</a:t>
            </a:r>
          </a:p>
          <a:p>
            <a:r>
              <a:rPr lang="en-US" sz="4800">
                <a:solidFill>
                  <a:schemeClr val="accent2"/>
                </a:solidFill>
              </a:rPr>
              <a:t>p</a:t>
            </a:r>
          </a:p>
          <a:p>
            <a:r>
              <a:rPr lang="en-US" sz="4800">
                <a:solidFill>
                  <a:schemeClr val="accent2"/>
                </a:solidFill>
              </a:rPr>
              <a:t>h</a:t>
            </a:r>
          </a:p>
          <a:p>
            <a:r>
              <a:rPr lang="ru-RU" sz="4800">
                <a:solidFill>
                  <a:schemeClr val="accent2"/>
                </a:solidFill>
              </a:rPr>
              <a:t>ρ</a:t>
            </a:r>
            <a:endParaRPr lang="en-US" sz="4800">
              <a:solidFill>
                <a:schemeClr val="accent2"/>
              </a:solidFill>
            </a:endParaRPr>
          </a:p>
          <a:p>
            <a:endParaRPr lang="en-US" sz="4800"/>
          </a:p>
          <a:p>
            <a:endParaRPr lang="ru-RU" sz="48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80063" y="1628775"/>
            <a:ext cx="15843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chemeClr val="accent2"/>
                </a:solidFill>
              </a:rPr>
              <a:t>кг</a:t>
            </a:r>
          </a:p>
          <a:p>
            <a:r>
              <a:rPr lang="en-US" sz="4800" i="1">
                <a:solidFill>
                  <a:schemeClr val="accent2"/>
                </a:solidFill>
              </a:rPr>
              <a:t>H</a:t>
            </a:r>
            <a:endParaRPr lang="ru-RU" sz="4800" i="1">
              <a:solidFill>
                <a:schemeClr val="accent2"/>
              </a:solidFill>
            </a:endParaRPr>
          </a:p>
          <a:p>
            <a:r>
              <a:rPr lang="ru-RU" sz="4800" i="1">
                <a:solidFill>
                  <a:schemeClr val="accent2"/>
                </a:solidFill>
              </a:rPr>
              <a:t>кг/м</a:t>
            </a:r>
            <a:r>
              <a:rPr lang="ru-RU" sz="4800" i="1" baseline="30000">
                <a:solidFill>
                  <a:schemeClr val="accent2"/>
                </a:solidFill>
              </a:rPr>
              <a:t>3</a:t>
            </a:r>
          </a:p>
          <a:p>
            <a:r>
              <a:rPr lang="ru-RU" sz="4800" i="1">
                <a:solidFill>
                  <a:schemeClr val="accent2"/>
                </a:solidFill>
              </a:rPr>
              <a:t>Па</a:t>
            </a:r>
          </a:p>
          <a:p>
            <a:r>
              <a:rPr lang="ru-RU" sz="4800" i="1">
                <a:solidFill>
                  <a:schemeClr val="accent2"/>
                </a:solidFill>
              </a:rPr>
              <a:t>м</a:t>
            </a:r>
          </a:p>
          <a:p>
            <a:endParaRPr lang="ru-RU" sz="4800" i="1">
              <a:solidFill>
                <a:schemeClr val="accent2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87900" y="1700213"/>
            <a:ext cx="7000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F</a:t>
            </a:r>
          </a:p>
          <a:p>
            <a:r>
              <a:rPr lang="en-US" sz="4800">
                <a:solidFill>
                  <a:srgbClr val="FF0000"/>
                </a:solidFill>
              </a:rPr>
              <a:t>p</a:t>
            </a:r>
          </a:p>
          <a:p>
            <a:r>
              <a:rPr lang="en-US" sz="4800">
                <a:solidFill>
                  <a:srgbClr val="FF0000"/>
                </a:solidFill>
              </a:rPr>
              <a:t>h</a:t>
            </a:r>
          </a:p>
          <a:p>
            <a:r>
              <a:rPr lang="ru-RU" sz="4800">
                <a:solidFill>
                  <a:srgbClr val="FF0000"/>
                </a:solidFill>
              </a:rPr>
              <a:t>ρ</a:t>
            </a:r>
            <a:r>
              <a:rPr lang="en-US" sz="4800">
                <a:solidFill>
                  <a:srgbClr val="FF0000"/>
                </a:solidFill>
              </a:rPr>
              <a:t> </a:t>
            </a:r>
          </a:p>
          <a:p>
            <a:r>
              <a:rPr lang="en-US" sz="4800">
                <a:solidFill>
                  <a:srgbClr val="FF0000"/>
                </a:solidFill>
              </a:rPr>
              <a:t>m</a:t>
            </a:r>
          </a:p>
          <a:p>
            <a:endParaRPr lang="ru-RU" sz="4400">
              <a:solidFill>
                <a:srgbClr val="FF9933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092950" y="1700213"/>
            <a:ext cx="15843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FF0000"/>
                </a:solidFill>
              </a:rPr>
              <a:t>H</a:t>
            </a:r>
          </a:p>
          <a:p>
            <a:r>
              <a:rPr lang="ru-RU" sz="4800" i="1">
                <a:solidFill>
                  <a:srgbClr val="FF0000"/>
                </a:solidFill>
              </a:rPr>
              <a:t>Па</a:t>
            </a:r>
          </a:p>
          <a:p>
            <a:r>
              <a:rPr lang="ru-RU" sz="4800" i="1">
                <a:solidFill>
                  <a:srgbClr val="FF0000"/>
                </a:solidFill>
              </a:rPr>
              <a:t>м</a:t>
            </a:r>
          </a:p>
          <a:p>
            <a:r>
              <a:rPr lang="ru-RU" sz="4800" i="1">
                <a:solidFill>
                  <a:srgbClr val="FF0000"/>
                </a:solidFill>
              </a:rPr>
              <a:t>кг/м</a:t>
            </a:r>
            <a:r>
              <a:rPr lang="ru-RU" sz="4800" i="1" baseline="30000">
                <a:solidFill>
                  <a:srgbClr val="FF0000"/>
                </a:solidFill>
              </a:rPr>
              <a:t>3</a:t>
            </a:r>
          </a:p>
          <a:p>
            <a:r>
              <a:rPr lang="ru-RU" sz="4800" i="1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2663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00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0" y="6210300"/>
            <a:ext cx="611188" cy="647700"/>
          </a:xfrm>
          <a:prstGeom prst="actionButtonForwardNext">
            <a:avLst/>
          </a:prstGeom>
          <a:solidFill>
            <a:srgbClr val="00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CCCC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35150" y="0"/>
            <a:ext cx="5689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ru-RU" sz="3600" b="1">
                <a:solidFill>
                  <a:srgbClr val="0000CC"/>
                </a:solidFill>
                <a:latin typeface="Times New Roman" pitchFamily="18" charset="0"/>
              </a:rPr>
              <a:t>Сосуды, </a:t>
            </a:r>
          </a:p>
          <a:p>
            <a:pPr algn="ctr"/>
            <a:r>
              <a:rPr kumimoji="1" lang="ru-RU" sz="3600">
                <a:solidFill>
                  <a:srgbClr val="0000CC"/>
                </a:solidFill>
                <a:latin typeface="Times New Roman" pitchFamily="18" charset="0"/>
              </a:rPr>
              <a:t>имеющие общую</a:t>
            </a:r>
          </a:p>
          <a:p>
            <a:pPr algn="ctr"/>
            <a:r>
              <a:rPr kumimoji="1" lang="ru-RU" sz="3600">
                <a:solidFill>
                  <a:srgbClr val="0000CC"/>
                </a:solidFill>
                <a:latin typeface="Times New Roman" pitchFamily="18" charset="0"/>
              </a:rPr>
              <a:t>(соединяющую их)</a:t>
            </a:r>
          </a:p>
          <a:p>
            <a:pPr algn="ctr"/>
            <a:r>
              <a:rPr kumimoji="1" lang="ru-RU" sz="3600">
                <a:solidFill>
                  <a:srgbClr val="0000CC"/>
                </a:solidFill>
                <a:latin typeface="Times New Roman" pitchFamily="18" charset="0"/>
              </a:rPr>
              <a:t> часть, заполненную </a:t>
            </a:r>
          </a:p>
          <a:p>
            <a:pPr algn="ctr"/>
            <a:r>
              <a:rPr kumimoji="1" lang="ru-RU" sz="3600">
                <a:solidFill>
                  <a:srgbClr val="0000CC"/>
                </a:solidFill>
                <a:latin typeface="Times New Roman" pitchFamily="18" charset="0"/>
              </a:rPr>
              <a:t> покоящейся жидкостью, </a:t>
            </a:r>
          </a:p>
          <a:p>
            <a:pPr algn="ctr"/>
            <a:r>
              <a:rPr kumimoji="1" lang="ru-RU" sz="3600">
                <a:solidFill>
                  <a:srgbClr val="0000CC"/>
                </a:solidFill>
                <a:latin typeface="Times New Roman" pitchFamily="18" charset="0"/>
              </a:rPr>
              <a:t> называются </a:t>
            </a:r>
            <a:r>
              <a:rPr kumimoji="1" lang="ru-RU" sz="3600" b="1">
                <a:solidFill>
                  <a:srgbClr val="0000CC"/>
                </a:solidFill>
                <a:latin typeface="Times New Roman" pitchFamily="18" charset="0"/>
              </a:rPr>
              <a:t>сообщающимися</a:t>
            </a:r>
          </a:p>
        </p:txBody>
      </p:sp>
      <p:pic>
        <p:nvPicPr>
          <p:cNvPr id="3075" name="Picture 3" descr="Копия Scan10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10025"/>
            <a:ext cx="4706937" cy="2847975"/>
          </a:xfrm>
          <a:prstGeom prst="rect">
            <a:avLst/>
          </a:prstGeom>
          <a:noFill/>
        </p:spPr>
      </p:pic>
      <p:pic>
        <p:nvPicPr>
          <p:cNvPr id="3076" name="Picture 4" descr="J02841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7238" y="404813"/>
            <a:ext cx="3240088" cy="3600450"/>
          </a:xfrm>
          <a:prstGeom prst="rect">
            <a:avLst/>
          </a:prstGeom>
          <a:noFill/>
        </p:spPr>
      </p:pic>
      <p:sp>
        <p:nvSpPr>
          <p:cNvPr id="30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FFCC00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50"/>
                            </p:stCondLst>
                            <p:childTnLst>
                              <p:par>
                                <p:cTn id="15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чай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52750"/>
            <a:ext cx="5183188" cy="390525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35150" y="908050"/>
            <a:ext cx="5761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90033"/>
                </a:solidFill>
              </a:rPr>
              <a:t>Какой из чайников может вместить </a:t>
            </a:r>
          </a:p>
          <a:p>
            <a:pPr algn="ctr"/>
            <a:r>
              <a:rPr lang="ru-RU" sz="2800" b="1">
                <a:solidFill>
                  <a:srgbClr val="990033"/>
                </a:solidFill>
              </a:rPr>
              <a:t>больше воды?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00338" y="2492375"/>
            <a:ext cx="362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3200" b="1">
                <a:solidFill>
                  <a:srgbClr val="990033"/>
                </a:solidFill>
              </a:rPr>
              <a:t>1                          2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79613" y="3933825"/>
            <a:ext cx="506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------------------------------------------------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7380288" y="3141663"/>
            <a:ext cx="1460500" cy="1143000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990033"/>
                </a:solidFill>
              </a:rPr>
              <a:t>подсказка</a:t>
            </a:r>
          </a:p>
        </p:txBody>
      </p:sp>
      <p:sp>
        <p:nvSpPr>
          <p:cNvPr id="2458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FFCC99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5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  <p:bldP spid="2458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03525" y="508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ru-RU" sz="48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2875" y="168275"/>
            <a:ext cx="8501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ru-RU" sz="3200" b="1">
                <a:solidFill>
                  <a:srgbClr val="000066"/>
                </a:solidFill>
                <a:latin typeface="Arial Rounded MT Bold" pitchFamily="34" charset="0"/>
              </a:rPr>
              <a:t>   Что произойдет,если в сообщающиеся </a:t>
            </a:r>
          </a:p>
          <a:p>
            <a:pPr algn="ctr"/>
            <a:r>
              <a:rPr kumimoji="1" lang="ru-RU" sz="3200" b="1">
                <a:solidFill>
                  <a:srgbClr val="000066"/>
                </a:solidFill>
                <a:latin typeface="Arial Rounded MT Bold" pitchFamily="34" charset="0"/>
              </a:rPr>
              <a:t>сосуды налить две несмешивающиеся </a:t>
            </a:r>
          </a:p>
          <a:p>
            <a:pPr algn="ctr"/>
            <a:r>
              <a:rPr kumimoji="1" lang="ru-RU" sz="3200" b="1">
                <a:solidFill>
                  <a:srgbClr val="000066"/>
                </a:solidFill>
                <a:latin typeface="Arial Rounded MT Bold" pitchFamily="34" charset="0"/>
              </a:rPr>
              <a:t>жидкости разной плотности?</a:t>
            </a:r>
          </a:p>
        </p:txBody>
      </p:sp>
      <p:pic>
        <p:nvPicPr>
          <p:cNvPr id="15368" name="Picture 8" descr="ртуть, 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3017838" cy="4319587"/>
          </a:xfrm>
          <a:prstGeom prst="rect">
            <a:avLst/>
          </a:prstGeom>
          <a:noFill/>
        </p:spPr>
      </p:pic>
      <p:sp>
        <p:nvSpPr>
          <p:cNvPr id="1536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99CC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067175" y="2636838"/>
          <a:ext cx="4176713" cy="2805112"/>
        </p:xfrm>
        <a:graphic>
          <a:graphicData uri="http://schemas.openxmlformats.org/presentationml/2006/ole">
            <p:oleObj spid="_x0000_s15371" name="Формула" r:id="rId4" imgW="5457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Водопров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32000"/>
            <a:ext cx="7920037" cy="4826000"/>
          </a:xfrm>
          <a:prstGeom prst="rect">
            <a:avLst/>
          </a:prstGeom>
          <a:noFill/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Водопровод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водонапорной башней</a:t>
            </a:r>
          </a:p>
        </p:txBody>
      </p:sp>
      <p:sp>
        <p:nvSpPr>
          <p:cNvPr id="3072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CCFF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10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8" y="1095375"/>
            <a:ext cx="6296025" cy="466725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7151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Водомерное стекло парового котла</a:t>
            </a:r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10300"/>
            <a:ext cx="611187" cy="647700"/>
          </a:xfrm>
          <a:prstGeom prst="actionButtonForwardNext">
            <a:avLst/>
          </a:prstGeom>
          <a:solidFill>
            <a:srgbClr val="CCFF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8000">
              <a:srgbClr val="9966FF"/>
            </a:gs>
            <a:gs pos="30500">
              <a:srgbClr val="CC99FF"/>
            </a:gs>
            <a:gs pos="41001">
              <a:srgbClr val="99CCFF"/>
            </a:gs>
            <a:gs pos="50000">
              <a:srgbClr val="CCCCFF"/>
            </a:gs>
            <a:gs pos="59000">
              <a:srgbClr val="99CCFF"/>
            </a:gs>
            <a:gs pos="69500">
              <a:srgbClr val="CC99FF"/>
            </a:gs>
            <a:gs pos="82000">
              <a:srgbClr val="9966FF"/>
            </a:gs>
            <a:gs pos="91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2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4105275" cy="4319588"/>
          </a:xfrm>
          <a:prstGeom prst="rect">
            <a:avLst/>
          </a:prstGeom>
          <a:noFill/>
        </p:spPr>
      </p:pic>
      <p:pic>
        <p:nvPicPr>
          <p:cNvPr id="21509" name="Picture 5" descr="Scan10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4248150" cy="4319588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6035675"/>
            <a:ext cx="429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Исландия, горячий фонтан</a:t>
            </a:r>
          </a:p>
          <a:p>
            <a:r>
              <a:rPr lang="ru-RU" sz="24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в местечке Гейзер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6840538" cy="198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Естественные фонтаны –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     гейзеры</a:t>
            </a:r>
          </a:p>
        </p:txBody>
      </p:sp>
      <p:sp>
        <p:nvSpPr>
          <p:cNvPr id="21514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32813" y="188913"/>
            <a:ext cx="468312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118</Words>
  <Application>Microsoft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SE7EN USER</cp:lastModifiedBy>
  <cp:revision>44</cp:revision>
  <dcterms:created xsi:type="dcterms:W3CDTF">2007-11-17T15:09:50Z</dcterms:created>
  <dcterms:modified xsi:type="dcterms:W3CDTF">2011-11-07T21:48:43Z</dcterms:modified>
</cp:coreProperties>
</file>