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activeX/activeX2.bin" ContentType="application/vnd.ms-office.activeX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1.bin" ContentType="application/vnd.ms-office.activeX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8" r:id="rId41"/>
    <p:sldId id="297" r:id="rId42"/>
    <p:sldId id="299" r:id="rId43"/>
    <p:sldId id="300" r:id="rId44"/>
    <p:sldId id="301" r:id="rId45"/>
    <p:sldId id="302" r:id="rId46"/>
    <p:sldId id="303" r:id="rId47"/>
    <p:sldId id="304" r:id="rId48"/>
    <p:sldId id="305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008D9-9B79-4176-841A-DFE6F77331C2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8AF91-F87D-4C68-B3A1-F3DEE2BCF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BE271-AA03-426F-8925-59D5E7C4F13A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838D1-09C7-4200-B90E-B3E4CCF8F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36057-174C-4AD2-A3A8-6B4CC5126967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0490C-59A0-429B-9A9F-79BA3051B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97DAC-F4FB-4412-93A8-83A8988999AF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A4194-C2D9-4C5E-87DC-BE0EF357A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E44E6-EB49-406B-96FB-20326851089F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336D6-FF98-4DA4-A3C2-275CBAA3B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4A783-1A4D-46E6-B91E-DCE638E1D6F1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BAC67-D16B-48C2-97FD-E84B2E1D8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74503-F355-46D8-BE8B-E532747ED70B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9438B-60D1-4BDE-AEC4-52D3010B6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CFAD9-B7D7-4619-9390-B39007DF16EE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ECBAB-3961-4B85-9DB0-239303254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D86E1-F289-495B-B905-BD4D80F06141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D0B12-2CC9-4AB0-B5C6-CEBA07CCB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91129-13E4-4505-9869-BC9702C6DD43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3D199-B1E0-4190-B935-6157548B5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AA4ED-23E5-4DF0-A811-22C770076266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E613D-4726-4B47-A1FD-1FA382DF0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4AA394-621B-496A-A571-3CD1CC356C40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5FB69A-91CC-487C-A13A-1CABCAEAB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63000"/>
                  <a:sat val="105000"/>
                </a:schemeClr>
              </a:gs>
              <a:gs pos="90000">
                <a:schemeClr val="accent1">
                  <a:shade val="50000"/>
                  <a:satMod val="100000"/>
                </a:schemeClr>
              </a:gs>
            </a:gsLst>
            <a:lin ang="5400000"/>
          </a:gra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3F6D19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3F6D19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3F6D19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3F6D19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3F6D19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-\Desktop\&#1059;&#1063;&#1048;&#1058;&#1045;&#1051;&#1068;%20&#1043;&#1054;&#1044;&#1040;\&#1091;&#1088;&#1086;&#1082;%20&#1074;&#1080;&#1076;&#1077;&#1086;&#1079;&#1072;&#1087;\crazy_frog-tatarskiy_frog_pod_russkuiu_narodnuiu.mp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4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Многообразие кольчатых червей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5373216"/>
            <a:ext cx="5040560" cy="129614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учитель биологии Меньщикова П.В.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solidFill>
                  <a:srgbClr val="FF0000"/>
                </a:solidFill>
              </a:rPr>
              <a:t>Ищу шестерых братьев после страшного </a:t>
            </a:r>
            <a:r>
              <a:rPr lang="ru-RU" sz="3200" i="1" dirty="0" smtClean="0">
                <a:solidFill>
                  <a:srgbClr val="FF0000"/>
                </a:solidFill>
              </a:rPr>
              <a:t>происшествия.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5842" name="Picture 2" descr="Мультфильмы волк и семеро козлят смотреть онлайн - смотреть аним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1628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«Сосуд знаний»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827584" y="1484784"/>
            <a:ext cx="576064" cy="57606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27584" y="2204864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27584" y="2924944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27584" y="3645024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75656" y="148478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Мне грустно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227687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Мне безразлично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292494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Мне весело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9672" y="371703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Я счастлив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2" name="Рисунок 11" descr="Лабораторный опыт 3 - Лаб. работы по химии 7 класс - Resheba.Ru"/>
          <p:cNvPicPr/>
          <p:nvPr/>
        </p:nvPicPr>
        <p:blipFill>
          <a:blip r:embed="rId2" cstate="email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1340768"/>
            <a:ext cx="98806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«Внешнее и внутренне строение кольчатых червей».</a:t>
            </a:r>
            <a:endParaRPr lang="ru-RU" dirty="0"/>
          </a:p>
        </p:txBody>
      </p:sp>
      <p:pic>
        <p:nvPicPr>
          <p:cNvPr id="36866" name="Picture 2" descr="12. Класс Малощетинковые черви Биология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3933056"/>
            <a:ext cx="7867650" cy="2352675"/>
          </a:xfrm>
          <a:prstGeom prst="rect">
            <a:avLst/>
          </a:prstGeom>
          <a:noFill/>
        </p:spPr>
      </p:pic>
      <p:pic>
        <p:nvPicPr>
          <p:cNvPr id="36868" name="Picture 4" descr="Дождевые черви (лат. Lumbricina), фотографии дождевых червей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CDD8D0"/>
              </a:clrFrom>
              <a:clrTo>
                <a:srgbClr val="CDD8D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3640" y="1412776"/>
            <a:ext cx="3240360" cy="2592288"/>
          </a:xfrm>
          <a:prstGeom prst="rect">
            <a:avLst/>
          </a:prstGeom>
          <a:noFill/>
        </p:spPr>
      </p:pic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6413500" y="6172200"/>
          <a:ext cx="2730500" cy="685800"/>
        </p:xfrm>
        <a:graphic>
          <a:graphicData uri="http://schemas.openxmlformats.org/presentationml/2006/ole">
            <p:oleObj spid="_x0000_s36869" name="Объект упаковщика для оболочки" showAsIcon="1" r:id="rId5" imgW="273096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620688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! Проблемный вопрос: «Перед вами различные представители класса кольчатых червей. Чем они отличаются друг от друга?»</a:t>
            </a:r>
          </a:p>
        </p:txBody>
      </p:sp>
      <p:pic>
        <p:nvPicPr>
          <p:cNvPr id="38920" name="Picture 8" descr="Вредители - &quot;korni-shop.ru&quot; - информация о посадочном материал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1628800"/>
            <a:ext cx="3600400" cy="2364481"/>
          </a:xfrm>
          <a:prstGeom prst="rect">
            <a:avLst/>
          </a:prstGeom>
          <a:noFill/>
        </p:spPr>
      </p:pic>
      <p:pic>
        <p:nvPicPr>
          <p:cNvPr id="38922" name="Picture 10" descr="FISH2.RU - Полихет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924944"/>
            <a:ext cx="3627884" cy="2376264"/>
          </a:xfrm>
          <a:prstGeom prst="rect">
            <a:avLst/>
          </a:prstGeom>
          <a:noFill/>
        </p:spPr>
      </p:pic>
      <p:pic>
        <p:nvPicPr>
          <p:cNvPr id="38924" name="Picture 12" descr="Гирудотерапи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4221088"/>
            <a:ext cx="3816424" cy="2385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4032448"/>
          </a:xfrm>
        </p:spPr>
        <p:txBody>
          <a:bodyPr>
            <a:noAutofit/>
          </a:bodyPr>
          <a:lstStyle/>
          <a:p>
            <a:r>
              <a:rPr lang="ru-RU" sz="6600" dirty="0" smtClean="0"/>
              <a:t>«У кого колечек больше»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ru-RU" sz="6600" i="1" dirty="0" smtClean="0"/>
              <a:t>1-й этап: «Мы – ребята молодцы, просто чудо -  Кольчецы».</a:t>
            </a:r>
            <a:endParaRPr lang="ru-RU" sz="6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Autofit/>
          </a:bodyPr>
          <a:lstStyle/>
          <a:p>
            <a:r>
              <a:rPr lang="ru-RU" sz="8000" i="1" dirty="0" smtClean="0"/>
              <a:t>2–</a:t>
            </a:r>
            <a:r>
              <a:rPr lang="ru-RU" sz="8000" i="1" dirty="0" err="1" smtClean="0"/>
              <a:t>й</a:t>
            </a:r>
            <a:r>
              <a:rPr lang="ru-RU" sz="8000" i="1" dirty="0" smtClean="0"/>
              <a:t> этап: «Найди своих»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Многощетинковые черви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4365104"/>
            <a:ext cx="79928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Отличительным признаком являются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параподии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— отходящие от каждого сегмента тела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лопастевидные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придатки, несущие хитиновые щетинки (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хеты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).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9938" name="Picture 2" descr="Класс Многощетинковые черви - Фото 5608/1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340768"/>
            <a:ext cx="2808312" cy="2913954"/>
          </a:xfrm>
          <a:prstGeom prst="rect">
            <a:avLst/>
          </a:prstGeom>
          <a:noFill/>
        </p:spPr>
      </p:pic>
      <p:pic>
        <p:nvPicPr>
          <p:cNvPr id="39944" name="Picture 8" descr="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1D7"/>
              </a:clrFrom>
              <a:clrTo>
                <a:srgbClr val="FFF1D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1484784"/>
            <a:ext cx="1053117" cy="2808312"/>
          </a:xfrm>
          <a:prstGeom prst="rect">
            <a:avLst/>
          </a:prstGeom>
          <a:noFill/>
        </p:spPr>
      </p:pic>
      <p:pic>
        <p:nvPicPr>
          <p:cNvPr id="39948" name="Picture 12" descr="Морская мышь Все о собаках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1556792"/>
            <a:ext cx="3367484" cy="2384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40"/>
                            </p:stCondLst>
                            <p:childTnLst>
                              <p:par>
                                <p:cTn id="1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40"/>
                            </p:stCondLst>
                            <p:childTnLst>
                              <p:par>
                                <p:cTn id="1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40"/>
                            </p:stCondLst>
                            <p:childTnLst>
                              <p:par>
                                <p:cTn id="23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Малощетинковые черви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4797152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Отличительными особенностями внешнего строения малощетинковых червей являются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гомономная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сегментация тела, отсутствие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параподий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наличие железистого пояска в передней трети тела у половозрелых особей.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4034" name="Picture 2" descr="Биология черви 7 класс - Новые файлы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412776"/>
            <a:ext cx="4384114" cy="1656184"/>
          </a:xfrm>
          <a:prstGeom prst="rect">
            <a:avLst/>
          </a:prstGeom>
          <a:noFill/>
        </p:spPr>
      </p:pic>
      <p:pic>
        <p:nvPicPr>
          <p:cNvPr id="44036" name="Picture 4" descr="Биология черви 7 класс - Новые файлы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1412776"/>
            <a:ext cx="4464496" cy="1584176"/>
          </a:xfrm>
          <a:prstGeom prst="rect">
            <a:avLst/>
          </a:prstGeom>
          <a:noFill/>
        </p:spPr>
      </p:pic>
      <p:pic>
        <p:nvPicPr>
          <p:cNvPr id="44038" name="Picture 6" descr="Биология черви 7 класс - Новые файлы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2708920"/>
            <a:ext cx="2376264" cy="2251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8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800"/>
                            </p:stCondLst>
                            <p:childTnLst>
                              <p:par>
                                <p:cTn id="32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Пиявки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4869160"/>
            <a:ext cx="8064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Передний и задний концы тела пиявок несут присоски. На дне передней располагается ротовое отверстие, ведущее в глотку. У хоботных пиявок глотка способна выдвигаться наружу. Присосками пиявка может присасываться к подводным предметам.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5062" name="Picture 6" descr="Класс Пиявки - Картинка 5608/3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412776"/>
            <a:ext cx="3151460" cy="2505007"/>
          </a:xfrm>
          <a:prstGeom prst="rect">
            <a:avLst/>
          </a:prstGeom>
          <a:noFill/>
        </p:spPr>
      </p:pic>
      <p:pic>
        <p:nvPicPr>
          <p:cNvPr id="45066" name="Picture 10" descr="Класс Пиявки - Презентация 5608/1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20"/>
          <a:stretch>
            <a:fillRect/>
          </a:stretch>
        </p:blipFill>
        <p:spPr bwMode="auto">
          <a:xfrm>
            <a:off x="3275856" y="1772816"/>
            <a:ext cx="4968552" cy="2880320"/>
          </a:xfrm>
          <a:prstGeom prst="rect">
            <a:avLst/>
          </a:prstGeom>
          <a:noFill/>
        </p:spPr>
      </p:pic>
      <p:pic>
        <p:nvPicPr>
          <p:cNvPr id="45068" name="Picture 12" descr="Класс Пиявки - Презентация 5608/1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836712"/>
            <a:ext cx="3439492" cy="2860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8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8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8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280"/>
                            </p:stCondLst>
                            <p:childTnLst>
                              <p:par>
                                <p:cTn id="36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Подумайте и попытайтесь ответить как можно быстрее на следующие вопросы. Кто из сказочных персонажей мог дать такие телеграммы: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8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3" descr="5909fa1922f28ebfb9a9d323a8dddebe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8" y="2071688"/>
            <a:ext cx="2132012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razy_frog-tatarskiy_frog_pod_russkuiu_narodnui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2" descr="102723d15d08f601f6c8906902afa451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63" y="4422775"/>
            <a:ext cx="2133600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5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2" descr="2cbb39134a5c4c65bddb3f48da5216b9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38" y="2714625"/>
            <a:ext cx="321468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5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3" descr="3a70da981da929d8660bed186a21e258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4854575"/>
            <a:ext cx="1601787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5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3" descr="5567a5fdd86cddf3e325cb63b718debb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75" y="2903538"/>
            <a:ext cx="1949450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5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3" descr="a074b48c7c09df29f99633581d1af500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75" y="4572000"/>
            <a:ext cx="238125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5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7143750" y="5357813"/>
            <a:ext cx="1428750" cy="1357312"/>
          </a:xfrm>
          <a:prstGeom prst="ellipse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4" name="Рисунок 5" descr="bc489dda1e11e0228040ba81878bd735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13" y="5080000"/>
            <a:ext cx="2643187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5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2" descr="fa2f7e7bdef29aad63088ceb5b7cae4a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122988" y="4429125"/>
            <a:ext cx="244951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5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3857625" y="285750"/>
            <a:ext cx="1428750" cy="1357313"/>
          </a:xfrm>
          <a:prstGeom prst="ellipse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6" name="Рисунок 2" descr="fd77e672f756a599e35bdaae2c80d61c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13" y="0"/>
            <a:ext cx="19526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5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3" descr="79af98aa700f8d9dfcd98031baccfedb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5" y="2928938"/>
            <a:ext cx="14954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6672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i="1" dirty="0">
                <a:solidFill>
                  <a:srgbClr val="FF0000"/>
                </a:solidFill>
              </a:rPr>
              <a:t>Купил семена, приезжай тянуть</a:t>
            </a:r>
            <a:r>
              <a:rPr lang="ru-RU" i="1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16386" name="Picture 2" descr="WE heralded: репка crfxfnm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EF3F6"/>
              </a:clrFrom>
              <a:clrTo>
                <a:srgbClr val="EEF3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1700808"/>
            <a:ext cx="4608512" cy="4594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170586"/>
          </a:xfrm>
        </p:spPr>
        <p:txBody>
          <a:bodyPr>
            <a:normAutofit/>
          </a:bodyPr>
          <a:lstStyle/>
          <a:p>
            <a:r>
              <a:rPr lang="ru-RU" sz="7200" i="1" dirty="0" smtClean="0"/>
              <a:t>3–</a:t>
            </a:r>
            <a:r>
              <a:rPr lang="ru-RU" sz="7200" i="1" dirty="0" err="1" smtClean="0"/>
              <a:t>й</a:t>
            </a:r>
            <a:r>
              <a:rPr lang="ru-RU" sz="7200" i="1" dirty="0" smtClean="0"/>
              <a:t> этап: «Верю - не верю</a:t>
            </a:r>
            <a:r>
              <a:rPr lang="ru-RU" sz="7200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4664"/>
            <a:ext cx="6347048" cy="6048672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ru-RU" sz="2000" dirty="0" smtClean="0"/>
              <a:t> Тело кольчатых червей состоит из множества сегментов.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У кольчатых червей кожно-мускульный мешок.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Все кольчатые черви живут в почве.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Среди кольчатых червей нет паразитических форм.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Органы выделения кольчатых червей – метанефридии.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Все кольчатые черви –гермафродиты.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Нервная система кольчатых червей цепочечного типа.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У кольчатых червей есть кровеносная система.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Большинство кольчатых червей дышат всей поверхностью тела, но у некоторых на </a:t>
            </a:r>
            <a:r>
              <a:rPr lang="ru-RU" sz="2000" dirty="0" err="1" smtClean="0"/>
              <a:t>параподиях</a:t>
            </a:r>
            <a:r>
              <a:rPr lang="ru-RU" sz="2000" dirty="0" smtClean="0"/>
              <a:t> имеются специальные кожные выросты – жабры.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Для кольчатых червей характерна регенерация</a:t>
            </a:r>
            <a:endParaRPr lang="ru-RU" sz="2000" dirty="0"/>
          </a:p>
        </p:txBody>
      </p:sp>
      <p:pic>
        <p:nvPicPr>
          <p:cNvPr id="46082" name="Picture 2" descr="http://3.avatars.yandex.net/get-entity_search/aHR0cDovL3VwbG9hZC53aWtpbWVkaWEub3JnL3dpa2lwZWRpYS9jb21tb25zLzMvMzAvUmVnZW53dXJtMS5qcGc-/S100x1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8304" y="476672"/>
            <a:ext cx="1440160" cy="1440160"/>
          </a:xfrm>
          <a:prstGeom prst="rect">
            <a:avLst/>
          </a:prstGeom>
          <a:noFill/>
        </p:spPr>
      </p:pic>
      <p:pic>
        <p:nvPicPr>
          <p:cNvPr id="46084" name="Picture 4" descr="http://0.avatars.yandex.net/get-entity_search/aHR0cDovL3VwbG9hZC53aWtpbWVkaWEub3JnL3dpa2lwZWRpYS9jb21tb25zLzcvNzcvU3Vja2luZ19sZWVjaC5qcGc-/S100x1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80312" y="2564904"/>
            <a:ext cx="1440160" cy="1440160"/>
          </a:xfrm>
          <a:prstGeom prst="rect">
            <a:avLst/>
          </a:prstGeom>
          <a:noFill/>
        </p:spPr>
      </p:pic>
      <p:pic>
        <p:nvPicPr>
          <p:cNvPr id="46086" name="Picture 6" descr="http://1.avatars.yandex.net/get-entity_search/aHR0cDovL3VwbG9hZC53aWtpbWVkaWEub3JnL3dpa2lwZWRpYS9jb21tb25zL2MvY2YvTmVyZWlzX3BlbGFnaWNhLmpwZw--/S100x1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80312" y="4653136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Цепочка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79512" y="2852936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763688" y="2852936"/>
            <a:ext cx="1008112" cy="7920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536" y="3717032"/>
            <a:ext cx="835292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043608" y="2852936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236296" y="2852936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779912" y="2852936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372200" y="2852936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508104" y="2852936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2843808" y="2852936"/>
            <a:ext cx="1008112" cy="7920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499992" y="2852936"/>
            <a:ext cx="1008112" cy="7920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9552" y="4653136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10-8</a:t>
            </a:r>
            <a:r>
              <a:rPr lang="ru-RU" sz="2400" dirty="0" smtClean="0"/>
              <a:t>       </a:t>
            </a:r>
            <a:r>
              <a:rPr lang="ru-RU" sz="2400" dirty="0" smtClean="0">
                <a:solidFill>
                  <a:srgbClr val="FF0000"/>
                </a:solidFill>
              </a:rPr>
              <a:t> «</a:t>
            </a:r>
            <a:r>
              <a:rPr lang="ru-RU" sz="2400" dirty="0">
                <a:solidFill>
                  <a:srgbClr val="FF0000"/>
                </a:solidFill>
              </a:rPr>
              <a:t>5», </a:t>
            </a:r>
          </a:p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7-6</a:t>
            </a:r>
            <a:r>
              <a:rPr lang="ru-RU" sz="2400" dirty="0" smtClean="0"/>
              <a:t>         </a:t>
            </a:r>
            <a:r>
              <a:rPr lang="ru-RU" sz="2400" dirty="0" smtClean="0">
                <a:solidFill>
                  <a:srgbClr val="FF0000"/>
                </a:solidFill>
              </a:rPr>
              <a:t>«</a:t>
            </a:r>
            <a:r>
              <a:rPr lang="ru-RU" sz="2400" dirty="0">
                <a:solidFill>
                  <a:srgbClr val="FF0000"/>
                </a:solidFill>
              </a:rPr>
              <a:t>4», 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5-4         </a:t>
            </a:r>
            <a:r>
              <a:rPr lang="ru-RU" sz="2400" dirty="0" smtClean="0">
                <a:solidFill>
                  <a:srgbClr val="FF0000"/>
                </a:solidFill>
              </a:rPr>
              <a:t>«</a:t>
            </a:r>
            <a:r>
              <a:rPr lang="ru-RU" sz="2400" dirty="0">
                <a:solidFill>
                  <a:srgbClr val="FF0000"/>
                </a:solidFill>
              </a:rPr>
              <a:t>3</a:t>
            </a:r>
            <a:r>
              <a:rPr lang="ru-RU" sz="2400" dirty="0" smtClean="0">
                <a:solidFill>
                  <a:srgbClr val="FF0000"/>
                </a:solidFill>
              </a:rPr>
              <a:t>»,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менее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ru-RU" sz="2400" dirty="0" smtClean="0">
                <a:solidFill>
                  <a:srgbClr val="FF0000"/>
                </a:solidFill>
              </a:rPr>
              <a:t>«</a:t>
            </a:r>
            <a:r>
              <a:rPr lang="ru-RU" sz="2400" dirty="0">
                <a:solidFill>
                  <a:srgbClr val="FF0000"/>
                </a:solidFill>
              </a:rPr>
              <a:t>2».</a:t>
            </a:r>
          </a:p>
        </p:txBody>
      </p:sp>
      <p:sp>
        <p:nvSpPr>
          <p:cNvPr id="16" name="Овал 15"/>
          <p:cNvSpPr/>
          <p:nvPr/>
        </p:nvSpPr>
        <p:spPr>
          <a:xfrm>
            <a:off x="8100392" y="2852936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320"/>
                            </p:stCondLst>
                            <p:childTnLst>
                              <p:par>
                                <p:cTn id="8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098578"/>
          </a:xfrm>
        </p:spPr>
        <p:txBody>
          <a:bodyPr>
            <a:normAutofit/>
          </a:bodyPr>
          <a:lstStyle/>
          <a:p>
            <a:r>
              <a:rPr lang="ru-RU" sz="6600" i="1" dirty="0" smtClean="0"/>
              <a:t>4-й этап: «Жил на свете  Червячок</a:t>
            </a:r>
            <a:r>
              <a:rPr lang="ru-RU" sz="6600" dirty="0" smtClean="0"/>
              <a:t>»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0" y="523171"/>
            <a:ext cx="392392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Жил на свете Червячок,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Был он страшно одинок,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Круглый год один скитался,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Только раз в году питался…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Червячок – пловец удалый,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Несмотря, что ростом малый.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Цвет умел менять не раз –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защиты, без прикрас.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Нет щетинок для движенья,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Только жертвам нет спасенья –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Есть присоски, гирудин.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он, этот господин?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148478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Ответ:  Пиявка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Picture 6" descr="Класс Пиявки - Картинка 5608/3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2348880"/>
            <a:ext cx="4529535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323956"/>
            <a:ext cx="449999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Они живут в тиши подземной,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Тихонько двигаясь, шурша.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Едят листву,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опад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бесплодный,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Ее глотают не спеша.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Они коричневого цвета,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Кровь гонят несколько «сердец».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Их тело состоит из многих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Сцепленных меж собой колец.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Все, что съедают, скоро станет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Питаньем будущим цветам.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Они – друзья для урожая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корм и птицам, и кротам.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Их любят рыбы и цыплята,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 рад садовник, рыболов,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ну, скажите-ка, ребята, кто стал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Героем сих стихов?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1124744"/>
            <a:ext cx="3923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Ответ:  Малощетинковые (дождевой червь)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2467" name="Picture 3" descr="Архив материалов - Персональный сайт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2996952"/>
            <a:ext cx="4048125" cy="284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1036519"/>
            <a:ext cx="486003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дне морей, где ила много,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Зарывшись в грунт, живут друзья.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Их тело – длинное немного,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норе сидит, наверх – « труба»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трудах проходят жизни годы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«Подушки» красные на дне.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крови носитель кислорода –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Гемоглобин, как в тебе.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Они глотают ил природный,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Спасая воду от гнилья.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Скажите, знатоки, природы,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за полезные «друзья»?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1268760"/>
            <a:ext cx="39604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Ответ:  Многощетинковые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(</a:t>
            </a:r>
            <a:r>
              <a:rPr lang="ru-RU" sz="3200" dirty="0" err="1" smtClean="0">
                <a:solidFill>
                  <a:srgbClr val="FF0000"/>
                </a:solidFill>
              </a:rPr>
              <a:t>Серпула</a:t>
            </a:r>
            <a:r>
              <a:rPr lang="ru-RU" sz="3200" dirty="0" smtClean="0">
                <a:solidFill>
                  <a:srgbClr val="FF0000"/>
                </a:solidFill>
              </a:rPr>
              <a:t>)</a:t>
            </a:r>
            <a:endParaRPr lang="ru-RU" sz="3200" dirty="0"/>
          </a:p>
        </p:txBody>
      </p:sp>
      <p:pic>
        <p:nvPicPr>
          <p:cNvPr id="4" name="Picture 2" descr="Класс Многощетинковые черви - Фото 5608/1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2996952"/>
            <a:ext cx="2808312" cy="2913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620688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! Проблемный вопрос: «Перед вами различные представители класса кольчатых червей. Чем они отличаются друг от друга?»</a:t>
            </a:r>
          </a:p>
        </p:txBody>
      </p:sp>
      <p:pic>
        <p:nvPicPr>
          <p:cNvPr id="38920" name="Picture 8" descr="Вредители - &quot;korni-shop.ru&quot; - информация о посадочном материал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1628800"/>
            <a:ext cx="3600400" cy="2364481"/>
          </a:xfrm>
          <a:prstGeom prst="rect">
            <a:avLst/>
          </a:prstGeom>
          <a:noFill/>
        </p:spPr>
      </p:pic>
      <p:pic>
        <p:nvPicPr>
          <p:cNvPr id="38922" name="Picture 10" descr="FISH2.RU - Полихет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924944"/>
            <a:ext cx="3627884" cy="2376264"/>
          </a:xfrm>
          <a:prstGeom prst="rect">
            <a:avLst/>
          </a:prstGeom>
          <a:noFill/>
        </p:spPr>
      </p:pic>
      <p:pic>
        <p:nvPicPr>
          <p:cNvPr id="38924" name="Picture 12" descr="Гирудотерапи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4221088"/>
            <a:ext cx="3816424" cy="2385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062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Черты строения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 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42" marR="8842" marT="8842" marB="884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Класс Многощетинковые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 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42" marR="8842" marT="8842" marB="884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Класс Малощетинковые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 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42" marR="8842" marT="8842" marB="884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Класс Пиявки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 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42" marR="8842" marT="8842" marB="8842" anchor="ctr"/>
                </a:tc>
              </a:tr>
              <a:tr h="1859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1. Среда обитания.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 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42" marR="8842" marT="8842" marB="88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морские и пресные водоёмы 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/>
                        <a:t> 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 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42" marR="8842" marT="8842" marB="88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морские и пресные водоёмы </a:t>
                      </a:r>
                      <a:r>
                        <a:rPr lang="ru-RU" sz="1800" dirty="0" smtClean="0"/>
                        <a:t>,</a:t>
                      </a:r>
                      <a:r>
                        <a:rPr lang="ru-RU" sz="1800" baseline="0" dirty="0" smtClean="0"/>
                        <a:t> почва</a:t>
                      </a:r>
                      <a:r>
                        <a:rPr lang="ru-RU" sz="1800" dirty="0"/>
                        <a:t> 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 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42" marR="8842" marT="8842" marB="88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эктопаразиты, на переднем и заднем концах тела имеются присоски. </a:t>
                      </a:r>
                      <a:br>
                        <a:rPr lang="ru-RU" sz="1800"/>
                      </a:br>
                      <a:r>
                        <a:rPr lang="ru-RU" sz="1800"/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42" marR="8842" marT="8842" marB="8842" anchor="ctr"/>
                </a:tc>
              </a:tr>
              <a:tr h="1426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2. Форма тела.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 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42" marR="8842" marT="8842" marB="88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длинная цилиндрическая  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 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42" marR="8842" marT="8842" marB="88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длинная цилиндрическая  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 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42" marR="8842" marT="8842" marB="88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вытянутая уплощённая в спинно-брюшном направлении.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 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42" marR="8842" marT="8842" marB="8842" anchor="ctr"/>
                </a:tc>
              </a:tr>
              <a:tr h="108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3. Обособленность головы.</a:t>
                      </a:r>
                      <a:br>
                        <a:rPr lang="ru-RU" sz="1800"/>
                      </a:br>
                      <a:r>
                        <a:rPr lang="ru-RU" sz="1800"/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42" marR="8842" marT="8842" marB="88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чётко обособлена </a:t>
                      </a:r>
                      <a:br>
                        <a:rPr lang="ru-RU" sz="1800"/>
                      </a:br>
                      <a:r>
                        <a:rPr lang="ru-RU" sz="1800"/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42" marR="8842" marT="8842" marB="88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чётко обособлена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 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42" marR="8842" marT="8842" marB="88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слабо обособлена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 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42" marR="8842" marT="8842" marB="8842" anchor="ctr"/>
                </a:tc>
              </a:tr>
              <a:tr h="1426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4. Наличие придатков (параподий, щетинок и жабр). </a:t>
                      </a:r>
                      <a:br>
                        <a:rPr lang="ru-RU" sz="1800"/>
                      </a:br>
                      <a:r>
                        <a:rPr lang="ru-RU" sz="1800"/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42" marR="8842" marT="8842" marB="88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многочисленны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 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42" marR="8842" marT="8842" marB="88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немногочисленны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 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42" marR="8842" marT="8842" marB="88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отсутствуют  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 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42" marR="8842" marT="8842" marB="8842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764702"/>
          <a:ext cx="9144000" cy="609329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957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5. Газообмен  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 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42" marR="8842" marT="8842" marB="88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через поверхность </a:t>
                      </a:r>
                      <a:r>
                        <a:rPr lang="ru-RU" sz="1800" dirty="0" err="1"/>
                        <a:t>параподий</a:t>
                      </a:r>
                      <a:r>
                        <a:rPr lang="ru-RU" sz="1800" dirty="0"/>
                        <a:t>, имеющих разветвлённую сеть кровеносных сосудов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 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42" marR="8842" marT="8842" marB="88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всей поверхностью тела путём диффузии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 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42" marR="8842" marT="8842" marB="88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всей поверхностью тела путём диффузии </a:t>
                      </a:r>
                      <a:br>
                        <a:rPr lang="ru-RU" sz="1800"/>
                      </a:br>
                      <a:r>
                        <a:rPr lang="ru-RU" sz="1800"/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42" marR="8842" marT="8842" marB="8842" anchor="ctr"/>
                </a:tc>
              </a:tr>
              <a:tr h="3135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8. Представители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 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42" marR="8842" marT="8842" marB="88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нереида, лепидонотус, палоло, пескожил, спирорбис, серпула</a:t>
                      </a:r>
                      <a:br>
                        <a:rPr lang="ru-RU" sz="1800"/>
                      </a:br>
                      <a:r>
                        <a:rPr lang="ru-RU" sz="1800"/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42" marR="8842" marT="8842" marB="88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трубочники, дождевые черви, земляной червь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 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42" marR="8842" marT="8842" marB="884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рыбья пиявка, ложноконская пиявка, лошадиная пиявка, медицинская пиявка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42" marR="8842" marT="8842" marB="8842"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106232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062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Черты строения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 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42" marR="8842" marT="8842" marB="884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Класс Многощетинковые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 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42" marR="8842" marT="8842" marB="884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Класс Малощетинковые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 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42" marR="8842" marT="8842" marB="884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Класс Пиявки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 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42" marR="8842" marT="8842" marB="8842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solidFill>
                  <a:srgbClr val="FF0000"/>
                </a:solidFill>
              </a:rPr>
              <a:t>Помни, все исчезнет после 12 ночи</a:t>
            </a:r>
            <a:r>
              <a:rPr lang="ru-RU" i="1" dirty="0"/>
              <a:t>.</a:t>
            </a:r>
            <a:endParaRPr lang="ru-RU" dirty="0"/>
          </a:p>
        </p:txBody>
      </p:sp>
      <p:pic>
        <p:nvPicPr>
          <p:cNvPr id="29698" name="Picture 2" descr="золушка - babula1946 - Photo.Qip.ru / id: fvam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9792" y="1340768"/>
            <a:ext cx="3312368" cy="5141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r>
              <a:rPr lang="ru-RU" sz="9600" dirty="0" smtClean="0"/>
              <a:t>ТЕСТ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548680"/>
          <a:ext cx="7560840" cy="5892082"/>
        </p:xfrm>
        <a:graphic>
          <a:graphicData uri="http://schemas.openxmlformats.org/drawingml/2006/table">
            <a:tbl>
              <a:tblPr/>
              <a:tblGrid>
                <a:gridCol w="7560840"/>
              </a:tblGrid>
              <a:tr h="702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I.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Выберите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правильные утверждения.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5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В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типе кольчатых червей выделяют 3 класса: многощетинковых, малощетинковых и пиявок.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Дождевые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черви относятся к многощетинковым кольчецам.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Среди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кольчатых червей наиболее древними считают многощетинковых.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2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Нереиды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относятся к малощетинковым кольчецам.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5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Важнейшим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эволюционным приобретением кольчецов является вторичная полость тела.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1340768"/>
          <a:ext cx="7152456" cy="4253834"/>
        </p:xfrm>
        <a:graphic>
          <a:graphicData uri="http://schemas.openxmlformats.org/drawingml/2006/table">
            <a:tbl>
              <a:tblPr/>
              <a:tblGrid>
                <a:gridCol w="52151"/>
                <a:gridCol w="7100305"/>
              </a:tblGrid>
              <a:tr h="1144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4" marR="9524" marT="9524" marB="9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II.</a:t>
                      </a:r>
                      <a:r>
                        <a:rPr lang="ru-RU" sz="4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Тело </a:t>
                      </a:r>
                      <a:r>
                        <a:rPr lang="ru-RU" sz="4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кольчатых  </a:t>
                      </a:r>
                      <a:r>
                        <a:rPr lang="ru-RU" sz="4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чарвей</a:t>
                      </a:r>
                      <a:r>
                        <a:rPr lang="ru-RU" sz="4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4" marR="9524" marT="9524" marB="9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3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4" marR="9524" marT="9524" marB="9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ru-RU" sz="4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удлиненное </a:t>
                      </a:r>
                      <a:r>
                        <a:rPr lang="ru-RU" sz="4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сплошное;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4" marR="9524" marT="9524" marB="9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5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4" marR="9524" marT="9524" marB="9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en-US" sz="40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4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удлиненное, состоящее из </a:t>
                      </a:r>
                      <a:r>
                        <a:rPr lang="ru-RU" sz="4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сегментов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4" marR="9524" marT="9524" marB="9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controls>
      <p:control spid="68609" name="DefaultOcx" r:id="rId2" imgW="257040" imgH="304920"/>
      <p:control spid="68610" name="HTMLCheckbox1" r:id="rId3" imgW="257040" imgH="30492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99592" y="1484783"/>
          <a:ext cx="7632848" cy="4356620"/>
        </p:xfrm>
        <a:graphic>
          <a:graphicData uri="http://schemas.openxmlformats.org/drawingml/2006/table">
            <a:tbl>
              <a:tblPr/>
              <a:tblGrid>
                <a:gridCol w="7632848"/>
              </a:tblGrid>
              <a:tr h="2406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III.</a:t>
                      </a:r>
                      <a:r>
                        <a:rPr lang="ru-RU" sz="3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Кольчатые </a:t>
                      </a: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черви размножаются: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en-US" sz="36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3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только </a:t>
                      </a:r>
                      <a:r>
                        <a:rPr lang="ru-RU" sz="3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половым путем;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ru-RU" sz="3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только </a:t>
                      </a:r>
                      <a:r>
                        <a:rPr lang="ru-RU" sz="3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бесполым;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en-US" sz="36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3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половым </a:t>
                      </a:r>
                      <a:r>
                        <a:rPr lang="ru-RU" sz="3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бесполым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340767"/>
          <a:ext cx="9144000" cy="3942789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85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IV. 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Какие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утверждения верны?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7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Тело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многощетинковых кольчецов имеет различные придатки.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0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 малощетинковых входят кольчатые черви,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которые имеют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редуцированные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параподии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7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пиявок характерно постоянное число сегментов тела.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7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Кольчатые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черви произошли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примитивных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плоских червей.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764704"/>
            <a:ext cx="70567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Ответы:</a:t>
            </a:r>
          </a:p>
          <a:p>
            <a:pPr marL="342900" indent="-342900">
              <a:buFont typeface="+mj-lt"/>
              <a:buAutoNum type="romanUcPeriod"/>
            </a:pPr>
            <a:r>
              <a:rPr lang="ru-RU" sz="3600" dirty="0" smtClean="0">
                <a:solidFill>
                  <a:srgbClr val="FF0000"/>
                </a:solidFill>
              </a:rPr>
              <a:t>   1,3,5</a:t>
            </a:r>
          </a:p>
          <a:p>
            <a:pPr marL="342900" indent="-342900">
              <a:buFont typeface="+mj-lt"/>
              <a:buAutoNum type="romanUcPeriod"/>
            </a:pPr>
            <a:r>
              <a:rPr lang="ru-RU" sz="3600" dirty="0" smtClean="0">
                <a:solidFill>
                  <a:srgbClr val="FF0000"/>
                </a:solidFill>
              </a:rPr>
              <a:t>   2</a:t>
            </a:r>
          </a:p>
          <a:p>
            <a:pPr marL="342900" indent="-342900">
              <a:buFont typeface="+mj-lt"/>
              <a:buAutoNum type="romanUcPeriod"/>
            </a:pPr>
            <a:r>
              <a:rPr lang="ru-RU" sz="3600" dirty="0" smtClean="0">
                <a:solidFill>
                  <a:srgbClr val="FF0000"/>
                </a:solidFill>
              </a:rPr>
              <a:t>  3</a:t>
            </a:r>
          </a:p>
          <a:p>
            <a:pPr marL="342900" indent="-342900">
              <a:buFont typeface="+mj-lt"/>
              <a:buAutoNum type="romanUcPeriod"/>
            </a:pPr>
            <a:r>
              <a:rPr lang="ru-RU" sz="3600" dirty="0" smtClean="0">
                <a:solidFill>
                  <a:srgbClr val="FF0000"/>
                </a:solidFill>
              </a:rPr>
              <a:t>  2,3,4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66812" y="4725144"/>
            <a:ext cx="36932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8-6 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5»,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5-4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4»,  </a:t>
            </a:r>
            <a:endParaRPr lang="ru-RU" sz="2400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3», </a:t>
            </a:r>
            <a:endParaRPr lang="ru-RU" sz="2400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менее 3 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2».</a:t>
            </a:r>
            <a:endParaRPr lang="ru-RU" sz="24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«Для меня сегодняшний урок…»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27583" y="2420888"/>
          <a:ext cx="7560840" cy="3702139"/>
        </p:xfrm>
        <a:graphic>
          <a:graphicData uri="http://schemas.openxmlformats.org/drawingml/2006/table">
            <a:tbl>
              <a:tblPr/>
              <a:tblGrid>
                <a:gridCol w="2520280"/>
                <a:gridCol w="2520280"/>
                <a:gridCol w="2520280"/>
              </a:tblGrid>
              <a:tr h="10183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Урок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Я на уроке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Итог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6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1. интересно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1. работал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1. понял материал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6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2. скучно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2. отдыхал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2. узнал больше, чем знал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6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3.безразлично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3.помогал другим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3.не понял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0" y="2056225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</a:rPr>
              <a:t>- Найти интересные сведения о кольчатых червях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</a:rPr>
              <a:t>- сочинить биологическую сказку о кольчатых червях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</a:rPr>
              <a:t>- составить кроссворд о кольчатых червях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77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Autofit/>
          </a:bodyPr>
          <a:lstStyle/>
          <a:p>
            <a:r>
              <a:rPr lang="ru-RU" sz="9600" dirty="0" smtClean="0"/>
              <a:t>Спасибо за работу!!!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i="1" dirty="0">
                <a:solidFill>
                  <a:srgbClr val="FF0000"/>
                </a:solidFill>
              </a:rPr>
              <a:t>Ушел от зайца, волка и медведя</a:t>
            </a:r>
            <a:r>
              <a:rPr lang="ru-RU" i="1" dirty="0"/>
              <a:t>.</a:t>
            </a:r>
            <a:endParaRPr lang="ru-RU" dirty="0"/>
          </a:p>
        </p:txBody>
      </p:sp>
      <p:pic>
        <p:nvPicPr>
          <p:cNvPr id="30724" name="Picture 4" descr="Форум Костромских Джедаев / Отрок Слава, 1982 года рождения.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1340768"/>
            <a:ext cx="4972050" cy="473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568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800" i="1" dirty="0">
                <a:solidFill>
                  <a:srgbClr val="FF0000"/>
                </a:solidFill>
              </a:rPr>
              <a:t>Ключ достал. Скоро буду</a:t>
            </a:r>
            <a:r>
              <a:rPr lang="ru-RU" i="1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31746" name="Picture 2" descr="Музыкальные инновации для развития ребенка (Страница 1693) MP3SORT.BIZ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1196752"/>
            <a:ext cx="4032448" cy="5514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i="1" dirty="0">
                <a:solidFill>
                  <a:srgbClr val="FF0000"/>
                </a:solidFill>
              </a:rPr>
              <a:t>В гости не приду. Мотор забарахлил</a:t>
            </a:r>
            <a:r>
              <a:rPr lang="ru-RU" i="1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32770" name="Picture 2" descr="Как служится бойцам ОДОН (часть 28) - Страница 345 - Форум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1052736"/>
            <a:ext cx="4343400" cy="516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748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i="1" dirty="0">
                <a:solidFill>
                  <a:srgbClr val="FF0000"/>
                </a:solidFill>
              </a:rPr>
              <a:t>Купила самовар. Приглашаю к чаю.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3796" name="Picture 4" descr="Читать онлайн - Чуковский Корней. Сказки Электронная библиотека e-libra.r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1340768"/>
            <a:ext cx="5906906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solidFill>
                  <a:srgbClr val="FF0000"/>
                </a:solidFill>
              </a:rPr>
              <a:t>Хвост нашли. Плакать перестал.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4818" name="Picture 2" descr="Жизнь как творчество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1340768"/>
            <a:ext cx="4953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zoo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zoo</Template>
  <TotalTime>191</TotalTime>
  <Words>998</Words>
  <Application>Microsoft Office PowerPoint</Application>
  <PresentationFormat>Экран (4:3)</PresentationFormat>
  <Paragraphs>168</Paragraphs>
  <Slides>48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0" baseType="lpstr">
      <vt:lpstr>zoo</vt:lpstr>
      <vt:lpstr>Объект упаковщика для оболочки</vt:lpstr>
      <vt:lpstr>Многообразие кольчатых червей</vt:lpstr>
      <vt:lpstr>Подумайте и попытайтесь ответить как можно быстрее на следующие вопросы. Кто из сказочных персонажей мог дать такие телеграммы: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«Сосуд знаний»</vt:lpstr>
      <vt:lpstr>«Внешнее и внутренне строение кольчатых червей».</vt:lpstr>
      <vt:lpstr>Слайд 13</vt:lpstr>
      <vt:lpstr>«У кого колечек больше»</vt:lpstr>
      <vt:lpstr>1-й этап: «Мы – ребята молодцы, просто чудо -  Кольчецы».</vt:lpstr>
      <vt:lpstr>2–й этап: «Найди своих»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3–й этап: «Верю - не верю» </vt:lpstr>
      <vt:lpstr>Слайд 31</vt:lpstr>
      <vt:lpstr>Цепочка</vt:lpstr>
      <vt:lpstr>4-й этап: «Жил на свете  Червячок»</vt:lpstr>
      <vt:lpstr>Слайд 34</vt:lpstr>
      <vt:lpstr>Слайд 35</vt:lpstr>
      <vt:lpstr>Слайд 36</vt:lpstr>
      <vt:lpstr>Слайд 37</vt:lpstr>
      <vt:lpstr>Слайд 38</vt:lpstr>
      <vt:lpstr>Слайд 39</vt:lpstr>
      <vt:lpstr>ТЕСТ</vt:lpstr>
      <vt:lpstr>Слайд 41</vt:lpstr>
      <vt:lpstr>Слайд 42</vt:lpstr>
      <vt:lpstr>Слайд 43</vt:lpstr>
      <vt:lpstr>Слайд 44</vt:lpstr>
      <vt:lpstr>Слайд 45</vt:lpstr>
      <vt:lpstr>«Для меня сегодняшний урок…»</vt:lpstr>
      <vt:lpstr>Домашнее задание</vt:lpstr>
      <vt:lpstr>Спасибо за работу!!!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Многообразие кольчатых червей</dc:title>
  <dc:creator>User-</dc:creator>
  <cp:lastModifiedBy>User-</cp:lastModifiedBy>
  <cp:revision>23</cp:revision>
  <dcterms:created xsi:type="dcterms:W3CDTF">2015-02-18T16:54:49Z</dcterms:created>
  <dcterms:modified xsi:type="dcterms:W3CDTF">2015-02-26T05:06:42Z</dcterms:modified>
</cp:coreProperties>
</file>