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78" r:id="rId2"/>
    <p:sldId id="316" r:id="rId3"/>
    <p:sldId id="259" r:id="rId4"/>
    <p:sldId id="258" r:id="rId5"/>
    <p:sldId id="260" r:id="rId6"/>
    <p:sldId id="257" r:id="rId7"/>
    <p:sldId id="277" r:id="rId8"/>
    <p:sldId id="329" r:id="rId9"/>
    <p:sldId id="304" r:id="rId10"/>
    <p:sldId id="270" r:id="rId11"/>
    <p:sldId id="301" r:id="rId12"/>
    <p:sldId id="307" r:id="rId13"/>
    <p:sldId id="271" r:id="rId14"/>
    <p:sldId id="311" r:id="rId15"/>
    <p:sldId id="309" r:id="rId16"/>
    <p:sldId id="272" r:id="rId17"/>
    <p:sldId id="313" r:id="rId18"/>
    <p:sldId id="324" r:id="rId19"/>
    <p:sldId id="283" r:id="rId20"/>
    <p:sldId id="284" r:id="rId21"/>
    <p:sldId id="325" r:id="rId22"/>
    <p:sldId id="326" r:id="rId23"/>
    <p:sldId id="287" r:id="rId24"/>
    <p:sldId id="285" r:id="rId25"/>
    <p:sldId id="327" r:id="rId26"/>
    <p:sldId id="328" r:id="rId27"/>
    <p:sldId id="295" r:id="rId28"/>
    <p:sldId id="315" r:id="rId29"/>
    <p:sldId id="273" r:id="rId30"/>
    <p:sldId id="291" r:id="rId31"/>
    <p:sldId id="299" r:id="rId32"/>
    <p:sldId id="318" r:id="rId33"/>
    <p:sldId id="261" r:id="rId34"/>
    <p:sldId id="294" r:id="rId35"/>
    <p:sldId id="322" r:id="rId36"/>
    <p:sldId id="320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060EF-B0A6-45A2-BAB7-386E9BA9003E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3B689-DB46-46B4-8B46-B8129AE87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05176043-A537-4048-AF5B-C4E5415AB8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audio" Target="../media/audio1.wav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audio" Target="../media/audio2.wav"/><Relationship Id="rId9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audio" Target="../media/audio1.wav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audio" Target="../media/audio2.wav"/><Relationship Id="rId9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7" Type="http://schemas.openxmlformats.org/officeDocument/2006/relationships/image" Target="../media/image29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gif"/><Relationship Id="rId5" Type="http://schemas.openxmlformats.org/officeDocument/2006/relationships/image" Target="../media/image27.gif"/><Relationship Id="rId4" Type="http://schemas.openxmlformats.org/officeDocument/2006/relationships/image" Target="../media/image26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4.gif"/><Relationship Id="rId2" Type="http://schemas.openxmlformats.org/officeDocument/2006/relationships/audio" Target="file:///C:\Documents%20and%20Settings\&#1054;&#1086;&#1088;&#1078;&#1072;&#1082;\&#1056;&#1072;&#1073;&#1086;&#1095;&#1080;&#1081;%20&#1089;&#1090;&#1086;&#1083;\&#1052;&#1086;&#1081;%20&#1076;&#1080;&#1089;&#1082;%20(D)\005.&#1063;&#1072;&#1096;&#1082;&#1099;%20&#1091;&#1077;&#1084;.mp3" TargetMode="External"/><Relationship Id="rId1" Type="http://schemas.openxmlformats.org/officeDocument/2006/relationships/audio" Target="file:///C:\Documents%20and%20Settings\&#1054;&#1086;&#1088;&#1078;&#1072;&#1082;\&#1056;&#1072;&#1073;&#1086;&#1095;&#1080;&#1081;%20&#1089;&#1090;&#1086;&#1083;\&#1052;&#1086;&#1081;%20&#1076;&#1080;&#1089;&#1082;%20(D)\006.&#1069;&#1088;&#1075;&#1080;&#1084;%20&#1072;&#1074;&#1072;&#1081;.mp3" TargetMode="External"/><Relationship Id="rId6" Type="http://schemas.openxmlformats.org/officeDocument/2006/relationships/image" Target="../media/image33.gif"/><Relationship Id="rId5" Type="http://schemas.openxmlformats.org/officeDocument/2006/relationships/image" Target="../media/image32.gif"/><Relationship Id="rId4" Type="http://schemas.openxmlformats.org/officeDocument/2006/relationships/image" Target="../media/image31.gif"/><Relationship Id="rId9" Type="http://schemas.openxmlformats.org/officeDocument/2006/relationships/image" Target="../media/image36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audio" Target="../media/audio1.wav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audio" Target="../media/audio2.wav"/><Relationship Id="rId9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Эпиграф нашего урока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sova12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364333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286248" y="2428868"/>
            <a:ext cx="37147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Я </a:t>
            </a:r>
            <a:r>
              <a:rPr lang="ru-RU" sz="3600" b="1" dirty="0" smtClean="0">
                <a:solidFill>
                  <a:srgbClr val="0070C0"/>
                </a:solidFill>
              </a:rPr>
              <a:t>буду умным,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Я буду знающим,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Я буду стараться…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И все получится!</a:t>
            </a:r>
            <a:endParaRPr lang="ru-RU" sz="36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 l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8ABE2BD2-7EFE-47ED-92D2-2CAA6BF84441}" type="slidenum">
              <a:rPr lang="ru-RU">
                <a:solidFill>
                  <a:schemeClr val="tx1">
                    <a:shade val="50000"/>
                  </a:schemeClr>
                </a:solidFill>
                <a:effectLst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ru-RU">
              <a:solidFill>
                <a:schemeClr val="tx1">
                  <a:shade val="50000"/>
                </a:schemeClr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750" y="1341438"/>
            <a:ext cx="8001000" cy="10064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Обозначение – </a:t>
            </a:r>
            <a:r>
              <a:rPr lang="en-US" sz="6000" b="1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</a:t>
            </a:r>
            <a:r>
              <a:rPr lang="ru-RU" sz="6000" b="1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  <a:endParaRPr lang="ru-RU" sz="3600" b="1">
              <a:solidFill>
                <a:srgbClr val="9933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750" y="2276475"/>
            <a:ext cx="8072438" cy="14319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Прибор для измерения  – амперметр.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8313" y="3716338"/>
            <a:ext cx="8215312" cy="94456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Единица измерения</a:t>
            </a:r>
            <a:r>
              <a:rPr lang="ru-RU" sz="3200" b="1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 1 ампер (А) </a:t>
            </a:r>
            <a:r>
              <a:rPr lang="ru-RU" sz="2400" b="1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1мА=0,001А=10</a:t>
            </a:r>
            <a:r>
              <a:rPr lang="ru-RU" sz="2400" b="1" baseline="30000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-3</a:t>
            </a:r>
            <a:r>
              <a:rPr lang="ru-RU" sz="2400" b="1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А; 1кА=1000А=10</a:t>
            </a:r>
            <a:r>
              <a:rPr lang="ru-RU" sz="2400" b="1" baseline="30000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ru-RU" sz="2400" b="1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</a:p>
        </p:txBody>
      </p:sp>
      <p:sp>
        <p:nvSpPr>
          <p:cNvPr id="26630" name="Rectangle 11"/>
          <p:cNvSpPr>
            <a:spLocks noChangeArrowheads="1"/>
          </p:cNvSpPr>
          <p:nvPr/>
        </p:nvSpPr>
        <p:spPr bwMode="auto">
          <a:xfrm>
            <a:off x="0" y="3033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26631" name="Rectangle 12"/>
          <p:cNvSpPr>
            <a:spLocks noChangeArrowheads="1"/>
          </p:cNvSpPr>
          <p:nvPr/>
        </p:nvSpPr>
        <p:spPr bwMode="auto">
          <a:xfrm>
            <a:off x="0" y="3824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26632" name="Rectangle 14"/>
          <p:cNvSpPr>
            <a:spLocks noChangeArrowheads="1"/>
          </p:cNvSpPr>
          <p:nvPr/>
        </p:nvSpPr>
        <p:spPr bwMode="auto">
          <a:xfrm>
            <a:off x="0" y="3028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26633" name="Rectangle 15"/>
          <p:cNvSpPr>
            <a:spLocks noChangeArrowheads="1"/>
          </p:cNvSpPr>
          <p:nvPr/>
        </p:nvSpPr>
        <p:spPr bwMode="auto">
          <a:xfrm>
            <a:off x="0" y="3829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26634" name="Rectangle 17"/>
          <p:cNvSpPr>
            <a:spLocks noChangeArrowheads="1"/>
          </p:cNvSpPr>
          <p:nvPr/>
        </p:nvSpPr>
        <p:spPr bwMode="auto">
          <a:xfrm>
            <a:off x="0" y="2690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26635" name="Rectangle 18"/>
          <p:cNvSpPr>
            <a:spLocks noChangeArrowheads="1"/>
          </p:cNvSpPr>
          <p:nvPr/>
        </p:nvSpPr>
        <p:spPr bwMode="auto">
          <a:xfrm>
            <a:off x="0" y="4167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26636" name="Rectangle 22"/>
          <p:cNvSpPr>
            <a:spLocks noChangeArrowheads="1"/>
          </p:cNvSpPr>
          <p:nvPr/>
        </p:nvSpPr>
        <p:spPr bwMode="auto">
          <a:xfrm>
            <a:off x="0" y="2409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pic>
        <p:nvPicPr>
          <p:cNvPr id="26637" name="Picture 2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4850" y="4913313"/>
            <a:ext cx="1706563" cy="16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8" name="Rectangle 24"/>
          <p:cNvSpPr>
            <a:spLocks noChangeArrowheads="1"/>
          </p:cNvSpPr>
          <p:nvPr/>
        </p:nvSpPr>
        <p:spPr bwMode="auto">
          <a:xfrm>
            <a:off x="0" y="2600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pic>
        <p:nvPicPr>
          <p:cNvPr id="26639" name="Picture 2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4797425"/>
            <a:ext cx="555307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62" name="Rectangle 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 eaLnBrk="1" hangingPunct="1"/>
            <a:r>
              <a:rPr lang="ru-RU" sz="2800" b="1" smtClean="0">
                <a:solidFill>
                  <a:srgbClr val="4D4D4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Сила тока</a:t>
            </a:r>
            <a:r>
              <a:rPr lang="ru-RU" sz="2800" smtClean="0">
                <a:solidFill>
                  <a:srgbClr val="4D4D4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– это отношение заряда, переносимого через поперечное сечение проводника, ко времени его переноса</a:t>
            </a:r>
            <a:r>
              <a:rPr lang="ru-RU" sz="2800" smtClean="0">
                <a:solidFill>
                  <a:srgbClr val="4D4D4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 descr="C:\Documents and Settings\Admin\Мои документы\706502567_1951409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571480"/>
            <a:ext cx="7643866" cy="521497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14678" y="928670"/>
            <a:ext cx="37146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Молодцы!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3050"/>
            <a:ext cx="8401050" cy="563563"/>
          </a:xfrm>
          <a:noFill/>
          <a:ln/>
        </p:spPr>
        <p:txBody>
          <a:bodyPr anchor="b">
            <a:normAutofit fontScale="90000"/>
          </a:bodyPr>
          <a:lstStyle/>
          <a:p>
            <a:pPr eaLnBrk="1" hangingPunct="1"/>
            <a:r>
              <a:rPr lang="ru-RU" sz="4000" b="1" smtClean="0">
                <a:effectLst/>
              </a:rPr>
              <a:t>Электрическое напряжение</a:t>
            </a:r>
          </a:p>
        </p:txBody>
      </p:sp>
      <p:sp>
        <p:nvSpPr>
          <p:cNvPr id="56323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457200" y="1435100"/>
            <a:ext cx="8186738" cy="4691063"/>
          </a:xfrm>
          <a:noFill/>
          <a:ln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ru-RU" sz="2400" smtClean="0">
              <a:effectLst/>
            </a:endParaRPr>
          </a:p>
        </p:txBody>
      </p:sp>
      <p:graphicFrame>
        <p:nvGraphicFramePr>
          <p:cNvPr id="56324" name="Group 4"/>
          <p:cNvGraphicFramePr>
            <a:graphicFrameLocks noGrp="1"/>
          </p:cNvGraphicFramePr>
          <p:nvPr/>
        </p:nvGraphicFramePr>
        <p:xfrm>
          <a:off x="428625" y="890588"/>
          <a:ext cx="8215313" cy="5604512"/>
        </p:xfrm>
        <a:graphic>
          <a:graphicData uri="http://schemas.openxmlformats.org/drawingml/2006/table">
            <a:tbl>
              <a:tblPr/>
              <a:tblGrid>
                <a:gridCol w="2054225"/>
                <a:gridCol w="2054225"/>
                <a:gridCol w="2052638"/>
                <a:gridCol w="2054225"/>
              </a:tblGrid>
              <a:tr h="52863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</a:rPr>
                        <a:t>В каждом столбце таблицы кликните по верному, на ваш взгляд, ответу. При верном ответе услышите аплодисменты.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8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Обозначение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Единица измерения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Формулы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Прибор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38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3" name="explode.wav" builtIn="1"/>
                          </a:hlinkClick>
                        </a:rPr>
                        <a:t>t</a:t>
                      </a: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3" name="explode.wav" builtIn="1"/>
                          </a:hlinkClick>
                        </a:rPr>
                        <a:t>Ом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4" name="applause.wav" builtIn="1"/>
                          </a:hlinkClick>
                        </a:rPr>
                        <a:t>вольтметр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38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4" name="applause.wav" builtIn="1"/>
                          </a:hlinkClick>
                        </a:rPr>
                        <a:t>U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3" name="explode.wav" builtIn="1"/>
                          </a:hlinkClick>
                        </a:rPr>
                        <a:t>А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3" name="explode.wav" builtIn="1"/>
                          </a:hlinkClick>
                        </a:rPr>
                        <a:t>амперметр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38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3" name="explode.wav" builtIn="1"/>
                          </a:hlinkClick>
                        </a:rPr>
                        <a:t>I</a:t>
                      </a: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3" name="explode.wav" builtIn="1"/>
                          </a:hlinkClick>
                        </a:rPr>
                        <a:t>км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3" name="explode.wav" builtIn="1"/>
                          </a:hlinkClick>
                        </a:rPr>
                        <a:t>омметр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38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3" name="explode.wav" builtIn="1"/>
                          </a:hlinkClick>
                        </a:rPr>
                        <a:t>R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3" name="explode.wav" builtIn="1"/>
                          </a:hlinkClick>
                        </a:rPr>
                        <a:t>с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3" name="explode.wav" builtIn="1"/>
                          </a:hlinkClick>
                        </a:rPr>
                        <a:t>барометр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273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3" name="explode.wav" builtIn="1"/>
                          </a:hlinkClick>
                        </a:rPr>
                        <a:t>ν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4" name="applause.wav" builtIn="1"/>
                          </a:hlinkClick>
                        </a:rPr>
                        <a:t>В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3" name="explode.wav" builtIn="1"/>
                          </a:hlinkClick>
                        </a:rPr>
                        <a:t>микрометр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56363" name="Rectangle 5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6364" name="Picture 58">
            <a:hlinkClick r:id="" action="ppaction://noaction">
              <a:snd r:embed="rId3" name="explode.wav" builtIn="1"/>
            </a:hlinkClick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3717925"/>
            <a:ext cx="2206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65" name="Rectangle 60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990600" algn="l"/>
              </a:tabLst>
            </a:pPr>
            <a:endParaRPr lang="ru-RU"/>
          </a:p>
        </p:txBody>
      </p:sp>
      <p:sp>
        <p:nvSpPr>
          <p:cNvPr id="56366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6367" name="Rectangle 63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990600" algn="l"/>
              </a:tabLst>
            </a:pPr>
            <a:endParaRPr lang="ru-RU"/>
          </a:p>
        </p:txBody>
      </p:sp>
      <p:sp>
        <p:nvSpPr>
          <p:cNvPr id="56368" name="Rectangle 6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6369" name="Rectangle 66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990600" algn="l"/>
              </a:tabLst>
            </a:pPr>
            <a:endParaRPr lang="ru-RU"/>
          </a:p>
        </p:txBody>
      </p:sp>
      <p:sp>
        <p:nvSpPr>
          <p:cNvPr id="56370" name="Rectangle 5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6371" name="Picture 52">
            <a:hlinkClick r:id="" action="ppaction://noaction">
              <a:snd r:embed="rId4" name="applause.wav" builtIn="1"/>
            </a:hlinkClick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5013325"/>
            <a:ext cx="3524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72" name="Rectangle 54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pic>
        <p:nvPicPr>
          <p:cNvPr id="56374" name="Picture 1">
            <a:hlinkClick r:id="" action="ppaction://noaction">
              <a:snd r:embed="rId3" name="explode.wav" builtIn="1"/>
            </a:hlinkClick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988" y="2930525"/>
            <a:ext cx="4889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75" name="Rectangle 3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5637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6377" name="Rectangle 57"/>
          <p:cNvSpPr>
            <a:spLocks noChangeArrowheads="1"/>
          </p:cNvSpPr>
          <p:nvPr/>
        </p:nvSpPr>
        <p:spPr bwMode="auto">
          <a:xfrm>
            <a:off x="0" y="2862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6379" name="Rectangle 59"/>
          <p:cNvSpPr>
            <a:spLocks noChangeArrowheads="1"/>
          </p:cNvSpPr>
          <p:nvPr/>
        </p:nvSpPr>
        <p:spPr bwMode="auto">
          <a:xfrm>
            <a:off x="0" y="2862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6382" name="Rectangle 62"/>
          <p:cNvSpPr>
            <a:spLocks noChangeArrowheads="1"/>
          </p:cNvSpPr>
          <p:nvPr/>
        </p:nvSpPr>
        <p:spPr bwMode="auto">
          <a:xfrm>
            <a:off x="0" y="2862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6381" name="Object 61">
            <a:hlinkClick r:id="" action="ppaction://noaction">
              <a:snd r:embed="rId3" name="explode.wav" builtIn="1"/>
            </a:hlinkClick>
          </p:cNvPr>
          <p:cNvGraphicFramePr>
            <a:graphicFrameLocks noChangeAspect="1"/>
          </p:cNvGraphicFramePr>
          <p:nvPr/>
        </p:nvGraphicFramePr>
        <p:xfrm>
          <a:off x="4635500" y="1989138"/>
          <a:ext cx="449263" cy="1008062"/>
        </p:xfrm>
        <a:graphic>
          <a:graphicData uri="http://schemas.openxmlformats.org/presentationml/2006/ole">
            <p:oleObj spid="_x0000_s9218" name="Формула" r:id="rId8" imgW="177646" imgH="393359" progId="Equation.3">
              <p:embed/>
            </p:oleObj>
          </a:graphicData>
        </a:graphic>
      </p:graphicFrame>
      <p:sp>
        <p:nvSpPr>
          <p:cNvPr id="56384" name="Rectangle 64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6383" name="Object 63">
            <a:hlinkClick r:id="" action="ppaction://noaction">
              <a:snd r:embed="rId4" name="applause.wav" builtIn="1"/>
            </a:hlinkClick>
          </p:cNvPr>
          <p:cNvGraphicFramePr>
            <a:graphicFrameLocks noChangeAspect="1"/>
          </p:cNvGraphicFramePr>
          <p:nvPr/>
        </p:nvGraphicFramePr>
        <p:xfrm>
          <a:off x="5508625" y="4479925"/>
          <a:ext cx="1008063" cy="536575"/>
        </p:xfrm>
        <a:graphic>
          <a:graphicData uri="http://schemas.openxmlformats.org/presentationml/2006/ole">
            <p:oleObj spid="_x0000_s9219" name="Формула" r:id="rId9" imgW="304536" imgH="16495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 l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26E56EC-E2D9-42D6-9B4E-3ADAB65EE01A}" type="slidenum">
              <a:rPr lang="ru-RU">
                <a:solidFill>
                  <a:schemeClr val="tx1">
                    <a:shade val="50000"/>
                  </a:schemeClr>
                </a:solidFill>
                <a:effectLst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ru-RU">
              <a:solidFill>
                <a:schemeClr val="tx1">
                  <a:shade val="50000"/>
                </a:schemeClr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750" y="1484313"/>
            <a:ext cx="8001000" cy="7620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Обозначение – </a:t>
            </a:r>
            <a:r>
              <a:rPr lang="en-US" sz="4400" b="1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ru-RU" sz="4400" b="1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endParaRPr lang="ru-RU" sz="3600" b="1">
              <a:solidFill>
                <a:srgbClr val="9933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750" y="2349500"/>
            <a:ext cx="8072438" cy="7620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Прибор – вольтметр.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8313" y="3500438"/>
            <a:ext cx="8215312" cy="10064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Единица измерения</a:t>
            </a:r>
            <a:r>
              <a:rPr lang="ru-RU" sz="3200" b="1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 </a:t>
            </a:r>
            <a:r>
              <a:rPr lang="ru-RU" sz="3600" b="1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вольт (</a:t>
            </a:r>
            <a:r>
              <a:rPr lang="en-US" sz="3600" b="1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V) </a:t>
            </a:r>
            <a:r>
              <a:rPr lang="en-US" sz="2400" b="1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sz="2400" b="1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кВ=1000В=10</a:t>
            </a:r>
            <a:r>
              <a:rPr lang="ru-RU" sz="2400" b="1" baseline="30000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ru-RU" sz="2400" b="1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В; 1Мв=1000000В=10</a:t>
            </a:r>
            <a:r>
              <a:rPr lang="ru-RU" sz="2400" b="1" baseline="30000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  <a:r>
              <a:rPr lang="ru-RU" sz="2400" b="1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0" y="3824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034" name="Rectangle 17"/>
          <p:cNvSpPr>
            <a:spLocks noChangeArrowheads="1"/>
          </p:cNvSpPr>
          <p:nvPr/>
        </p:nvSpPr>
        <p:spPr bwMode="auto">
          <a:xfrm>
            <a:off x="0" y="2690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035" name="Rectangle 20"/>
          <p:cNvSpPr>
            <a:spLocks noChangeArrowheads="1"/>
          </p:cNvSpPr>
          <p:nvPr/>
        </p:nvSpPr>
        <p:spPr bwMode="auto">
          <a:xfrm>
            <a:off x="0" y="2747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036" name="Rectangle 22"/>
          <p:cNvSpPr>
            <a:spLocks noChangeArrowheads="1"/>
          </p:cNvSpPr>
          <p:nvPr/>
        </p:nvSpPr>
        <p:spPr bwMode="auto">
          <a:xfrm>
            <a:off x="0" y="2409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037" name="Rectangle 24"/>
          <p:cNvSpPr>
            <a:spLocks noChangeArrowheads="1"/>
          </p:cNvSpPr>
          <p:nvPr/>
        </p:nvSpPr>
        <p:spPr bwMode="auto">
          <a:xfrm>
            <a:off x="0" y="2600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20" name="Заголовок 1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ru-RU" sz="2400" b="1" smtClean="0">
                <a:solidFill>
                  <a:srgbClr val="4D4D4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Электрическое напряжение – это отношение работы поля при перемещении заряда к величине переносимого заряда.</a:t>
            </a:r>
            <a:endParaRPr lang="ru-RU" smtClean="0">
              <a:solidFill>
                <a:srgbClr val="4D4D4D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39" name="Rectangle 20"/>
          <p:cNvSpPr>
            <a:spLocks noChangeArrowheads="1"/>
          </p:cNvSpPr>
          <p:nvPr/>
        </p:nvSpPr>
        <p:spPr bwMode="auto">
          <a:xfrm>
            <a:off x="0" y="2762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19"/>
          <p:cNvGraphicFramePr>
            <a:graphicFrameLocks noChangeAspect="1"/>
          </p:cNvGraphicFramePr>
          <p:nvPr/>
        </p:nvGraphicFramePr>
        <p:xfrm>
          <a:off x="539750" y="4797425"/>
          <a:ext cx="1800225" cy="1751013"/>
        </p:xfrm>
        <a:graphic>
          <a:graphicData uri="http://schemas.openxmlformats.org/presentationml/2006/ole">
            <p:oleObj spid="_x0000_s4098" name="Формула" r:id="rId3" imgW="444307" imgH="431613" progId="Equation.3">
              <p:embed/>
            </p:oleObj>
          </a:graphicData>
        </a:graphic>
      </p:graphicFrame>
      <p:sp>
        <p:nvSpPr>
          <p:cNvPr id="1040" name="Rectangle 22"/>
          <p:cNvSpPr>
            <a:spLocks noChangeArrowheads="1"/>
          </p:cNvSpPr>
          <p:nvPr/>
        </p:nvSpPr>
        <p:spPr bwMode="auto">
          <a:xfrm>
            <a:off x="0" y="2905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41" name="Rectangle 24"/>
          <p:cNvSpPr>
            <a:spLocks noChangeArrowheads="1"/>
          </p:cNvSpPr>
          <p:nvPr/>
        </p:nvSpPr>
        <p:spPr bwMode="auto">
          <a:xfrm>
            <a:off x="0" y="2924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7" name="Object 23"/>
          <p:cNvGraphicFramePr>
            <a:graphicFrameLocks noChangeAspect="1"/>
          </p:cNvGraphicFramePr>
          <p:nvPr/>
        </p:nvGraphicFramePr>
        <p:xfrm>
          <a:off x="2886075" y="4941888"/>
          <a:ext cx="5889625" cy="1449387"/>
        </p:xfrm>
        <a:graphic>
          <a:graphicData uri="http://schemas.openxmlformats.org/presentationml/2006/ole">
            <p:oleObj spid="_x0000_s4099" name="Формула" r:id="rId4" imgW="1714320" imgH="419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 descr="C:\Documents and Settings\Admin\Мои документы\706502567_1951409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571480"/>
            <a:ext cx="7643866" cy="521497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000496" y="1000108"/>
            <a:ext cx="27056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Молодцы!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3050"/>
            <a:ext cx="8401050" cy="563563"/>
          </a:xfrm>
          <a:noFill/>
          <a:ln/>
        </p:spPr>
        <p:txBody>
          <a:bodyPr anchor="b">
            <a:normAutofit fontScale="90000"/>
          </a:bodyPr>
          <a:lstStyle/>
          <a:p>
            <a:pPr eaLnBrk="1" hangingPunct="1"/>
            <a:r>
              <a:rPr lang="ru-RU" sz="4000" b="1" smtClean="0">
                <a:effectLst/>
              </a:rPr>
              <a:t>Электрическое сопротивление</a:t>
            </a:r>
          </a:p>
        </p:txBody>
      </p:sp>
      <p:sp>
        <p:nvSpPr>
          <p:cNvPr id="57347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457200" y="1435100"/>
            <a:ext cx="8186738" cy="4691063"/>
          </a:xfrm>
          <a:noFill/>
          <a:ln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ru-RU" sz="2400" smtClean="0">
              <a:effectLst/>
            </a:endParaRPr>
          </a:p>
        </p:txBody>
      </p:sp>
      <p:graphicFrame>
        <p:nvGraphicFramePr>
          <p:cNvPr id="57348" name="Group 4"/>
          <p:cNvGraphicFramePr>
            <a:graphicFrameLocks noGrp="1"/>
          </p:cNvGraphicFramePr>
          <p:nvPr/>
        </p:nvGraphicFramePr>
        <p:xfrm>
          <a:off x="428625" y="890588"/>
          <a:ext cx="8215313" cy="5604512"/>
        </p:xfrm>
        <a:graphic>
          <a:graphicData uri="http://schemas.openxmlformats.org/drawingml/2006/table">
            <a:tbl>
              <a:tblPr/>
              <a:tblGrid>
                <a:gridCol w="2054225"/>
                <a:gridCol w="2054225"/>
                <a:gridCol w="2052638"/>
                <a:gridCol w="2054225"/>
              </a:tblGrid>
              <a:tr h="52863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</a:rPr>
                        <a:t>В каждом столбце таблицы кликните по верному, на ваш взгляд, ответу. При верном ответе услышите аплодисменты.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8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Обозначение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Единица измерения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Формулы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Прибор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38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3" name="explode.wav" builtIn="1"/>
                          </a:hlinkClick>
                        </a:rPr>
                        <a:t>t</a:t>
                      </a: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4" name="applause.wav" builtIn="1"/>
                          </a:hlinkClick>
                        </a:rPr>
                        <a:t>Ом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3" name="explode.wav" builtIn="1"/>
                          </a:hlinkClick>
                        </a:rPr>
                        <a:t>вольтметр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38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3" name="explode.wav" builtIn="1"/>
                          </a:hlinkClick>
                        </a:rPr>
                        <a:t>U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3" name="explode.wav" builtIn="1"/>
                          </a:hlinkClick>
                        </a:rPr>
                        <a:t>А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3" name="explode.wav" builtIn="1"/>
                          </a:hlinkClick>
                        </a:rPr>
                        <a:t>амперметр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38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3" name="explode.wav" builtIn="1"/>
                          </a:hlinkClick>
                        </a:rPr>
                        <a:t>I</a:t>
                      </a: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3" name="explode.wav" builtIn="1"/>
                          </a:hlinkClick>
                        </a:rPr>
                        <a:t>км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4" name="applause.wav" builtIn="1"/>
                          </a:hlinkClick>
                        </a:rPr>
                        <a:t>омметр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38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4" name="applause.wav" builtIn="1"/>
                          </a:hlinkClick>
                        </a:rPr>
                        <a:t>R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3" name="explode.wav" builtIn="1"/>
                          </a:hlinkClick>
                        </a:rPr>
                        <a:t>с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3" name="explode.wav" builtIn="1"/>
                          </a:hlinkClick>
                        </a:rPr>
                        <a:t>барометр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273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3" name="explode.wav" builtIn="1"/>
                          </a:hlinkClick>
                        </a:rPr>
                        <a:t>ν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3" name="explode.wav" builtIn="1"/>
                          </a:hlinkClick>
                        </a:rPr>
                        <a:t>В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3" name="explode.wav" builtIn="1"/>
                          </a:hlinkClick>
                        </a:rPr>
                        <a:t>микрометр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57387" name="Rectangle 5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7388" name="Picture 58">
            <a:hlinkClick r:id="" action="ppaction://noaction">
              <a:snd r:embed="rId3" name="explode.wav" builtIn="1"/>
            </a:hlinkClick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3716338"/>
            <a:ext cx="2444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89" name="Rectangle 60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990600" algn="l"/>
              </a:tabLst>
            </a:pPr>
            <a:endParaRPr lang="ru-RU"/>
          </a:p>
        </p:txBody>
      </p:sp>
      <p:sp>
        <p:nvSpPr>
          <p:cNvPr id="57390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7391" name="Rectangle 63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990600" algn="l"/>
              </a:tabLst>
            </a:pPr>
            <a:endParaRPr lang="ru-RU"/>
          </a:p>
        </p:txBody>
      </p:sp>
      <p:sp>
        <p:nvSpPr>
          <p:cNvPr id="57392" name="Rectangle 6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7393" name="Rectangle 66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990600" algn="l"/>
              </a:tabLst>
            </a:pPr>
            <a:endParaRPr lang="ru-RU"/>
          </a:p>
        </p:txBody>
      </p:sp>
      <p:sp>
        <p:nvSpPr>
          <p:cNvPr id="57396" name="Rectangle 54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pic>
        <p:nvPicPr>
          <p:cNvPr id="57397" name="Picture 1">
            <a:hlinkClick r:id="" action="ppaction://noaction">
              <a:snd r:embed="rId4" name="applause.wav" builtIn="1"/>
            </a:hlinkClick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08663" y="2924175"/>
            <a:ext cx="4921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98" name="Rectangle 3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5739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7400" name="Rectangle 56"/>
          <p:cNvSpPr>
            <a:spLocks noChangeArrowheads="1"/>
          </p:cNvSpPr>
          <p:nvPr/>
        </p:nvSpPr>
        <p:spPr bwMode="auto">
          <a:xfrm>
            <a:off x="0" y="2862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7401" name="Rectangle 57"/>
          <p:cNvSpPr>
            <a:spLocks noChangeArrowheads="1"/>
          </p:cNvSpPr>
          <p:nvPr/>
        </p:nvSpPr>
        <p:spPr bwMode="auto">
          <a:xfrm>
            <a:off x="0" y="2862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7402" name="Rectangle 58"/>
          <p:cNvSpPr>
            <a:spLocks noChangeArrowheads="1"/>
          </p:cNvSpPr>
          <p:nvPr/>
        </p:nvSpPr>
        <p:spPr bwMode="auto">
          <a:xfrm>
            <a:off x="0" y="2862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7403" name="Object 59">
            <a:hlinkClick r:id="" action="ppaction://noaction">
              <a:snd r:embed="rId3" name="explode.wav" builtIn="1"/>
            </a:hlinkClick>
          </p:cNvPr>
          <p:cNvGraphicFramePr>
            <a:graphicFrameLocks noChangeAspect="1"/>
          </p:cNvGraphicFramePr>
          <p:nvPr/>
        </p:nvGraphicFramePr>
        <p:xfrm>
          <a:off x="4619625" y="1989138"/>
          <a:ext cx="514350" cy="1079500"/>
        </p:xfrm>
        <a:graphic>
          <a:graphicData uri="http://schemas.openxmlformats.org/presentationml/2006/ole">
            <p:oleObj spid="_x0000_s10242" name="Формула" r:id="rId7" imgW="190440" imgH="393480" progId="Equation.3">
              <p:embed/>
            </p:oleObj>
          </a:graphicData>
        </a:graphic>
      </p:graphicFrame>
      <p:sp>
        <p:nvSpPr>
          <p:cNvPr id="57404" name="Rectangle 60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7405" name="Object 61">
            <a:hlinkClick r:id="" action="ppaction://noaction">
              <a:snd r:embed="rId3" name="explode.wav" builtIn="1"/>
            </a:hlinkClick>
          </p:cNvPr>
          <p:cNvGraphicFramePr>
            <a:graphicFrameLocks noChangeAspect="1"/>
          </p:cNvGraphicFramePr>
          <p:nvPr/>
        </p:nvGraphicFramePr>
        <p:xfrm>
          <a:off x="5651500" y="4508500"/>
          <a:ext cx="915988" cy="503238"/>
        </p:xfrm>
        <a:graphic>
          <a:graphicData uri="http://schemas.openxmlformats.org/presentationml/2006/ole">
            <p:oleObj spid="_x0000_s10243" name="Формула" r:id="rId8" imgW="317160" imgH="177480" progId="Equation.3">
              <p:embed/>
            </p:oleObj>
          </a:graphicData>
        </a:graphic>
      </p:graphicFrame>
      <p:sp>
        <p:nvSpPr>
          <p:cNvPr id="57407" name="Rectangle 63"/>
          <p:cNvSpPr>
            <a:spLocks noChangeArrowheads="1"/>
          </p:cNvSpPr>
          <p:nvPr/>
        </p:nvSpPr>
        <p:spPr bwMode="auto">
          <a:xfrm>
            <a:off x="0" y="2862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7406" name="Object 62">
            <a:hlinkClick r:id="" action="ppaction://noaction">
              <a:snd r:embed="rId4" name="applause.wav" builtIn="1"/>
            </a:hlinkClick>
          </p:cNvPr>
          <p:cNvGraphicFramePr>
            <a:graphicFrameLocks noChangeAspect="1"/>
          </p:cNvGraphicFramePr>
          <p:nvPr/>
        </p:nvGraphicFramePr>
        <p:xfrm>
          <a:off x="4643438" y="5157788"/>
          <a:ext cx="517525" cy="1079500"/>
        </p:xfrm>
        <a:graphic>
          <a:graphicData uri="http://schemas.openxmlformats.org/presentationml/2006/ole">
            <p:oleObj spid="_x0000_s10244" name="Формула" r:id="rId9" imgW="1904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7924800" y="6416675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r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E86F13D-E9F5-40B6-95D8-613065E647F6}" type="slidenum">
              <a:rPr lang="ru-RU" sz="1200">
                <a:solidFill>
                  <a:schemeClr val="tx1">
                    <a:shade val="50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ru-RU" sz="1200">
              <a:solidFill>
                <a:schemeClr val="tx1">
                  <a:shade val="50000"/>
                </a:schemeClr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750" y="1989138"/>
            <a:ext cx="8001000" cy="7620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Обозначение – </a:t>
            </a:r>
            <a:r>
              <a:rPr lang="en-US" sz="4400" b="1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ru-RU" sz="4400" b="1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endParaRPr lang="ru-RU" sz="3600" b="1">
              <a:solidFill>
                <a:srgbClr val="9933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8313" y="2924175"/>
            <a:ext cx="8072437" cy="7620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Прибор – омметр.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5288" y="3933825"/>
            <a:ext cx="8215312" cy="21018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Единица измерения – </a:t>
            </a:r>
            <a:r>
              <a:rPr lang="ru-RU" sz="4400" b="1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Ом (</a:t>
            </a:r>
            <a:r>
              <a:rPr lang="el-GR" sz="4400" b="1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Ω</a:t>
            </a:r>
            <a:r>
              <a:rPr lang="ru-RU" sz="4400" b="1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)</a:t>
            </a:r>
          </a:p>
          <a:p>
            <a:r>
              <a:rPr lang="ru-RU" sz="4400" b="1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1кОм=1000 Ом=10</a:t>
            </a:r>
            <a:r>
              <a:rPr lang="ru-RU" sz="4400" b="1" baseline="30000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3</a:t>
            </a:r>
            <a:r>
              <a:rPr lang="ru-RU" sz="4400" b="1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Ом; 1МОм=1000000 Ом=10</a:t>
            </a:r>
            <a:r>
              <a:rPr lang="ru-RU" sz="4400" b="1" baseline="30000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6</a:t>
            </a:r>
            <a:r>
              <a:rPr lang="ru-RU" sz="4400" b="1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Ом</a:t>
            </a:r>
            <a:endParaRPr lang="el-GR" sz="4400" b="1">
              <a:solidFill>
                <a:srgbClr val="9933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0" y="3824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27655" name="Rectangle 15"/>
          <p:cNvSpPr>
            <a:spLocks noChangeArrowheads="1"/>
          </p:cNvSpPr>
          <p:nvPr/>
        </p:nvSpPr>
        <p:spPr bwMode="auto">
          <a:xfrm>
            <a:off x="0" y="3829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27656" name="Rectangle 17"/>
          <p:cNvSpPr>
            <a:spLocks noChangeArrowheads="1"/>
          </p:cNvSpPr>
          <p:nvPr/>
        </p:nvSpPr>
        <p:spPr bwMode="auto">
          <a:xfrm>
            <a:off x="0" y="2690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27657" name="Rectangle 20"/>
          <p:cNvSpPr>
            <a:spLocks noChangeArrowheads="1"/>
          </p:cNvSpPr>
          <p:nvPr/>
        </p:nvSpPr>
        <p:spPr bwMode="auto">
          <a:xfrm>
            <a:off x="0" y="2747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27658" name="Rectangle 22"/>
          <p:cNvSpPr>
            <a:spLocks noChangeArrowheads="1"/>
          </p:cNvSpPr>
          <p:nvPr/>
        </p:nvSpPr>
        <p:spPr bwMode="auto">
          <a:xfrm>
            <a:off x="0" y="2409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20" name="Заголовок 19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ru-RU" sz="2000" b="1" smtClean="0">
                <a:solidFill>
                  <a:srgbClr val="4D4D4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Электрическое </a:t>
            </a:r>
            <a:r>
              <a:rPr lang="ru-RU" sz="2000" b="1" smtClean="0">
                <a:solidFill>
                  <a:srgbClr val="4D4D4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сопротивление проводника характеризует способность проводника проводить электрический ток. Если сопротивление проводника большое, то проводник проводит ток плохо.</a:t>
            </a:r>
          </a:p>
        </p:txBody>
      </p:sp>
      <p:sp>
        <p:nvSpPr>
          <p:cNvPr id="27660" name="Rectangle 20"/>
          <p:cNvSpPr>
            <a:spLocks noChangeArrowheads="1"/>
          </p:cNvSpPr>
          <p:nvPr/>
        </p:nvSpPr>
        <p:spPr bwMode="auto">
          <a:xfrm>
            <a:off x="0" y="2762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 descr="C:\Documents and Settings\Admin\Мои документы\706502567_1951409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571480"/>
            <a:ext cx="7643866" cy="521497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857356" y="1071546"/>
            <a:ext cx="5715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Молодцы!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928670"/>
            <a:ext cx="6400800" cy="471013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Ребята, кто же послал сигналы SOS в нашей телеграмме? Кому мы должны помочь? Здесь вам </a:t>
            </a:r>
            <a:r>
              <a:rPr lang="ru-RU" b="1" dirty="0" smtClean="0">
                <a:solidFill>
                  <a:srgbClr val="7030A0"/>
                </a:solidFill>
              </a:rPr>
              <a:t>поможет экспериментальные работы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815290" cy="1500198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6000" b="1" dirty="0" smtClean="0"/>
              <a:t>                                              </a:t>
            </a:r>
            <a:r>
              <a:rPr lang="ru-RU" sz="6000" b="1" dirty="0" smtClean="0">
                <a:solidFill>
                  <a:srgbClr val="FF0000"/>
                </a:solidFill>
              </a:rPr>
              <a:t>Подумай! </a:t>
            </a:r>
            <a:r>
              <a:rPr lang="ru-RU" sz="6000" dirty="0" smtClean="0">
                <a:solidFill>
                  <a:srgbClr val="FF0000"/>
                </a:solidFill>
              </a:rPr>
              <a:t/>
            </a:r>
            <a:br>
              <a:rPr lang="ru-RU" sz="6000" dirty="0" smtClean="0">
                <a:solidFill>
                  <a:srgbClr val="FF0000"/>
                </a:solidFill>
              </a:rPr>
            </a:b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7562"/>
            <a:ext cx="6400800" cy="2214578"/>
          </a:xfrm>
        </p:spPr>
        <p:txBody>
          <a:bodyPr>
            <a:normAutofit fontScale="47500" lnSpcReduction="20000"/>
          </a:bodyPr>
          <a:lstStyle/>
          <a:p>
            <a:endParaRPr lang="ru-RU" sz="4800" dirty="0" smtClean="0">
              <a:solidFill>
                <a:srgbClr val="FF0000"/>
              </a:solidFill>
            </a:endParaRPr>
          </a:p>
          <a:p>
            <a:endParaRPr lang="ru-RU" sz="6400" dirty="0" smtClean="0">
              <a:solidFill>
                <a:srgbClr val="FF0000"/>
              </a:solidFill>
            </a:endParaRPr>
          </a:p>
          <a:p>
            <a:r>
              <a:rPr lang="ru-RU" sz="6400" dirty="0" smtClean="0">
                <a:solidFill>
                  <a:srgbClr val="FF0000"/>
                </a:solidFill>
              </a:rPr>
              <a:t> </a:t>
            </a:r>
            <a:r>
              <a:rPr lang="ru-RU" sz="6400" b="1" dirty="0" smtClean="0">
                <a:solidFill>
                  <a:srgbClr val="002060"/>
                </a:solidFill>
              </a:rPr>
              <a:t>Как зависит сила тока от сопротивления?</a:t>
            </a:r>
            <a:br>
              <a:rPr lang="ru-RU" sz="6400" b="1" dirty="0" smtClean="0">
                <a:solidFill>
                  <a:srgbClr val="002060"/>
                </a:solidFill>
              </a:rPr>
            </a:br>
            <a:endParaRPr lang="ru-RU" sz="6400" b="1" dirty="0">
              <a:solidFill>
                <a:srgbClr val="002060"/>
              </a:solidFill>
            </a:endParaRPr>
          </a:p>
        </p:txBody>
      </p:sp>
      <p:pic>
        <p:nvPicPr>
          <p:cNvPr id="11267" name="Picture 3" descr="C:\Documents and Settings\Admin\Мои документы\смайл\iCA326ZJ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714488"/>
            <a:ext cx="2857520" cy="20590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Применять полученные знания в новых условиях.</a:t>
            </a:r>
          </a:p>
          <a:p>
            <a:r>
              <a:rPr lang="ru-RU" b="1" dirty="0" smtClean="0"/>
              <a:t>Развивать навыки обобщения изученного материала, систематизации знаний.</a:t>
            </a:r>
          </a:p>
          <a:p>
            <a:r>
              <a:rPr lang="ru-RU" b="1" dirty="0" smtClean="0"/>
              <a:t>Формировать умение высказывать и аргументировать свою точку зрения.</a:t>
            </a:r>
          </a:p>
          <a:p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Эксперимент № 1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Соберите цепь по схеме.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img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08" y="1785926"/>
            <a:ext cx="4857784" cy="3429024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259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Ребята, обратите внимание на значения величин, изображенных в таблице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Какой отсюда сделать вывод?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Посмотрите на график. Какую зависимость он показывает?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Сделайте </a:t>
            </a:r>
            <a:r>
              <a:rPr lang="ru-RU" dirty="0" smtClean="0"/>
              <a:t>в</a:t>
            </a:r>
            <a:r>
              <a:rPr lang="ru-RU" dirty="0" smtClean="0"/>
              <a:t>ывод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14480" y="1714488"/>
          <a:ext cx="6096000" cy="3643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750258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U=</a:t>
                      </a:r>
                      <a:r>
                        <a:rPr lang="en-US" baseline="0" dirty="0" smtClean="0"/>
                        <a:t> 2 </a:t>
                      </a:r>
                      <a:r>
                        <a:rPr lang="ru-RU" baseline="0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50258"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r>
                        <a:rPr lang="ru-RU" dirty="0" smtClean="0"/>
                        <a:t>,Ом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r>
                        <a:rPr lang="ru-RU" dirty="0" smtClean="0"/>
                        <a:t>,</a:t>
                      </a:r>
                      <a:r>
                        <a:rPr lang="ru-RU" baseline="0" dirty="0" smtClean="0"/>
                        <a:t> А</a:t>
                      </a:r>
                      <a:endParaRPr lang="ru-RU" dirty="0"/>
                    </a:p>
                  </a:txBody>
                  <a:tcPr/>
                </a:tc>
              </a:tr>
              <a:tr h="642624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750258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750258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График зависимости силы тока от сопротивления</a:t>
            </a:r>
            <a:endParaRPr lang="ru-RU" dirty="0"/>
          </a:p>
        </p:txBody>
      </p:sp>
      <p:pic>
        <p:nvPicPr>
          <p:cNvPr id="4" name="Содержимое 3" descr="http://festival.1september.ru/articles/516164/img3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1" y="1714488"/>
            <a:ext cx="3500461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857752" y="1785926"/>
            <a:ext cx="321471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Такой график называется графиком обратной пропорциональности между силой тока и сопротивлением</a:t>
            </a:r>
            <a:r>
              <a:rPr lang="ru-RU" dirty="0" smtClean="0">
                <a:solidFill>
                  <a:srgbClr val="FF9900"/>
                </a:solidFill>
              </a:rPr>
              <a:t>.</a:t>
            </a:r>
            <a:endParaRPr lang="ru-RU" b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143007"/>
          </a:xfrm>
        </p:spPr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143116"/>
            <a:ext cx="6400800" cy="3495684"/>
          </a:xfrm>
        </p:spPr>
        <p:txBody>
          <a:bodyPr/>
          <a:lstStyle/>
          <a:p>
            <a:r>
              <a:rPr lang="ru-RU" dirty="0" smtClean="0">
                <a:solidFill>
                  <a:schemeClr val="hlink"/>
                </a:solidFill>
              </a:rPr>
              <a:t>С увеличением сопротивления проводника сила тока уменьшается</a:t>
            </a:r>
            <a:r>
              <a:rPr lang="ru-RU" dirty="0" smtClean="0">
                <a:solidFill>
                  <a:srgbClr val="FF9900"/>
                </a:solidFill>
              </a:rPr>
              <a:t>.</a:t>
            </a:r>
          </a:p>
          <a:p>
            <a:r>
              <a:rPr lang="ru-RU" dirty="0" smtClean="0">
                <a:solidFill>
                  <a:srgbClr val="FF9900"/>
                </a:solidFill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772400" cy="1857388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/>
              <a:t>Зависимость силы тока от напряжения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2786058"/>
            <a:ext cx="3857652" cy="285274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8" descr="img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43174" y="2928934"/>
            <a:ext cx="3357586" cy="2571768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229600" cy="4714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702607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R=2 </a:t>
                      </a:r>
                      <a:r>
                        <a:rPr lang="ru-RU" dirty="0" smtClean="0"/>
                        <a:t> Ом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53075"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r>
                        <a:rPr lang="ru-RU" dirty="0" smtClean="0"/>
                        <a:t>,В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r>
                        <a:rPr lang="ru-RU" dirty="0" smtClean="0"/>
                        <a:t>,А</a:t>
                      </a:r>
                      <a:endParaRPr lang="ru-RU" dirty="0"/>
                    </a:p>
                  </a:txBody>
                  <a:tcPr/>
                </a:tc>
              </a:tr>
              <a:tr h="753075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0,5</a:t>
                      </a:r>
                      <a:endParaRPr lang="ru-RU" dirty="0"/>
                    </a:p>
                  </a:txBody>
                  <a:tcPr/>
                </a:tc>
              </a:tr>
              <a:tr h="753075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1,5</a:t>
                      </a:r>
                      <a:endParaRPr lang="ru-RU" dirty="0"/>
                    </a:p>
                  </a:txBody>
                  <a:tcPr/>
                </a:tc>
              </a:tr>
              <a:tr h="753075"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Загадка-шутка</a:t>
            </a:r>
            <a:br>
              <a:rPr lang="ru-RU" dirty="0" smtClean="0"/>
            </a:br>
            <a:r>
              <a:rPr lang="ru-RU" dirty="0" smtClean="0"/>
              <a:t>Кто из них Ом.</a:t>
            </a:r>
            <a:endParaRPr lang="ru-RU" dirty="0"/>
          </a:p>
        </p:txBody>
      </p:sp>
      <p:pic>
        <p:nvPicPr>
          <p:cNvPr id="4" name="Picture 5" descr="img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4414" y="1643050"/>
            <a:ext cx="6357981" cy="2924981"/>
          </a:xfrm>
          <a:noFill/>
          <a:ln/>
        </p:spPr>
      </p:pic>
      <p:sp>
        <p:nvSpPr>
          <p:cNvPr id="5" name="Прямоугольник 4"/>
          <p:cNvSpPr/>
          <p:nvPr/>
        </p:nvSpPr>
        <p:spPr>
          <a:xfrm>
            <a:off x="1071538" y="4714884"/>
            <a:ext cx="71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Ом – сопротивление такого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 проводника, в котором при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 напряжении на концах один вольт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 сила тока равна одному амперу.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нашего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Изучить из важнейших законов электрического тока- Закон Ома для участка цепи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79375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4D4D4D"/>
                </a:solidFill>
                <a:effectLst/>
              </a:rPr>
              <a:t>Закон Ома для участка цепи</a:t>
            </a: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30275" y="1946275"/>
            <a:ext cx="25622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0" y="2667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14813" y="1000125"/>
            <a:ext cx="4143375" cy="52165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6600FF"/>
                </a:solidFill>
                <a:latin typeface="Courier New" pitchFamily="49" charset="0"/>
                <a:cs typeface="Courier New" pitchFamily="49" charset="0"/>
              </a:rPr>
              <a:t>Сила тока на участке цепи прямо пропорциональна электрическому напряжению на концах участка и обратно пропорциональна электрическому сопротивлению данного участка цепи.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7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500" autoRev="1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1500" autoRev="1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1500" autoRev="1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500" autoRev="1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Телеграмма: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почтеннейшие и мудрейшие юные физики! Я попал в беду! Помогите мне. А я помогу вам постичь тайну, которая откроет дверь в чудесный электрических явлений”.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Rectangle 6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Запомни!</a:t>
            </a:r>
            <a:endParaRPr lang="ru-RU" dirty="0"/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539750" y="1857364"/>
            <a:ext cx="3956050" cy="4268799"/>
          </a:xfrm>
        </p:spPr>
        <p:txBody>
          <a:bodyPr>
            <a:normAutofit fontScale="92500" lnSpcReduction="10000"/>
          </a:bodyPr>
          <a:lstStyle/>
          <a:p>
            <a:r>
              <a:rPr lang="ru-RU" sz="3600" dirty="0">
                <a:solidFill>
                  <a:schemeClr val="hlink"/>
                </a:solidFill>
              </a:rPr>
              <a:t>Для запоминания формулы закона Ома и последующего его применения для решения задач лучше пользоваться треугольником</a:t>
            </a:r>
            <a:r>
              <a:rPr lang="ru-RU" sz="3600" dirty="0"/>
              <a:t> </a:t>
            </a:r>
          </a:p>
        </p:txBody>
      </p:sp>
      <p:pic>
        <p:nvPicPr>
          <p:cNvPr id="33797" name="Picture 5" descr="img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425950" y="1709738"/>
            <a:ext cx="4405313" cy="34099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/>
      <p:bldP spid="3379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>
                <a:solidFill>
                  <a:srgbClr val="000000"/>
                </a:solidFill>
                <a:latin typeface="Calibri" pitchFamily="32" charset="0"/>
              </a:rPr>
              <a:t>Физкультминутка</a:t>
            </a: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" y="6072188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785938" cy="1547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710613" y="6365875"/>
            <a:ext cx="433387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928813" y="-1419225"/>
            <a:ext cx="1552575" cy="1419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advTm="51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 -6 4.72383 -6 C 0.00225 -0.00208 0.00676 -0.00255 0.00694 -0.00624 C 0.00832 -0.04969 0.01475 -0.16155 -0.01164 -0.21355 C -0.01581 -0.23088 -0.02223 -0.23712 -0.03247 -0.25076 C -0.04636 -0.26924 -0.05852 -0.29004 -0.07431 -0.30645 C -0.08595 -0.31847 -0.09949 -0.32679 -0.11164 -0.33742 C -0.12171 -0.3462 -0.17188 -0.34921 -0.18143 -0.3499 C -0.19931 -0.35129 -0.21702 -0.35267 -0.23491 -0.3529 C -0.36129 -0.35475 -0.48768 -0.35498 -0.6139 -0.35614 C -0.62449 -0.36076 -0.63543 -0.36284 -0.64654 -0.36538 C -0.65261 -0.36862 -0.65904 -0.37116 -0.66511 -0.37463 C -0.67327 -0.37925 -0.67987 -0.38618 -0.68838 -0.39011 C -0.69306 -0.39635 -0.69758 -0.40236 -0.70227 -0.4086 C -0.70452 -0.41161 -0.70626 -0.416 -0.70921 -0.41785 C -0.71234 -0.41993 -0.71581 -0.42131 -0.71859 -0.42409 C -0.72709 -0.43217 -0.72414 -0.4331 -0.73022 -0.44281 C -0.7356 -0.45159 -0.73751 -0.45228 -0.74411 -0.45829 C -0.75695 -0.48371 -0.7757 -0.50104 -0.79306 -0.51999 C -0.81754 -0.5468 -0.84515 -0.5713 -0.87431 -0.58817 C -0.88525 -0.59464 -0.89758 -0.59672 -0.90921 -0.60065 C -0.91668 -0.60319 -0.92709 -0.6092 -0.93491 -0.6099 C -0.9573 -0.61174 -1.00227 -0.6129 -1.00227 -0.6129">
                                      <p:cBhvr additive="repl">
                                        <p:cTn id="6" dur="5000" fill="hold"/>
                                        <p:tgtEl>
                                          <p:spTgt spid="3077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 -7 -5.42408 -6 C -0.00208 0.01755 -0.00278 0.03558 -0.00694 0.05245 C -0.00625 0.09174 -0.00607 0.1308 -0.00468 0.17009 C -0.00451 0.17748 -0.00347 0.18465 -0.00225 0.19181 C -0.00121 0.19828 0.00243 0.21053 0.00243 0.21053 C 0.00313 0.21677 0.00278 0.22324 0.00469 0.22902 C 0.00608 0.23295 0.00972 0.23456 0.01163 0.23826 C 0.01302 0.24104 0.01268 0.24473 0.01407 0.24751 C 0.01597 0.2512 0.01893 0.25351 0.02101 0.25698 C 0.03351 0.27709 0.04462 0.29165 0.06042 0.30644 C 0.06354 0.30944 0.06615 0.31407 0.06979 0.31568 C 0.08525 0.32262 0.10035 0.3277 0.11632 0.33117 C 0.17761 0.37184 0.20608 0.35058 0.3 0.35289 C 0.33334 0.35382 0.36667 0.35497 0.4 0.3559 C 0.44844 0.36699 0.39341 0.35543 0.51163 0.36214 C 0.52622 0.36306 0.54306 0.37508 0.55591 0.38386 C 0.56424 0.38964 0.56771 0.39842 0.57674 0.40235 C 0.5783 0.40535 0.57917 0.40928 0.58143 0.41159 C 0.58334 0.41367 0.58629 0.41321 0.58837 0.41483 C 0.59792 0.42199 0.59705 0.42269 0.60243 0.43332 C 0.60834 0.45758 0.6099 0.47838 0.61163 0.5045 C 0.61094 0.55442 0.62361 0.65287 0.59532 0.7088 C 0.59132 0.73075 0.57275 0.7638 0.55816 0.77697 C 0.54566 0.8017 0.56198 0.77189 0.54653 0.79246 C 0.54462 0.795 0.54427 0.80008 0.54184 0.8017 C 0.53472 0.80655 0.52622 0.8054 0.51858 0.80794 C 0.49219 0.80702 0.46597 0.80679 0.43959 0.80494 C 0.43073 0.80424 0.42049 0.79777 0.41163 0.79546 C 0.4 0.79223 0.38837 0.79015 0.37674 0.78622 C 0.37431 0.78321 0.37257 0.77882 0.36962 0.77697 C 0.33559 0.75687 0.36962 0.7846 0.34896 0.77073 C 0.33212 0.75941 0.31181 0.75132 0.29306 0.746 C 0.28854 0.74462 0.28386 0.74416 0.27917 0.743 C 0.27136 0.74115 0.25591 0.73676 0.25591 0.73676 C 0.1783 0.73768 0.10087 0.73676 0.02327 0.73976 C 0.02049 0.73976 0.0191 0.74508 0.01632 0.746 C 0.00955 0.74832 0.00226 0.74808 -0.00468 0.74901 C -0.00937 0.75109 -0.01389 0.75317 -0.01857 0.75525 C -0.02118 0.7564 -0.02309 0.75987 -0.02552 0.76149 C -0.02778 0.76287 -0.03021 0.76357 -0.03246 0.76449 C -0.04583 0.7779 -0.05712 0.79038 -0.06736 0.80794 C -0.07083 0.81372 -0.07361 0.82019 -0.07673 0.82643 C -0.0783 0.82943 -0.08142 0.83567 -0.08142 0.83567 C -0.08298 0.84191 -0.08437 0.84815 -0.08593 0.85439 C -0.08663 0.8574 -0.0875 0.86063 -0.08837 0.86364 C -0.08906 0.86664 -0.09062 0.87288 -0.09062 0.87288 C -0.09149 0.88536 -0.09184 0.89784 -0.09305 0.91009 C -0.09427 0.92211 -0.09757 0.93135 -0.09757 0.94406">
                                      <p:cBhvr additive="repl">
                                        <p:cTn id="8" dur="5000" fill="hold"/>
                                        <p:tgtEl>
                                          <p:spTgt spid="3078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1714511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Игра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70C0"/>
                </a:solidFill>
              </a:rPr>
              <a:t>«Угадал! Не угадал!»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57430"/>
            <a:ext cx="6400800" cy="28575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4818" name="Picture 2" descr="C:\Documents and Settings\Admin\Мои документы\смайл\iCAH4QAN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357430"/>
            <a:ext cx="3500462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Практические задания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Упражнение 19 (1,2,3)  страница 102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/>
              <a:t>V. Домашнее задание.</a:t>
            </a:r>
            <a:br>
              <a:rPr lang="ru-RU" sz="4000" b="1"/>
            </a:br>
            <a:endParaRPr lang="ru-RU" sz="4000" b="1"/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 dirty="0">
                <a:solidFill>
                  <a:srgbClr val="009900"/>
                </a:solidFill>
              </a:rPr>
              <a:t>Запишем домашнее задание: § 44, упр. </a:t>
            </a:r>
            <a:r>
              <a:rPr lang="ru-RU" sz="4000" dirty="0" smtClean="0">
                <a:solidFill>
                  <a:srgbClr val="009900"/>
                </a:solidFill>
              </a:rPr>
              <a:t>19 (6,7). </a:t>
            </a:r>
            <a:r>
              <a:rPr lang="ru-RU" sz="4000" dirty="0">
                <a:solidFill>
                  <a:srgbClr val="009900"/>
                </a:solidFill>
              </a:rPr>
              <a:t>Повторить § </a:t>
            </a:r>
            <a:r>
              <a:rPr lang="ru-RU" sz="4000" dirty="0" smtClean="0">
                <a:solidFill>
                  <a:srgbClr val="009900"/>
                </a:solidFill>
              </a:rPr>
              <a:t>43,44.</a:t>
            </a:r>
            <a:endParaRPr lang="ru-RU" sz="4000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2"/>
          <p:cNvSpPr txBox="1">
            <a:spLocks noChangeArrowheads="1"/>
          </p:cNvSpPr>
          <p:nvPr/>
        </p:nvSpPr>
        <p:spPr bwMode="auto">
          <a:xfrm>
            <a:off x="1692275" y="5373688"/>
            <a:ext cx="69294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Спасибо за работу! </a:t>
            </a:r>
          </a:p>
        </p:txBody>
      </p:sp>
      <p:pic>
        <p:nvPicPr>
          <p:cNvPr id="28676" name="Рисунок 5" descr="welcome_back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905764">
            <a:off x="2124075" y="3644900"/>
            <a:ext cx="23812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Рисунок 6" descr="back_to_school_kids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71813" y="2928938"/>
            <a:ext cx="238125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Рисунок 7" descr="school_kids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35600" y="2565400"/>
            <a:ext cx="23812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9" name="Прямоугольник 8"/>
          <p:cNvSpPr>
            <a:spLocks noChangeArrowheads="1"/>
          </p:cNvSpPr>
          <p:nvPr/>
        </p:nvSpPr>
        <p:spPr bwMode="auto">
          <a:xfrm>
            <a:off x="4714875" y="4929188"/>
            <a:ext cx="928688" cy="35718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 sz="2400">
              <a:latin typeface="Times New Roman" pitchFamily="18" charset="0"/>
            </a:endParaRPr>
          </a:p>
        </p:txBody>
      </p:sp>
      <p:sp>
        <p:nvSpPr>
          <p:cNvPr id="28680" name="Прямоугольник 9"/>
          <p:cNvSpPr>
            <a:spLocks noChangeArrowheads="1"/>
          </p:cNvSpPr>
          <p:nvPr/>
        </p:nvSpPr>
        <p:spPr bwMode="auto">
          <a:xfrm rot="-734218">
            <a:off x="7027863" y="4665663"/>
            <a:ext cx="928687" cy="35718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 sz="2400">
              <a:latin typeface="Times New Roman" pitchFamily="18" charset="0"/>
            </a:endParaRPr>
          </a:p>
        </p:txBody>
      </p:sp>
      <p:sp>
        <p:nvSpPr>
          <p:cNvPr id="28681" name="Прямоугольник 11"/>
          <p:cNvSpPr>
            <a:spLocks noChangeArrowheads="1"/>
          </p:cNvSpPr>
          <p:nvPr/>
        </p:nvSpPr>
        <p:spPr bwMode="auto">
          <a:xfrm>
            <a:off x="3857625" y="4000500"/>
            <a:ext cx="928688" cy="5715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 sz="2400">
              <a:latin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20789742">
            <a:off x="3670300" y="3879850"/>
            <a:ext cx="1225550" cy="5857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урок!</a:t>
            </a:r>
            <a:endParaRPr lang="ru-RU" sz="1600" dirty="0">
              <a:latin typeface="Times New Roman" pitchFamily="18" charset="0"/>
            </a:endParaRPr>
          </a:p>
        </p:txBody>
      </p:sp>
      <p:pic>
        <p:nvPicPr>
          <p:cNvPr id="14" name="Рисунок 13" descr="default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>
            <a:off x="-4429125" y="5286375"/>
            <a:ext cx="44291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006.Эргим ава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005.Чашкы уем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1285852" y="1214423"/>
            <a:ext cx="65722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9900"/>
                </a:solidFill>
              </a:rPr>
              <a:t>Запишем домашнее задание: § 44, упр. 19 (6,7). Повторить § 43,44.</a:t>
            </a:r>
            <a:endParaRPr lang="ru-RU" sz="3200" b="1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677 -0.0287 L 1.59636 -0.02894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266243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217420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3174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1071563" y="2801938"/>
            <a:ext cx="7215187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buFont typeface="Arial" charset="0"/>
              <a:buChar char="•"/>
              <a:defRPr/>
            </a:pPr>
            <a:r>
              <a:rPr lang="ru-RU" sz="2800" b="1" dirty="0">
                <a:solidFill>
                  <a:srgbClr val="1651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rgbClr val="1651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Сегодня на уроке я узнал</a:t>
            </a:r>
          </a:p>
          <a:p>
            <a:pPr eaLnBrk="0" hangingPunct="0">
              <a:buFontTx/>
              <a:buChar char="-"/>
              <a:defRPr/>
            </a:pPr>
            <a:endParaRPr lang="ru-RU" sz="4000" b="1" dirty="0">
              <a:solidFill>
                <a:srgbClr val="16516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eaLnBrk="0" hangingPunct="0">
              <a:buFont typeface="Arial" charset="0"/>
              <a:buChar char="•"/>
              <a:defRPr/>
            </a:pPr>
            <a:r>
              <a:rPr lang="ru-RU" sz="4000" b="1" dirty="0">
                <a:solidFill>
                  <a:srgbClr val="1651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Было интересно…</a:t>
            </a:r>
          </a:p>
          <a:p>
            <a:pPr eaLnBrk="0" hangingPunct="0">
              <a:buFontTx/>
              <a:buChar char="-"/>
              <a:defRPr/>
            </a:pPr>
            <a:endParaRPr lang="ru-RU" sz="3200" b="1" dirty="0">
              <a:solidFill>
                <a:srgbClr val="16516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eaLnBrk="0" hangingPunct="0">
              <a:defRPr/>
            </a:pPr>
            <a:endParaRPr lang="ru-RU" sz="2800" b="1" dirty="0">
              <a:solidFill>
                <a:srgbClr val="1651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51" name="Прямоугольник 2"/>
          <p:cNvSpPr>
            <a:spLocks noChangeArrowheads="1"/>
          </p:cNvSpPr>
          <p:nvPr/>
        </p:nvSpPr>
        <p:spPr bwMode="auto">
          <a:xfrm>
            <a:off x="2857500" y="714375"/>
            <a:ext cx="32702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4400" b="1">
                <a:solidFill>
                  <a:srgbClr val="C00000"/>
                </a:solidFill>
                <a:cs typeface="Times New Roman" pitchFamily="18" charset="0"/>
              </a:rPr>
              <a:t>Рефлексия</a:t>
            </a:r>
            <a:endParaRPr lang="ru-RU" sz="440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27652" name="Прямоугольник 3"/>
          <p:cNvSpPr>
            <a:spLocks noChangeArrowheads="1"/>
          </p:cNvSpPr>
          <p:nvPr/>
        </p:nvSpPr>
        <p:spPr bwMode="auto">
          <a:xfrm>
            <a:off x="1285851" y="2214554"/>
            <a:ext cx="54292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400" b="1" dirty="0">
                <a:solidFill>
                  <a:srgbClr val="0070C0"/>
                </a:solidFill>
                <a:cs typeface="Times New Roman" pitchFamily="18" charset="0"/>
              </a:rPr>
              <a:t>Продолжите фразу:</a:t>
            </a:r>
          </a:p>
        </p:txBody>
      </p:sp>
      <p:pic>
        <p:nvPicPr>
          <p:cNvPr id="27653" name="Рисунок 5" descr="Lolly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500063"/>
            <a:ext cx="15716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Оценочный лист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1643050"/>
          <a:ext cx="8229600" cy="4667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66755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Учебные элементы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Общее количество баллов</a:t>
                      </a:r>
                      <a:endParaRPr lang="ru-RU" dirty="0"/>
                    </a:p>
                  </a:txBody>
                  <a:tcPr/>
                </a:tc>
              </a:tr>
              <a:tr h="666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1. Творческое задание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6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2. Тестовое задание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6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3. Практическое </a:t>
                      </a: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задание-Закрепление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6755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Итоговое количество баллов: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6755"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675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42876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Перед вами карточка с рисунками: два из них относятся к роду электрических явлений, а один из них третий лишний. Вы должны выбрать, какой из них третий лишний. Почему? Но в одном из оставшемся рисунке есть ошибки, исправьте их.&lt; Рисунок 1 &gt;</a:t>
            </a:r>
            <a:b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festival.1september.ru/articles/516164/img1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14488"/>
            <a:ext cx="678661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 рисунке изображена электрическая цепь, внесите исправления.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http://festival.1september.ru/articles/214593/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571612"/>
            <a:ext cx="6572296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ІІ</a:t>
            </a:r>
            <a:r>
              <a:rPr lang="ru-RU" sz="4000" b="1" dirty="0"/>
              <a:t>. Подготовка к восприятию нового материала.</a:t>
            </a:r>
            <a:br>
              <a:rPr lang="ru-RU" sz="4000" b="1" dirty="0"/>
            </a:br>
            <a:endParaRPr lang="ru-RU" sz="4000" b="1" dirty="0"/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>
                <a:solidFill>
                  <a:srgbClr val="FF9900"/>
                </a:solidFill>
              </a:rPr>
              <a:t>А в начале, пожалуйста, перечислите основные величины, характеризующие электрические цепи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164307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Величины характеризующие электрический ток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143248"/>
            <a:ext cx="6400800" cy="249555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Сила тока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Напряжение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Сопротивление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3050"/>
            <a:ext cx="8401050" cy="655638"/>
          </a:xfrm>
          <a:noFill/>
        </p:spPr>
        <p:txBody>
          <a:bodyPr anchor="b">
            <a:normAutofit fontScale="90000"/>
          </a:bodyPr>
          <a:lstStyle/>
          <a:p>
            <a:pPr eaLnBrk="1" hangingPunct="1"/>
            <a:r>
              <a:rPr lang="ru-RU" sz="4800" b="1" smtClean="0">
                <a:effectLst/>
              </a:rPr>
              <a:t>Сила тока</a:t>
            </a:r>
          </a:p>
        </p:txBody>
      </p:sp>
      <p:sp>
        <p:nvSpPr>
          <p:cNvPr id="37891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457200" y="1435100"/>
            <a:ext cx="8186738" cy="4691063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ru-RU" sz="2400" smtClean="0">
              <a:effectLst/>
            </a:endParaRPr>
          </a:p>
        </p:txBody>
      </p:sp>
      <p:graphicFrame>
        <p:nvGraphicFramePr>
          <p:cNvPr id="37948" name="Group 60"/>
          <p:cNvGraphicFramePr>
            <a:graphicFrameLocks noGrp="1"/>
          </p:cNvGraphicFramePr>
          <p:nvPr/>
        </p:nvGraphicFramePr>
        <p:xfrm>
          <a:off x="428625" y="890588"/>
          <a:ext cx="8215313" cy="5604512"/>
        </p:xfrm>
        <a:graphic>
          <a:graphicData uri="http://schemas.openxmlformats.org/drawingml/2006/table">
            <a:tbl>
              <a:tblPr/>
              <a:tblGrid>
                <a:gridCol w="2054225"/>
                <a:gridCol w="2054225"/>
                <a:gridCol w="2052638"/>
                <a:gridCol w="2054225"/>
              </a:tblGrid>
              <a:tr h="52863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</a:rPr>
                        <a:t>В каждом столбце таблицы кликните по верному, на ваш взгляд, ответу. При верном ответе услышите аплодисменты.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8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Обозначение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Единица измерения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Формулы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Прибор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38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3" name="explode.wav" builtIn="1"/>
                          </a:hlinkClick>
                        </a:rPr>
                        <a:t>t</a:t>
                      </a: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3" name="explode.wav" builtIn="1"/>
                          </a:hlinkClick>
                        </a:rPr>
                        <a:t>Ом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3" name="explode.wav" builtIn="1"/>
                          </a:hlinkClick>
                        </a:rPr>
                        <a:t>вольтметр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38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3" name="explode.wav" builtIn="1"/>
                          </a:hlinkClick>
                        </a:rPr>
                        <a:t>U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4" name="applause.wav" builtIn="1"/>
                          </a:hlinkClick>
                        </a:rPr>
                        <a:t>А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4" name="applause.wav" builtIn="1"/>
                          </a:hlinkClick>
                        </a:rPr>
                        <a:t>амперметр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38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4" name="applause.wav" builtIn="1"/>
                          </a:hlinkClick>
                        </a:rPr>
                        <a:t>I</a:t>
                      </a: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3" name="explode.wav" builtIn="1"/>
                          </a:hlinkClick>
                        </a:rPr>
                        <a:t>км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3" name="explode.wav" builtIn="1"/>
                          </a:hlinkClick>
                        </a:rPr>
                        <a:t>омметр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38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3" name="explode.wav" builtIn="1"/>
                          </a:hlinkClick>
                        </a:rPr>
                        <a:t>R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3" name="explode.wav" builtIn="1"/>
                          </a:hlinkClick>
                        </a:rPr>
                        <a:t>с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3" name="explode.wav" builtIn="1"/>
                          </a:hlinkClick>
                        </a:rPr>
                        <a:t>барометр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273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3" name="explode.wav" builtIn="1"/>
                          </a:hlinkClick>
                        </a:rPr>
                        <a:t>ν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3" name="explode.wav" builtIn="1"/>
                          </a:hlinkClick>
                        </a:rPr>
                        <a:t>В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" action="ppaction://noaction">
                            <a:snd r:embed="rId3" name="explode.wav" builtIn="1"/>
                          </a:hlinkClick>
                        </a:rPr>
                        <a:t>микрометр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37931" name="Rectangle 5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7932" name="Picture 58">
            <a:hlinkClick r:id="" action="ppaction://noaction">
              <a:snd r:embed="rId4" name="applause.wav" builtIn="1"/>
            </a:hlinkClick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40275" y="3716338"/>
            <a:ext cx="26193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33" name="Rectangle 60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990600" algn="l"/>
              </a:tabLst>
            </a:pPr>
            <a:endParaRPr lang="ru-RU"/>
          </a:p>
        </p:txBody>
      </p:sp>
      <p:sp>
        <p:nvSpPr>
          <p:cNvPr id="37934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36" name="Rectangle 63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990600" algn="l"/>
              </a:tabLst>
            </a:pPr>
            <a:endParaRPr lang="ru-RU"/>
          </a:p>
        </p:txBody>
      </p:sp>
      <p:sp>
        <p:nvSpPr>
          <p:cNvPr id="37937" name="Rectangle 6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38" name="Rectangle 66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990600" algn="l"/>
              </a:tabLst>
            </a:pPr>
            <a:endParaRPr lang="ru-RU"/>
          </a:p>
        </p:txBody>
      </p:sp>
      <p:sp>
        <p:nvSpPr>
          <p:cNvPr id="37939" name="Rectangle 5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7940" name="Picture 52">
            <a:hlinkClick r:id="" action="ppaction://noaction">
              <a:snd r:embed="rId3" name="explode.wav" builtIn="1"/>
            </a:hlinkClick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463" y="5157788"/>
            <a:ext cx="31591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41" name="Rectangle 54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79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7943" name="Picture 1">
            <a:hlinkClick r:id="" action="ppaction://noaction">
              <a:snd r:embed="rId3" name="explode.wav" builtIn="1"/>
            </a:hlinkClick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2924175"/>
            <a:ext cx="490538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44" name="Rectangle 3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79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0" y="2862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7949" name="Object 61">
            <a:hlinkClick r:id="" action="ppaction://noaction">
              <a:snd r:embed="rId4" name="applause.wav" builtIn="1"/>
            </a:hlinkClick>
          </p:cNvPr>
          <p:cNvGraphicFramePr>
            <a:graphicFrameLocks noChangeAspect="1"/>
          </p:cNvGraphicFramePr>
          <p:nvPr/>
        </p:nvGraphicFramePr>
        <p:xfrm>
          <a:off x="4787900" y="2060575"/>
          <a:ext cx="447675" cy="936625"/>
        </p:xfrm>
        <a:graphic>
          <a:graphicData uri="http://schemas.openxmlformats.org/presentationml/2006/ole">
            <p:oleObj spid="_x0000_s7170" name="Формула" r:id="rId8" imgW="190417" imgH="393529" progId="Equation.3">
              <p:embed/>
            </p:oleObj>
          </a:graphicData>
        </a:graphic>
      </p:graphicFrame>
      <p:sp>
        <p:nvSpPr>
          <p:cNvPr id="37952" name="Rectangle 64"/>
          <p:cNvSpPr>
            <a:spLocks noChangeArrowheads="1"/>
          </p:cNvSpPr>
          <p:nvPr/>
        </p:nvSpPr>
        <p:spPr bwMode="auto">
          <a:xfrm>
            <a:off x="0" y="2862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7951" name="Object 63">
            <a:hlinkClick r:id="" action="ppaction://noaction">
              <a:snd r:embed="rId4" name="applause.wav" builtIn="1"/>
            </a:hlinkClick>
          </p:cNvPr>
          <p:cNvGraphicFramePr>
            <a:graphicFrameLocks noChangeAspect="1"/>
          </p:cNvGraphicFramePr>
          <p:nvPr/>
        </p:nvGraphicFramePr>
        <p:xfrm>
          <a:off x="5619750" y="4292600"/>
          <a:ext cx="904875" cy="936625"/>
        </p:xfrm>
        <a:graphic>
          <a:graphicData uri="http://schemas.openxmlformats.org/presentationml/2006/ole">
            <p:oleObj spid="_x0000_s7171" name="Формула" r:id="rId9" imgW="380835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691</Words>
  <PresentationFormat>Экран (4:3)</PresentationFormat>
  <Paragraphs>167</Paragraphs>
  <Slides>36</Slides>
  <Notes>1</Notes>
  <HiddenSlides>0</HiddenSlides>
  <MMClips>2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8" baseType="lpstr">
      <vt:lpstr>Тема Office</vt:lpstr>
      <vt:lpstr>Формула</vt:lpstr>
      <vt:lpstr>Эпиграф нашего урока</vt:lpstr>
      <vt:lpstr>Цель  урока:</vt:lpstr>
      <vt:lpstr>Телеграмма:</vt:lpstr>
      <vt:lpstr>Оценочный лист</vt:lpstr>
      <vt:lpstr>Перед вами карточка с рисунками: два из них относятся к роду электрических явлений, а один из них третий лишний. Вы должны выбрать, какой из них третий лишний. Почему? Но в одном из оставшемся рисунке есть ошибки, исправьте их.&lt; Рисунок 1 &gt; </vt:lpstr>
      <vt:lpstr> На  рисунке изображена электрическая цепь, внесите исправления. </vt:lpstr>
      <vt:lpstr> ІІ. Подготовка к восприятию нового материала. </vt:lpstr>
      <vt:lpstr>Величины характеризующие электрический ток</vt:lpstr>
      <vt:lpstr>Сила тока</vt:lpstr>
      <vt:lpstr>Сила тока – это отношение заряда, переносимого через поперечное сечение проводника, ко времени его переноса.</vt:lpstr>
      <vt:lpstr>Слайд 11</vt:lpstr>
      <vt:lpstr>Электрическое напряжение</vt:lpstr>
      <vt:lpstr>Электрическое напряжение – это отношение работы поля при перемещении заряда к величине переносимого заряда.</vt:lpstr>
      <vt:lpstr>Слайд 14</vt:lpstr>
      <vt:lpstr>Электрическое сопротивление</vt:lpstr>
      <vt:lpstr>Электрическое сопротивление проводника характеризует способность проводника проводить электрический ток. Если сопротивление проводника большое, то проводник проводит ток плохо.</vt:lpstr>
      <vt:lpstr>Слайд 17</vt:lpstr>
      <vt:lpstr>Слайд 18</vt:lpstr>
      <vt:lpstr>                                               Подумай!  </vt:lpstr>
      <vt:lpstr>Эксперимент № 1 Соберите цепь по схеме.</vt:lpstr>
      <vt:lpstr>Ребята, обратите внимание на значения величин, изображенных в таблице. Какой отсюда сделать вывод? Посмотрите на график. Какую зависимость он показывает? </vt:lpstr>
      <vt:lpstr>Сделайте вывод</vt:lpstr>
      <vt:lpstr>График зависимости силы тока от сопротивления</vt:lpstr>
      <vt:lpstr>Вывод:</vt:lpstr>
      <vt:lpstr> Зависимость силы тока от напряжения</vt:lpstr>
      <vt:lpstr>Слайд 26</vt:lpstr>
      <vt:lpstr>Загадка-шутка Кто из них Ом.</vt:lpstr>
      <vt:lpstr>Цель нашего урока</vt:lpstr>
      <vt:lpstr>Закон Ома для участка цепи</vt:lpstr>
      <vt:lpstr>Запомни!</vt:lpstr>
      <vt:lpstr>Слайд 31</vt:lpstr>
      <vt:lpstr>Игра «Угадал! Не угадал!»</vt:lpstr>
      <vt:lpstr> Практические задания  </vt:lpstr>
      <vt:lpstr>V. Домашнее задание. </vt:lpstr>
      <vt:lpstr>Слайд 35</vt:lpstr>
      <vt:lpstr>Слайд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22</cp:revision>
  <dcterms:modified xsi:type="dcterms:W3CDTF">2013-01-29T23:29:45Z</dcterms:modified>
</cp:coreProperties>
</file>