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305" r:id="rId2"/>
    <p:sldId id="313" r:id="rId3"/>
    <p:sldId id="306" r:id="rId4"/>
    <p:sldId id="308" r:id="rId5"/>
    <p:sldId id="322" r:id="rId6"/>
    <p:sldId id="314" r:id="rId7"/>
    <p:sldId id="315" r:id="rId8"/>
    <p:sldId id="312" r:id="rId9"/>
    <p:sldId id="295" r:id="rId10"/>
    <p:sldId id="294" r:id="rId11"/>
    <p:sldId id="293" r:id="rId12"/>
    <p:sldId id="324" r:id="rId13"/>
    <p:sldId id="317" r:id="rId14"/>
    <p:sldId id="291" r:id="rId15"/>
    <p:sldId id="290" r:id="rId16"/>
    <p:sldId id="289" r:id="rId17"/>
    <p:sldId id="320" r:id="rId18"/>
    <p:sldId id="284" r:id="rId19"/>
    <p:sldId id="326" r:id="rId20"/>
    <p:sldId id="316" r:id="rId21"/>
    <p:sldId id="325" r:id="rId22"/>
    <p:sldId id="32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  <p:clrMru>
    <a:srgbClr val="FF5050"/>
    <a:srgbClr val="FF3300"/>
    <a:srgbClr val="FFFF99"/>
    <a:srgbClr val="C1DB25"/>
    <a:srgbClr val="FFFFFF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2D61C-9259-4EC3-AE26-F6CED34465FE}" type="doc">
      <dgm:prSet loTypeId="urn:microsoft.com/office/officeart/2005/8/layout/default" loCatId="list" qsTypeId="urn:microsoft.com/office/officeart/2005/8/quickstyle/simple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6583C7B6-B716-4285-9903-BD94A3F30469}">
      <dgm:prSet phldrT="[Текст]" custT="1"/>
      <dgm:spPr/>
      <dgm:t>
        <a:bodyPr/>
        <a:lstStyle/>
        <a:p>
          <a:r>
            <a:rPr lang="ru-RU" sz="3200" dirty="0" smtClean="0"/>
            <a:t>«Семь пядей во лбу» - говорят об умном человеке; «косая сажень в плечах» - о могучем, сильном человеке. Не известны ли вам другие поговорки - что-нибудь о золотнике, фунте, футе? </a:t>
          </a:r>
          <a:endParaRPr lang="ru-RU" sz="3200" dirty="0"/>
        </a:p>
      </dgm:t>
    </dgm:pt>
    <dgm:pt modelId="{DF1F2105-FB33-4CB0-A22E-D029D0C26BAD}" type="parTrans" cxnId="{DB2B2DF4-E8EA-4356-970D-D97EA2CD4DF9}">
      <dgm:prSet/>
      <dgm:spPr/>
      <dgm:t>
        <a:bodyPr/>
        <a:lstStyle/>
        <a:p>
          <a:endParaRPr lang="ru-RU"/>
        </a:p>
      </dgm:t>
    </dgm:pt>
    <dgm:pt modelId="{060773FC-BA1D-4136-8D83-427CD48B5F9A}" type="sibTrans" cxnId="{DB2B2DF4-E8EA-4356-970D-D97EA2CD4DF9}">
      <dgm:prSet/>
      <dgm:spPr/>
      <dgm:t>
        <a:bodyPr/>
        <a:lstStyle/>
        <a:p>
          <a:endParaRPr lang="ru-RU"/>
        </a:p>
      </dgm:t>
    </dgm:pt>
    <dgm:pt modelId="{EB313198-6823-4E51-9397-1D1DA2336901}" type="pres">
      <dgm:prSet presAssocID="{9432D61C-9259-4EC3-AE26-F6CED34465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D93E43-B717-430D-BD18-3DA6877EAFE0}" type="pres">
      <dgm:prSet presAssocID="{6583C7B6-B716-4285-9903-BD94A3F30469}" presName="node" presStyleLbl="node1" presStyleIdx="0" presStyleCnt="1" custScaleX="14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B2DF4-E8EA-4356-970D-D97EA2CD4DF9}" srcId="{9432D61C-9259-4EC3-AE26-F6CED34465FE}" destId="{6583C7B6-B716-4285-9903-BD94A3F30469}" srcOrd="0" destOrd="0" parTransId="{DF1F2105-FB33-4CB0-A22E-D029D0C26BAD}" sibTransId="{060773FC-BA1D-4136-8D83-427CD48B5F9A}"/>
    <dgm:cxn modelId="{65B2C57A-878E-4987-BB50-0271A436C002}" type="presOf" srcId="{9432D61C-9259-4EC3-AE26-F6CED34465FE}" destId="{EB313198-6823-4E51-9397-1D1DA2336901}" srcOrd="0" destOrd="0" presId="urn:microsoft.com/office/officeart/2005/8/layout/default"/>
    <dgm:cxn modelId="{AE63CB4F-5514-49BD-90EF-9E295B7FA6D3}" type="presOf" srcId="{6583C7B6-B716-4285-9903-BD94A3F30469}" destId="{D7D93E43-B717-430D-BD18-3DA6877EAFE0}" srcOrd="0" destOrd="0" presId="urn:microsoft.com/office/officeart/2005/8/layout/default"/>
    <dgm:cxn modelId="{BD6ABAF6-2D76-427C-9ED6-9561DBCB755C}" type="presParOf" srcId="{EB313198-6823-4E51-9397-1D1DA2336901}" destId="{D7D93E43-B717-430D-BD18-3DA6877EAF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D93E43-B717-430D-BD18-3DA6877EAFE0}">
      <dsp:nvSpPr>
        <dsp:cNvPr id="0" name=""/>
        <dsp:cNvSpPr/>
      </dsp:nvSpPr>
      <dsp:spPr>
        <a:xfrm>
          <a:off x="740163" y="427"/>
          <a:ext cx="6735044" cy="28497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«Семь пядей во лбу» - говорят об умном человеке; «косая сажень в плечах» - о могучем, сильном человеке. Не известны ли вам другие поговорки - что-нибудь о золотнике, фунте, футе? </a:t>
          </a:r>
          <a:endParaRPr lang="ru-RU" sz="3200" kern="1200" dirty="0"/>
        </a:p>
      </dsp:txBody>
      <dsp:txXfrm>
        <a:off x="740163" y="427"/>
        <a:ext cx="6735044" cy="284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267F5-9557-4F17-8C70-836CED569FB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58B93-3926-4D76-AC96-FABFEEBAD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E42112-4154-4803-8F2A-4B3D244146A4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0854A6-B216-41BD-BDE9-DD8128928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CBE2-8354-4BB2-928B-4ABF16C0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9AD9-47E5-413A-8B02-A4D396FF35CA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A901-E7F0-4763-A698-E67A2B89B465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A0A3-DB20-40F5-941A-4A973B4A6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70B5-2D98-4038-8BB5-535631A4B43F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BC31-D9AB-471B-9C5F-C53B75AE9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057BC-7192-429C-A487-A5EA27C7189F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2384-D472-4EB7-B349-A738821BB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2D3D-7426-4E78-BA81-B2C5F495B123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898E2-2B48-48DC-B046-13A043F31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9E91-410A-4659-971B-093E0EF506AB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1769-6C8D-4D85-89BE-9BB577EBE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7B73-7D01-41AD-BD40-8C0BB8B0CB30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298E-273F-42A7-8B17-2E99F3CAF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DE1F-68B4-4CC6-8855-8905504A3FCE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B070-DDB2-4D8A-978F-FAD5D21C1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E711-5913-4E62-92FA-CF2C6E13511C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A6B54-D539-429F-8464-876AAE62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569C-39FB-4581-94C0-85B73A4FAB1D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BCBC-7D50-4E13-A3B6-1B6FCDFBA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C004-E3AF-40BC-846D-AAF433E6CBF6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5862D-36D6-4D0B-A7CA-9F83FCEF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43D8E85-1473-4174-BAD8-192644400ADB}" type="datetimeFigureOut">
              <a:rPr lang="ru-RU"/>
              <a:pPr>
                <a:defRPr/>
              </a:pPr>
              <a:t>04.03.2012</a:t>
            </a:fld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AA56D4A-AD94-44ED-82BE-926742EED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J:\&#1040;&#1058;&#1058;%20&#1043;&#1040;&#1055;&#1054;&#1053;&#1045;&#1053;&#1050;&#1054;\&#1055;&#1056;&#1045;&#1047;&#1045;&#1053;&#1058;\&#1040;&#1051;&#1041;&#1040;&#1053;%20&#1063;&#1048;&#1050;&#1048;-&#1063;&#1048;&#1050;&#1048;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40;&#1058;&#1058;%20&#1043;&#1040;&#1055;&#1054;&#1053;&#1045;&#1053;&#1050;&#1054;\&#1055;&#1056;&#1045;&#1047;&#1045;&#1053;&#1058;\&#1043;&#1040;&#1055;&#1054;&#1053;&#1045;&#1053;&#1050;&#1054;%20&#1087;&#1088;&#1077;&#1079;&#1077;&#1085;&#1090;&#1072;&#1094;&#1080;&#1103;.pp291.wa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edia.kino-govno.com/images/goldencompass/goldencompass_32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.pp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40;&#1058;&#1058;%20&#1043;&#1040;&#1055;&#1054;&#1053;&#1045;&#1053;&#1050;&#1054;\&#1055;&#1056;&#1045;&#1047;&#1045;&#1053;&#1058;\05%20&#1044;&#1086;&#1088;&#1086;&#1078;&#1082;&#1072;%205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40;&#1058;&#1058;%20&#1043;&#1040;&#1055;&#1054;&#1053;&#1045;&#1053;&#1050;&#1054;\&#1055;&#1056;&#1045;&#1047;&#1045;&#1053;&#1058;\mp3SHARE_ru_-_dayneko_-_film_ne_o_lyubvi.mp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.pp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3"/>
          <p:cNvSpPr>
            <a:spLocks noGrp="1"/>
          </p:cNvSpPr>
          <p:nvPr>
            <p:ph type="ctrTitle" idx="4294967295"/>
          </p:nvPr>
        </p:nvSpPr>
        <p:spPr>
          <a:xfrm rot="10800000" flipV="1">
            <a:off x="323850" y="692150"/>
            <a:ext cx="1800225" cy="2873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ФИЗИКА, 8,10 класс</a:t>
            </a:r>
          </a:p>
        </p:txBody>
      </p:sp>
      <p:sp>
        <p:nvSpPr>
          <p:cNvPr id="4099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635375" y="5373688"/>
            <a:ext cx="5329238" cy="1150937"/>
          </a:xfrm>
          <a:solidFill>
            <a:schemeClr val="accent1"/>
          </a:solidFill>
        </p:spPr>
        <p:txBody>
          <a:bodyPr anchor="b"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ГАПОНЕНКО ЖАННА АЛЕКСАНДРОВНА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МБУОШИ «Ляминская средняя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- интернат»</a:t>
            </a:r>
          </a:p>
        </p:txBody>
      </p:sp>
      <p:sp>
        <p:nvSpPr>
          <p:cNvPr id="14339" name="Заголовок 3"/>
          <p:cNvSpPr txBox="1">
            <a:spLocks/>
          </p:cNvSpPr>
          <p:nvPr/>
        </p:nvSpPr>
        <p:spPr bwMode="auto">
          <a:xfrm>
            <a:off x="1042988" y="1989138"/>
            <a:ext cx="7772400" cy="22320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latin typeface="Corbel" pitchFamily="34" charset="0"/>
              </a:rPr>
              <a:t>Обобщающий урок-практикум по теме:</a:t>
            </a:r>
            <a:r>
              <a:rPr lang="ru-RU" sz="28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ru-RU" sz="5400" b="1" i="1" dirty="0">
                <a:solidFill>
                  <a:srgbClr val="FF3300"/>
                </a:solidFill>
                <a:latin typeface="Corbel" pitchFamily="34" charset="0"/>
              </a:rPr>
              <a:t>«КОЛИЧЕСТВО</a:t>
            </a:r>
          </a:p>
          <a:p>
            <a:pPr algn="ctr"/>
            <a:r>
              <a:rPr lang="ru-RU" sz="5400" b="1" i="1" dirty="0">
                <a:solidFill>
                  <a:srgbClr val="FF3300"/>
                </a:solidFill>
                <a:latin typeface="Corbel" pitchFamily="34" charset="0"/>
              </a:rPr>
              <a:t> ТЕПЛОТЫ»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1143000"/>
            <a:ext cx="6858000" cy="3500438"/>
          </a:xfrm>
          <a:prstGeom prst="rect">
            <a:avLst/>
          </a:prstGeom>
          <a:solidFill>
            <a:srgbClr val="FFFF99">
              <a:alpha val="47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88" y="4500563"/>
            <a:ext cx="7643812" cy="500062"/>
          </a:xfrm>
          <a:prstGeom prst="roundRect">
            <a:avLst/>
          </a:prstGeom>
          <a:solidFill>
            <a:srgbClr val="DDFFDD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9900"/>
                </a:solidFill>
              </a:rPr>
              <a:t>Запомни 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9751"/>
            <a:ext cx="9144000" cy="7302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Основные единицы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714375"/>
            <a:ext cx="7643812" cy="500063"/>
          </a:xfrm>
          <a:prstGeom prst="roundRect">
            <a:avLst/>
          </a:prstGeom>
          <a:solidFill>
            <a:srgbClr val="FFDDDD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9900"/>
              </a:solidFill>
            </a:endParaRPr>
          </a:p>
        </p:txBody>
      </p:sp>
      <p:sp>
        <p:nvSpPr>
          <p:cNvPr id="53254" name="Заголовок 4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424862" cy="43926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smtClean="0">
                <a:solidFill>
                  <a:schemeClr val="bg1"/>
                </a:solidFill>
              </a:rPr>
              <a:t>         В качестве основных единиц были выбраны следующие: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FF0000"/>
                </a:solidFill>
              </a:rPr>
              <a:t>метр</a:t>
            </a:r>
            <a:r>
              <a:rPr lang="ru-RU" sz="2400" i="1" smtClean="0"/>
              <a:t> </a:t>
            </a:r>
            <a:r>
              <a:rPr lang="ru-RU" sz="2400" smtClean="0"/>
              <a:t>- единица длины, 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FF0000"/>
                </a:solidFill>
              </a:rPr>
              <a:t>килограмм</a:t>
            </a:r>
            <a:r>
              <a:rPr lang="ru-RU" sz="2400" i="1" smtClean="0"/>
              <a:t> </a:t>
            </a:r>
            <a:r>
              <a:rPr lang="ru-RU" sz="2400" smtClean="0"/>
              <a:t>- единица массы, 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FF0000"/>
                </a:solidFill>
              </a:rPr>
              <a:t>секунда</a:t>
            </a:r>
            <a:r>
              <a:rPr lang="ru-RU" sz="2400" i="1" smtClean="0"/>
              <a:t> </a:t>
            </a:r>
            <a:r>
              <a:rPr lang="ru-RU" sz="2400" smtClean="0"/>
              <a:t>- единица времени, 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FF0000"/>
                </a:solidFill>
              </a:rPr>
              <a:t>кельвин</a:t>
            </a:r>
            <a:r>
              <a:rPr lang="ru-RU" sz="2400" i="1" smtClean="0"/>
              <a:t> </a:t>
            </a:r>
            <a:r>
              <a:rPr lang="ru-RU" sz="2400" smtClean="0"/>
              <a:t>- единица температуры, 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FF0000"/>
                </a:solidFill>
              </a:rPr>
              <a:t>ампер</a:t>
            </a:r>
            <a:r>
              <a:rPr lang="ru-RU" sz="2400" i="1" smtClean="0"/>
              <a:t> </a:t>
            </a:r>
            <a:r>
              <a:rPr lang="ru-RU" sz="2400" smtClean="0"/>
              <a:t>- единица силы тока, 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FF0000"/>
                </a:solidFill>
              </a:rPr>
              <a:t>кандела</a:t>
            </a:r>
            <a:r>
              <a:rPr lang="ru-RU" sz="2400" i="1" smtClean="0"/>
              <a:t> </a:t>
            </a:r>
            <a:r>
              <a:rPr lang="ru-RU" sz="2400" smtClean="0"/>
              <a:t>- единица силы света, </a:t>
            </a:r>
          </a:p>
          <a:p>
            <a:pPr eaLnBrk="1" hangingPunct="1">
              <a:defRPr/>
            </a:pPr>
            <a:r>
              <a:rPr lang="ru-RU" sz="2400" b="1" i="1" smtClean="0">
                <a:solidFill>
                  <a:srgbClr val="FF0000"/>
                </a:solidFill>
              </a:rPr>
              <a:t>моль</a:t>
            </a:r>
            <a:r>
              <a:rPr lang="ru-RU" sz="2400" i="1" smtClean="0"/>
              <a:t> </a:t>
            </a:r>
            <a:r>
              <a:rPr lang="ru-RU" sz="2400" smtClean="0"/>
              <a:t>- единица количества вещества. </a:t>
            </a:r>
          </a:p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395288" y="5589588"/>
            <a:ext cx="8497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Какие единицы измерения ты еще знаешь?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13" y="79375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А ты знаешь 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?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58796" y="727801"/>
          <a:ext cx="8215371" cy="285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school0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3429000"/>
            <a:ext cx="2776538" cy="3240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357438" y="3429000"/>
            <a:ext cx="5429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460625" y="3532188"/>
            <a:ext cx="5214937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spect="1"/>
          </p:cNvSpPr>
          <p:nvPr/>
        </p:nvSpPr>
        <p:spPr>
          <a:xfrm>
            <a:off x="2555875" y="1000125"/>
            <a:ext cx="5038725" cy="5040313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3095625" y="1439863"/>
            <a:ext cx="3959225" cy="3960812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3635375" y="2016125"/>
            <a:ext cx="2879725" cy="2879725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4176713" y="2519363"/>
            <a:ext cx="1798637" cy="1800225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4716463" y="3095625"/>
            <a:ext cx="719137" cy="720725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" name="TextBox 14"/>
          <p:cNvSpPr txBox="1"/>
          <p:nvPr/>
        </p:nvSpPr>
        <p:spPr>
          <a:xfrm>
            <a:off x="5284791" y="1023921"/>
            <a:ext cx="418704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139700">
                    <a:srgbClr val="FFFFFF"/>
                  </a:glow>
                </a:effectLst>
                <a:latin typeface="+mn-lt"/>
              </a:rPr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139700">
                    <a:srgbClr val="FFFFFF"/>
                  </a:glow>
                </a:effectLst>
                <a:latin typeface="+mn-lt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139700">
                    <a:srgbClr val="FFFFFF"/>
                  </a:glow>
                </a:effectLst>
                <a:latin typeface="+mn-lt"/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glow rad="139700">
                    <a:srgbClr val="FFFFFF"/>
                  </a:glow>
                </a:effectLst>
                <a:latin typeface="+mn-lt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3500438"/>
            <a:ext cx="307183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+mn-lt"/>
              </a:rPr>
              <a:t>Мне запомнилось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844" y="4071942"/>
            <a:ext cx="250033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+mn-lt"/>
              </a:rPr>
              <a:t>Было интересно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2714620"/>
            <a:ext cx="292895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+mn-lt"/>
              </a:rPr>
              <a:t>У меня получилось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7158" y="2071678"/>
            <a:ext cx="2392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latin typeface="+mn-lt"/>
              </a:rPr>
              <a:t>Было трудно</a:t>
            </a:r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/>
        </p:nvSpPr>
        <p:spPr>
          <a:xfrm>
            <a:off x="8640763" y="2339975"/>
            <a:ext cx="358775" cy="3603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8" name="Пятно 2 37"/>
          <p:cNvSpPr/>
          <p:nvPr/>
        </p:nvSpPr>
        <p:spPr>
          <a:xfrm rot="1297145">
            <a:off x="4687888" y="1336675"/>
            <a:ext cx="330200" cy="303213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8" name="Пятно 2 107"/>
          <p:cNvSpPr/>
          <p:nvPr/>
        </p:nvSpPr>
        <p:spPr>
          <a:xfrm rot="1297145">
            <a:off x="7831138" y="2693988"/>
            <a:ext cx="330200" cy="303212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9" name="Пятно 2 108"/>
          <p:cNvSpPr/>
          <p:nvPr/>
        </p:nvSpPr>
        <p:spPr>
          <a:xfrm rot="1297145">
            <a:off x="3402013" y="2051050"/>
            <a:ext cx="330200" cy="303213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0" name="Пятно 2 109"/>
          <p:cNvSpPr/>
          <p:nvPr/>
        </p:nvSpPr>
        <p:spPr>
          <a:xfrm rot="1297145">
            <a:off x="2268538" y="2492375"/>
            <a:ext cx="330200" cy="303213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1" name="Пятно 2 110"/>
          <p:cNvSpPr/>
          <p:nvPr/>
        </p:nvSpPr>
        <p:spPr>
          <a:xfrm rot="1297145">
            <a:off x="6156325" y="1412875"/>
            <a:ext cx="330200" cy="303213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2" name="Пятно 2 111"/>
          <p:cNvSpPr/>
          <p:nvPr/>
        </p:nvSpPr>
        <p:spPr>
          <a:xfrm rot="1297145">
            <a:off x="6902450" y="3979863"/>
            <a:ext cx="330200" cy="303212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3" name="Пятно 2 112"/>
          <p:cNvSpPr/>
          <p:nvPr/>
        </p:nvSpPr>
        <p:spPr>
          <a:xfrm rot="1297145">
            <a:off x="2901950" y="3122613"/>
            <a:ext cx="330200" cy="303212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4" name="Пятно 2 113"/>
          <p:cNvSpPr/>
          <p:nvPr/>
        </p:nvSpPr>
        <p:spPr>
          <a:xfrm rot="1297145">
            <a:off x="4687888" y="5408613"/>
            <a:ext cx="330200" cy="303212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5" name="Пятно 2 114"/>
          <p:cNvSpPr/>
          <p:nvPr/>
        </p:nvSpPr>
        <p:spPr>
          <a:xfrm rot="1297145">
            <a:off x="6973888" y="3194050"/>
            <a:ext cx="330200" cy="303213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6" name="Скругленный прямоугольник 115"/>
          <p:cNvSpPr>
            <a:spLocks noChangeAspect="1"/>
          </p:cNvSpPr>
          <p:nvPr/>
        </p:nvSpPr>
        <p:spPr>
          <a:xfrm>
            <a:off x="8640763" y="2879725"/>
            <a:ext cx="358775" cy="3603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7" name="Пятно 2 116"/>
          <p:cNvSpPr/>
          <p:nvPr/>
        </p:nvSpPr>
        <p:spPr>
          <a:xfrm rot="1297145">
            <a:off x="5759450" y="4479925"/>
            <a:ext cx="330200" cy="303213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8" name="Пятно 2 117"/>
          <p:cNvSpPr/>
          <p:nvPr/>
        </p:nvSpPr>
        <p:spPr>
          <a:xfrm rot="1297145">
            <a:off x="4545013" y="1908175"/>
            <a:ext cx="330200" cy="303213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9" name="Пятно 2 118"/>
          <p:cNvSpPr/>
          <p:nvPr/>
        </p:nvSpPr>
        <p:spPr>
          <a:xfrm rot="1297145">
            <a:off x="3687763" y="4122738"/>
            <a:ext cx="330200" cy="303212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0" name="Пятно 2 119"/>
          <p:cNvSpPr/>
          <p:nvPr/>
        </p:nvSpPr>
        <p:spPr>
          <a:xfrm rot="1297145">
            <a:off x="3759200" y="2336800"/>
            <a:ext cx="330200" cy="303213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1" name="Пятно 2 120"/>
          <p:cNvSpPr/>
          <p:nvPr/>
        </p:nvSpPr>
        <p:spPr>
          <a:xfrm rot="1297145">
            <a:off x="6045200" y="4337050"/>
            <a:ext cx="330200" cy="303213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2" name="Пятно 2 121"/>
          <p:cNvSpPr/>
          <p:nvPr/>
        </p:nvSpPr>
        <p:spPr>
          <a:xfrm rot="1297145">
            <a:off x="4187825" y="4551363"/>
            <a:ext cx="330200" cy="303212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3" name="Пятно 2 122"/>
          <p:cNvSpPr/>
          <p:nvPr/>
        </p:nvSpPr>
        <p:spPr>
          <a:xfrm rot="1297145">
            <a:off x="4973638" y="1908175"/>
            <a:ext cx="330200" cy="303213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4" name="Пятно 2 123"/>
          <p:cNvSpPr/>
          <p:nvPr/>
        </p:nvSpPr>
        <p:spPr>
          <a:xfrm rot="1297145">
            <a:off x="6330950" y="3265488"/>
            <a:ext cx="330200" cy="303212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5" name="Пятно 2 124"/>
          <p:cNvSpPr/>
          <p:nvPr/>
        </p:nvSpPr>
        <p:spPr>
          <a:xfrm rot="1297145">
            <a:off x="6116638" y="2551113"/>
            <a:ext cx="330200" cy="303212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6" name="Пятно 2 125"/>
          <p:cNvSpPr/>
          <p:nvPr/>
        </p:nvSpPr>
        <p:spPr>
          <a:xfrm rot="1297145">
            <a:off x="3544888" y="3265488"/>
            <a:ext cx="330200" cy="303212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7" name="Пятно 2 126"/>
          <p:cNvSpPr/>
          <p:nvPr/>
        </p:nvSpPr>
        <p:spPr>
          <a:xfrm rot="1297145">
            <a:off x="5187950" y="4694238"/>
            <a:ext cx="330200" cy="303212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8" name="Пятно 2 127"/>
          <p:cNvSpPr/>
          <p:nvPr/>
        </p:nvSpPr>
        <p:spPr>
          <a:xfrm rot="1297145">
            <a:off x="5973763" y="2336800"/>
            <a:ext cx="330200" cy="303213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29" name="Пятно 2 128"/>
          <p:cNvSpPr/>
          <p:nvPr/>
        </p:nvSpPr>
        <p:spPr>
          <a:xfrm rot="1297145">
            <a:off x="5688013" y="3694113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0" name="Скругленный прямоугольник 129"/>
          <p:cNvSpPr>
            <a:spLocks noChangeAspect="1"/>
          </p:cNvSpPr>
          <p:nvPr/>
        </p:nvSpPr>
        <p:spPr>
          <a:xfrm>
            <a:off x="8640763" y="3419475"/>
            <a:ext cx="358775" cy="36036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31" name="Пятно 2 130"/>
          <p:cNvSpPr/>
          <p:nvPr/>
        </p:nvSpPr>
        <p:spPr>
          <a:xfrm rot="1297145">
            <a:off x="4259263" y="3908425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2" name="Пятно 2 131"/>
          <p:cNvSpPr/>
          <p:nvPr/>
        </p:nvSpPr>
        <p:spPr>
          <a:xfrm rot="1297145">
            <a:off x="4830763" y="2408238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3" name="Пятно 2 132"/>
          <p:cNvSpPr/>
          <p:nvPr/>
        </p:nvSpPr>
        <p:spPr>
          <a:xfrm rot="1297145">
            <a:off x="5759450" y="2908300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4" name="Пятно 2 133"/>
          <p:cNvSpPr/>
          <p:nvPr/>
        </p:nvSpPr>
        <p:spPr>
          <a:xfrm rot="1297145">
            <a:off x="4187825" y="2765425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5" name="Пятно 2 134"/>
          <p:cNvSpPr/>
          <p:nvPr/>
        </p:nvSpPr>
        <p:spPr>
          <a:xfrm rot="1297145">
            <a:off x="5473700" y="3979863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6" name="Пятно 2 135"/>
          <p:cNvSpPr/>
          <p:nvPr/>
        </p:nvSpPr>
        <p:spPr>
          <a:xfrm rot="1297145">
            <a:off x="5330825" y="2479675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7" name="Пятно 2 136"/>
          <p:cNvSpPr/>
          <p:nvPr/>
        </p:nvSpPr>
        <p:spPr>
          <a:xfrm rot="1297145">
            <a:off x="4616450" y="4051300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8" name="Пятно 2 137"/>
          <p:cNvSpPr/>
          <p:nvPr/>
        </p:nvSpPr>
        <p:spPr>
          <a:xfrm rot="1297145">
            <a:off x="4116388" y="3479800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39" name="Пятно 2 138"/>
          <p:cNvSpPr/>
          <p:nvPr/>
        </p:nvSpPr>
        <p:spPr>
          <a:xfrm rot="1297145">
            <a:off x="4402138" y="2693988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0" name="Пятно 2 139"/>
          <p:cNvSpPr/>
          <p:nvPr/>
        </p:nvSpPr>
        <p:spPr>
          <a:xfrm rot="1297145">
            <a:off x="5830888" y="3336925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1" name="Пятно 2 140"/>
          <p:cNvSpPr/>
          <p:nvPr/>
        </p:nvSpPr>
        <p:spPr>
          <a:xfrm rot="1297145">
            <a:off x="3973513" y="3194050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2" name="Пятно 2 141"/>
          <p:cNvSpPr/>
          <p:nvPr/>
        </p:nvSpPr>
        <p:spPr>
          <a:xfrm rot="1297145">
            <a:off x="4902200" y="4194175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3" name="Пятно 2 142"/>
          <p:cNvSpPr/>
          <p:nvPr/>
        </p:nvSpPr>
        <p:spPr>
          <a:xfrm rot="1297145">
            <a:off x="4187825" y="3694113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4" name="Пятно 2 143"/>
          <p:cNvSpPr/>
          <p:nvPr/>
        </p:nvSpPr>
        <p:spPr>
          <a:xfrm rot="1297145">
            <a:off x="4545013" y="2408238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5" name="Пятно 2 144"/>
          <p:cNvSpPr/>
          <p:nvPr/>
        </p:nvSpPr>
        <p:spPr>
          <a:xfrm rot="1297145">
            <a:off x="5402263" y="1979613"/>
            <a:ext cx="330200" cy="303212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6" name="Пятно 2 145"/>
          <p:cNvSpPr/>
          <p:nvPr/>
        </p:nvSpPr>
        <p:spPr>
          <a:xfrm rot="1297145">
            <a:off x="3544888" y="2836863"/>
            <a:ext cx="330200" cy="303212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7" name="Пятно 2 146"/>
          <p:cNvSpPr/>
          <p:nvPr/>
        </p:nvSpPr>
        <p:spPr>
          <a:xfrm rot="1297145">
            <a:off x="6330950" y="3622675"/>
            <a:ext cx="330200" cy="303213"/>
          </a:xfrm>
          <a:prstGeom prst="irregularSeal2">
            <a:avLst/>
          </a:prstGeom>
          <a:solidFill>
            <a:srgbClr val="66FF99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8" name="Пятно 2 147"/>
          <p:cNvSpPr/>
          <p:nvPr/>
        </p:nvSpPr>
        <p:spPr>
          <a:xfrm rot="1297145">
            <a:off x="4116388" y="2979738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49" name="Скругленный прямоугольник 148"/>
          <p:cNvSpPr>
            <a:spLocks noChangeAspect="1"/>
          </p:cNvSpPr>
          <p:nvPr/>
        </p:nvSpPr>
        <p:spPr>
          <a:xfrm>
            <a:off x="8640763" y="3929063"/>
            <a:ext cx="358775" cy="36036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50" name="Пятно 2 149"/>
          <p:cNvSpPr/>
          <p:nvPr/>
        </p:nvSpPr>
        <p:spPr>
          <a:xfrm rot="1297145">
            <a:off x="5187950" y="4194175"/>
            <a:ext cx="330200" cy="303213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1" name="Пятно 2 150"/>
          <p:cNvSpPr/>
          <p:nvPr/>
        </p:nvSpPr>
        <p:spPr>
          <a:xfrm rot="1297145">
            <a:off x="5616575" y="2693988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2" name="Пятно 2 151"/>
          <p:cNvSpPr/>
          <p:nvPr/>
        </p:nvSpPr>
        <p:spPr>
          <a:xfrm rot="1297145">
            <a:off x="4830763" y="4265613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3" name="Пятно 2 152"/>
          <p:cNvSpPr/>
          <p:nvPr/>
        </p:nvSpPr>
        <p:spPr>
          <a:xfrm rot="1297145">
            <a:off x="4402138" y="2408238"/>
            <a:ext cx="330200" cy="303212"/>
          </a:xfrm>
          <a:prstGeom prst="irregularSeal2">
            <a:avLst/>
          </a:prstGeom>
          <a:solidFill>
            <a:srgbClr val="FFFF00"/>
          </a:solidFill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4" name="Пятно 2 153"/>
          <p:cNvSpPr/>
          <p:nvPr/>
        </p:nvSpPr>
        <p:spPr>
          <a:xfrm rot="1297145">
            <a:off x="4902200" y="3265488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5" name="Пятно 2 154"/>
          <p:cNvSpPr/>
          <p:nvPr/>
        </p:nvSpPr>
        <p:spPr>
          <a:xfrm rot="1297145">
            <a:off x="4902200" y="2908300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7" name="Пятно 2 156"/>
          <p:cNvSpPr/>
          <p:nvPr/>
        </p:nvSpPr>
        <p:spPr>
          <a:xfrm rot="1297145">
            <a:off x="4687888" y="3551238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8" name="Пятно 2 157"/>
          <p:cNvSpPr/>
          <p:nvPr/>
        </p:nvSpPr>
        <p:spPr>
          <a:xfrm rot="1297145">
            <a:off x="4616450" y="3122613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59" name="Пятно 2 158"/>
          <p:cNvSpPr/>
          <p:nvPr/>
        </p:nvSpPr>
        <p:spPr>
          <a:xfrm rot="1297145">
            <a:off x="5045075" y="3694113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0" name="Пятно 2 159"/>
          <p:cNvSpPr/>
          <p:nvPr/>
        </p:nvSpPr>
        <p:spPr>
          <a:xfrm rot="1297145">
            <a:off x="5259388" y="3122613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1" name="Пятно 2 160"/>
          <p:cNvSpPr/>
          <p:nvPr/>
        </p:nvSpPr>
        <p:spPr>
          <a:xfrm rot="1297145">
            <a:off x="5045075" y="3051175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2" name="Пятно 2 161"/>
          <p:cNvSpPr/>
          <p:nvPr/>
        </p:nvSpPr>
        <p:spPr>
          <a:xfrm rot="1297145">
            <a:off x="5402263" y="3551238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3" name="Пятно 2 162"/>
          <p:cNvSpPr/>
          <p:nvPr/>
        </p:nvSpPr>
        <p:spPr>
          <a:xfrm rot="1297145">
            <a:off x="5330825" y="3694113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4" name="Пятно 2 163"/>
          <p:cNvSpPr/>
          <p:nvPr/>
        </p:nvSpPr>
        <p:spPr>
          <a:xfrm rot="1297145">
            <a:off x="5259388" y="3336925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5" name="Пятно 2 164"/>
          <p:cNvSpPr/>
          <p:nvPr/>
        </p:nvSpPr>
        <p:spPr>
          <a:xfrm rot="1297145">
            <a:off x="4759325" y="3336925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6" name="Пятно 2 165"/>
          <p:cNvSpPr/>
          <p:nvPr/>
        </p:nvSpPr>
        <p:spPr>
          <a:xfrm rot="1297145">
            <a:off x="4830763" y="3765550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7" name="Пятно 2 166"/>
          <p:cNvSpPr/>
          <p:nvPr/>
        </p:nvSpPr>
        <p:spPr>
          <a:xfrm rot="1297145">
            <a:off x="5116513" y="3194050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8" name="Пятно 2 167"/>
          <p:cNvSpPr/>
          <p:nvPr/>
        </p:nvSpPr>
        <p:spPr>
          <a:xfrm rot="1297145">
            <a:off x="4759325" y="2765425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69" name="Пятно 2 168"/>
          <p:cNvSpPr/>
          <p:nvPr/>
        </p:nvSpPr>
        <p:spPr>
          <a:xfrm rot="1297145">
            <a:off x="5045075" y="3336925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0" name="Пятно 2 169"/>
          <p:cNvSpPr/>
          <p:nvPr/>
        </p:nvSpPr>
        <p:spPr>
          <a:xfrm rot="1297145">
            <a:off x="4616450" y="3765550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1" name="Пятно 2 170"/>
          <p:cNvSpPr/>
          <p:nvPr/>
        </p:nvSpPr>
        <p:spPr>
          <a:xfrm rot="1297145">
            <a:off x="4330700" y="3551238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2" name="Пятно 2 171"/>
          <p:cNvSpPr/>
          <p:nvPr/>
        </p:nvSpPr>
        <p:spPr>
          <a:xfrm rot="1297145">
            <a:off x="5259388" y="3836988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3" name="Пятно 2 172"/>
          <p:cNvSpPr/>
          <p:nvPr/>
        </p:nvSpPr>
        <p:spPr>
          <a:xfrm rot="1297145">
            <a:off x="5473700" y="3194050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4" name="Пятно 2 173"/>
          <p:cNvSpPr/>
          <p:nvPr/>
        </p:nvSpPr>
        <p:spPr>
          <a:xfrm rot="1297145">
            <a:off x="4330700" y="3194050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5" name="Пятно 2 174"/>
          <p:cNvSpPr/>
          <p:nvPr/>
        </p:nvSpPr>
        <p:spPr>
          <a:xfrm rot="1297145">
            <a:off x="4973638" y="2765425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6" name="Пятно 2 175"/>
          <p:cNvSpPr/>
          <p:nvPr/>
        </p:nvSpPr>
        <p:spPr>
          <a:xfrm rot="1297145">
            <a:off x="4545013" y="3622675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7" name="Пятно 2 176"/>
          <p:cNvSpPr/>
          <p:nvPr/>
        </p:nvSpPr>
        <p:spPr>
          <a:xfrm rot="1297145">
            <a:off x="4402138" y="3479800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8" name="Пятно 2 177"/>
          <p:cNvSpPr/>
          <p:nvPr/>
        </p:nvSpPr>
        <p:spPr>
          <a:xfrm rot="1297145">
            <a:off x="4902200" y="3408363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9" name="Пятно 2 178"/>
          <p:cNvSpPr/>
          <p:nvPr/>
        </p:nvSpPr>
        <p:spPr>
          <a:xfrm rot="1297145">
            <a:off x="4973638" y="3979863"/>
            <a:ext cx="330200" cy="303212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8" name="Пятно 2 87"/>
          <p:cNvSpPr/>
          <p:nvPr/>
        </p:nvSpPr>
        <p:spPr>
          <a:xfrm rot="1297145">
            <a:off x="5187950" y="2908300"/>
            <a:ext cx="330200" cy="303213"/>
          </a:xfrm>
          <a:prstGeom prst="irregularSeal2">
            <a:avLst/>
          </a:prstGeom>
          <a:solidFill>
            <a:srgbClr val="FF33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2856" name="TextBox 90"/>
          <p:cNvSpPr txBox="1">
            <a:spLocks noChangeArrowheads="1"/>
          </p:cNvSpPr>
          <p:nvPr/>
        </p:nvSpPr>
        <p:spPr bwMode="auto">
          <a:xfrm>
            <a:off x="1357290" y="36513"/>
            <a:ext cx="7607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hlink"/>
                </a:solidFill>
              </a:rPr>
              <a:t>С помощью фраз – подсказок выстрели в мишень и дай оценку своей работе на </a:t>
            </a:r>
            <a:r>
              <a:rPr lang="ru-RU" dirty="0" smtClean="0">
                <a:solidFill>
                  <a:schemeClr val="hlink"/>
                </a:solidFill>
              </a:rPr>
              <a:t>первом этапе урока.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1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4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4" dur="1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5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0" dur="1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0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5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0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5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0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5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0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5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0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5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0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5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0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5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0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5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0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5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38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Прямоугольник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76250"/>
            <a:ext cx="4797425" cy="108108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714348" y="2928934"/>
            <a:ext cx="74882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Расслабились.</a:t>
            </a:r>
          </a:p>
          <a:p>
            <a:r>
              <a:rPr lang="ru-RU" sz="2800" dirty="0"/>
              <a:t>Откинулись на спинку стула.</a:t>
            </a:r>
            <a:br>
              <a:rPr lang="ru-RU" sz="2800" dirty="0"/>
            </a:br>
            <a:r>
              <a:rPr lang="ru-RU" sz="2800" dirty="0"/>
              <a:t>Прикрыли глаза.</a:t>
            </a:r>
          </a:p>
          <a:p>
            <a:endParaRPr lang="en-US" sz="2800" dirty="0" smtClean="0"/>
          </a:p>
          <a:p>
            <a:r>
              <a:rPr lang="ru-RU" sz="2800" dirty="0" smtClean="0"/>
              <a:t>Движения </a:t>
            </a:r>
            <a:r>
              <a:rPr lang="ru-RU" sz="2800" dirty="0"/>
              <a:t>головой по кругу.</a:t>
            </a:r>
          </a:p>
          <a:p>
            <a:r>
              <a:rPr lang="ru-RU" sz="2800" dirty="0"/>
              <a:t>Встали, потянулись (руки подняли вверх).</a:t>
            </a:r>
          </a:p>
          <a:p>
            <a:r>
              <a:rPr lang="ru-RU" sz="2800" dirty="0"/>
              <a:t>Повороты туловища вправо-влево.</a:t>
            </a:r>
          </a:p>
        </p:txBody>
      </p:sp>
      <p:pic>
        <p:nvPicPr>
          <p:cNvPr id="12" name="Рисунок 11" descr="christmas-snowflakes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-857250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hristmas-snowflakes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-928688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hristmas-snowflakes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-100012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hristmas-snowflakes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-100012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АЛБАН ЧИКИ-ЧИКИ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786578" y="2500306"/>
            <a:ext cx="1285884" cy="12858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59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964612" cy="9874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latin typeface="Arial" charset="0"/>
                <a:cs typeface="Arial" charset="0"/>
              </a:rPr>
              <a:t>Система проведения практических работ из серии «Исследуй себя»: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38877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- предлагается название, отражающее цель лабораторной работы;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- делается теоретическое обоснование;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- обсуждаются приборы и материалы, необходимые для проведения работы;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- описать ход работы и сделать вывод предлагается сделать самим учащимся.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5445125"/>
            <a:ext cx="8569325" cy="95410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rgbClr val="6600CC"/>
                </a:solidFill>
                <a:latin typeface="Arial" charset="0"/>
                <a:cs typeface="Arial" charset="0"/>
              </a:rPr>
              <a:t>Работы выполняются всеми учащимися с последующим обсуждением результатов.</a:t>
            </a:r>
          </a:p>
        </p:txBody>
      </p:sp>
      <p:pic>
        <p:nvPicPr>
          <p:cNvPr id="5" name="ГАПОНЕНКО презентация.pp29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507412" cy="10080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smtClean="0">
                <a:latin typeface="Arial" charset="0"/>
                <a:cs typeface="Arial" charset="0"/>
              </a:rPr>
              <a:t>Основные преимущества данных практических работ: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7593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>
                <a:solidFill>
                  <a:srgbClr val="FF3300"/>
                </a:solidFill>
              </a:rPr>
              <a:t>п</a:t>
            </a:r>
            <a:r>
              <a:rPr lang="ru-RU" smtClean="0">
                <a:solidFill>
                  <a:srgbClr val="FF3300"/>
                </a:solidFill>
                <a:latin typeface="Arial" charset="0"/>
                <a:cs typeface="Arial" charset="0"/>
              </a:rPr>
              <a:t>роводятся с применением доступных подручных средств;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>
                <a:solidFill>
                  <a:srgbClr val="FF3300"/>
                </a:solidFill>
                <a:latin typeface="Arial" charset="0"/>
                <a:cs typeface="Arial" charset="0"/>
              </a:rPr>
              <a:t>не требуют материальных затрат.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213100"/>
            <a:ext cx="41687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148263" y="5405438"/>
            <a:ext cx="3816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 i="1">
                <a:solidFill>
                  <a:srgbClr val="BFBFBF"/>
                </a:solidFill>
                <a:latin typeface="Arial" charset="0"/>
                <a:ea typeface="Times New Roman" pitchFamily="18" charset="0"/>
                <a:cs typeface="Arial" charset="0"/>
              </a:rPr>
              <a:t>Автор: Гапоненко Ж.А.,</a:t>
            </a:r>
            <a:endParaRPr lang="ru-RU" sz="1600" b="1">
              <a:solidFill>
                <a:srgbClr val="BFBFBF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600" b="1" i="1">
                <a:solidFill>
                  <a:srgbClr val="BFBFBF"/>
                </a:solidFill>
                <a:latin typeface="Arial" charset="0"/>
                <a:ea typeface="Times New Roman" pitchFamily="18" charset="0"/>
                <a:cs typeface="Arial" charset="0"/>
              </a:rPr>
              <a:t>учитель физики</a:t>
            </a:r>
            <a:endParaRPr lang="ru-RU" sz="1600" b="1">
              <a:solidFill>
                <a:srgbClr val="BFBFBF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1600" b="1" i="1">
                <a:solidFill>
                  <a:srgbClr val="BFBFBF"/>
                </a:solidFill>
                <a:latin typeface="Arial" charset="0"/>
                <a:ea typeface="Times New Roman" pitchFamily="18" charset="0"/>
                <a:cs typeface="Arial" charset="0"/>
              </a:rPr>
              <a:t>МБУОШИ «Ляминская СОШИ»</a:t>
            </a:r>
            <a:endParaRPr lang="ru-RU" sz="1600" b="1">
              <a:solidFill>
                <a:srgbClr val="BFBFBF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84538"/>
            <a:ext cx="26241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900113" y="260350"/>
            <a:ext cx="75596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Практическая работа из серии «Изучаю себя»</a:t>
            </a:r>
          </a:p>
          <a:p>
            <a:endParaRPr lang="ru-RU" sz="2000" b="1" dirty="0"/>
          </a:p>
          <a:p>
            <a:pPr algn="ctr"/>
            <a:r>
              <a:rPr lang="ru-RU" sz="3200" b="1" dirty="0"/>
              <a:t>ОПРЕДЕЛЕНИЕ КОЛИЧЕСТВА ТЕПЛОТЫ, ОТДАВАЕМОГО  ОРГАНИЗМОМ ЧЕЛОВЕКА В ОКРУЖАЮЩУЮ СРЕДУ. </a:t>
            </a:r>
          </a:p>
          <a:p>
            <a:endParaRPr lang="ru-RU" sz="3200" b="1" dirty="0"/>
          </a:p>
          <a:p>
            <a:endParaRPr lang="ru-RU" sz="1800" b="1" dirty="0"/>
          </a:p>
          <a:p>
            <a:pPr algn="r"/>
            <a:r>
              <a:rPr lang="ru-RU" b="1" dirty="0"/>
              <a:t>Приборы и оборудование: </a:t>
            </a:r>
          </a:p>
          <a:p>
            <a:pPr algn="r"/>
            <a:r>
              <a:rPr lang="ru-RU" dirty="0"/>
              <a:t>термометр, напольные весы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00213"/>
            <a:ext cx="8229600" cy="4319587"/>
          </a:xfrm>
        </p:spPr>
        <p:txBody>
          <a:bodyPr/>
          <a:lstStyle/>
          <a:p>
            <a:pPr lvl="4" eaLnBrk="1" hangingPunct="1">
              <a:defRPr/>
            </a:pPr>
            <a:r>
              <a:rPr lang="ru-RU" sz="100" dirty="0" smtClean="0"/>
              <a:t>И</a:t>
            </a: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684213" y="2133600"/>
            <a:ext cx="7848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400" dirty="0"/>
              <a:t>Измерив </a:t>
            </a:r>
            <a:r>
              <a:rPr lang="ru-RU" sz="3400" u="sng" dirty="0"/>
              <a:t>термометром</a:t>
            </a:r>
            <a:r>
              <a:rPr lang="ru-RU" sz="3400" dirty="0"/>
              <a:t> температуру окружающего воздуха и </a:t>
            </a:r>
            <a:r>
              <a:rPr lang="ru-RU" sz="3400" u="sng" dirty="0"/>
              <a:t>весами</a:t>
            </a:r>
          </a:p>
          <a:p>
            <a:pPr algn="ctr"/>
            <a:r>
              <a:rPr lang="ru-RU" sz="3400" dirty="0"/>
              <a:t> – массу своего тела, можно </a:t>
            </a:r>
            <a:r>
              <a:rPr lang="ru-RU" sz="3400" dirty="0">
                <a:solidFill>
                  <a:srgbClr val="FF0000"/>
                </a:solidFill>
              </a:rPr>
              <a:t>определить количество теплоты </a:t>
            </a:r>
          </a:p>
          <a:p>
            <a:pPr algn="ctr"/>
            <a:r>
              <a:rPr lang="ru-RU" sz="3400" dirty="0"/>
              <a:t>(а также количество вещества), которое отдает ваше тело в окружающее пространство.</a:t>
            </a:r>
          </a:p>
        </p:txBody>
      </p:sp>
      <p:sp>
        <p:nvSpPr>
          <p:cNvPr id="29699" name="WordArt 4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9688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СУТЬ ОПЫТА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285720" y="785794"/>
            <a:ext cx="88582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000" b="1" dirty="0"/>
              <a:t>Используемый теоретический материал.</a:t>
            </a:r>
          </a:p>
          <a:p>
            <a:pPr marL="342900" indent="-342900"/>
            <a:endParaRPr lang="ru-RU" sz="800" dirty="0"/>
          </a:p>
          <a:p>
            <a:pPr marL="342900" indent="-342900">
              <a:buFontTx/>
              <a:buAutoNum type="arabicPeriod"/>
            </a:pPr>
            <a:r>
              <a:rPr lang="ru-RU" dirty="0"/>
              <a:t>По какой формуле рассчитывают </a:t>
            </a:r>
            <a:r>
              <a:rPr lang="en-US" b="1" i="1" dirty="0" smtClean="0"/>
              <a:t>v</a:t>
            </a:r>
            <a:r>
              <a:rPr lang="ru-RU" dirty="0" smtClean="0"/>
              <a:t>-количество </a:t>
            </a:r>
            <a:r>
              <a:rPr lang="ru-RU" dirty="0"/>
              <a:t>вещества?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Как еще можно найти данную величину через другие параметры?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Что в данной формуле означает величина </a:t>
            </a:r>
            <a:r>
              <a:rPr lang="en-US" b="1" dirty="0" smtClean="0"/>
              <a:t>N</a:t>
            </a:r>
            <a:r>
              <a:rPr lang="en-US" b="1" baseline="-25000" dirty="0" smtClean="0"/>
              <a:t>A </a:t>
            </a:r>
            <a:r>
              <a:rPr lang="ru-RU" dirty="0" smtClean="0"/>
              <a:t>?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/>
              <a:t>Чему равна постоянная Авогадро?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Как находится количество теплоты, полученное телом при нагревании или отданное при охлаждении?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15125" y="5643563"/>
            <a:ext cx="1428750" cy="428625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Назад</a:t>
            </a:r>
          </a:p>
        </p:txBody>
      </p:sp>
      <p:pic>
        <p:nvPicPr>
          <p:cNvPr id="30723" name="Picture 2" descr="Картинка 1 из 1034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933825"/>
            <a:ext cx="40036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972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Вопросы для учащихся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750" y="1820638"/>
            <a:ext cx="8370888" cy="42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marL="342900" indent="-342900"/>
            <a:r>
              <a:rPr lang="ru-RU" dirty="0"/>
              <a:t>1. Количество вещества зависит от его массы и определяется формулой: </a:t>
            </a:r>
            <a:r>
              <a:rPr lang="en-US" b="1" i="1" dirty="0"/>
              <a:t>v</a:t>
            </a:r>
            <a:r>
              <a:rPr lang="ru-RU" b="1" dirty="0"/>
              <a:t>=</a:t>
            </a:r>
            <a:r>
              <a:rPr lang="en-US" b="1" dirty="0"/>
              <a:t>m</a:t>
            </a:r>
            <a:r>
              <a:rPr lang="ru-RU" dirty="0"/>
              <a:t>/</a:t>
            </a:r>
            <a:r>
              <a:rPr lang="ru-RU" b="1" dirty="0"/>
              <a:t>М</a:t>
            </a:r>
            <a:endParaRPr lang="ru-RU" dirty="0"/>
          </a:p>
          <a:p>
            <a:pPr marL="342900" indent="-342900"/>
            <a:r>
              <a:rPr lang="ru-RU" dirty="0"/>
              <a:t>2. Количество вещества можно определить, зная число молекул </a:t>
            </a:r>
            <a:r>
              <a:rPr lang="en-US" b="1" i="1" dirty="0"/>
              <a:t>v </a:t>
            </a:r>
            <a:r>
              <a:rPr lang="ru-RU" b="1" dirty="0"/>
              <a:t>= </a:t>
            </a:r>
            <a:r>
              <a:rPr lang="en-US" b="1" dirty="0"/>
              <a:t>N </a:t>
            </a:r>
            <a:r>
              <a:rPr lang="ru-RU" dirty="0"/>
              <a:t>/</a:t>
            </a:r>
            <a:r>
              <a:rPr lang="ru-RU" b="1" dirty="0"/>
              <a:t> </a:t>
            </a:r>
            <a:r>
              <a:rPr lang="en-US" b="1" dirty="0" smtClean="0"/>
              <a:t>N</a:t>
            </a:r>
            <a:r>
              <a:rPr lang="en-US" b="1" baseline="-25000" dirty="0" smtClean="0"/>
              <a:t>A</a:t>
            </a:r>
            <a:r>
              <a:rPr lang="en-US" b="1" dirty="0" smtClean="0"/>
              <a:t> </a:t>
            </a:r>
            <a:endParaRPr lang="ru-RU" dirty="0"/>
          </a:p>
          <a:p>
            <a:pPr marL="342900" indent="-342900"/>
            <a:r>
              <a:rPr lang="ru-RU" dirty="0"/>
              <a:t>3.</a:t>
            </a:r>
            <a:r>
              <a:rPr lang="ru-RU" b="1" dirty="0"/>
              <a:t> </a:t>
            </a:r>
            <a:r>
              <a:rPr lang="en-US" b="1" dirty="0" smtClean="0"/>
              <a:t>N</a:t>
            </a:r>
            <a:r>
              <a:rPr lang="en-US" b="1" baseline="-25000" dirty="0" smtClean="0"/>
              <a:t>A</a:t>
            </a:r>
            <a:r>
              <a:rPr lang="ru-RU" dirty="0" smtClean="0"/>
              <a:t> </a:t>
            </a:r>
            <a:r>
              <a:rPr lang="ru-RU" dirty="0"/>
              <a:t>называется постоянной Авогадро.</a:t>
            </a:r>
          </a:p>
          <a:p>
            <a:pPr marL="342900" indent="-342900"/>
            <a:r>
              <a:rPr lang="ru-RU" dirty="0"/>
              <a:t>4. Постоянная Авогадро </a:t>
            </a:r>
            <a:r>
              <a:rPr lang="en-US" b="1" dirty="0" smtClean="0"/>
              <a:t>N</a:t>
            </a:r>
            <a:r>
              <a:rPr lang="en-US" b="1" baseline="-25000" dirty="0" smtClean="0"/>
              <a:t>A</a:t>
            </a:r>
            <a:r>
              <a:rPr lang="en-US" b="1" dirty="0" smtClean="0"/>
              <a:t> </a:t>
            </a:r>
            <a:r>
              <a:rPr lang="ru-RU" b="1" dirty="0"/>
              <a:t>= </a:t>
            </a:r>
            <a:r>
              <a:rPr lang="ru-RU" dirty="0"/>
              <a:t>6, 02 ∙ 10 23 1/моль</a:t>
            </a:r>
          </a:p>
          <a:p>
            <a:pPr marL="342900" indent="-342900"/>
            <a:r>
              <a:rPr lang="ru-RU" dirty="0"/>
              <a:t>5.</a:t>
            </a:r>
            <a:r>
              <a:rPr lang="ru-RU" b="1" dirty="0"/>
              <a:t> </a:t>
            </a:r>
            <a:r>
              <a:rPr lang="ru-RU" dirty="0"/>
              <a:t>Количество теплоты, полученное телом при нагревании или отданное при охлаждении, определяется формулой: </a:t>
            </a:r>
            <a:r>
              <a:rPr lang="en-US" b="1" dirty="0"/>
              <a:t>Q</a:t>
            </a:r>
            <a:r>
              <a:rPr lang="ru-RU" b="1" dirty="0"/>
              <a:t> = </a:t>
            </a:r>
            <a:r>
              <a:rPr lang="en-US" b="1" dirty="0"/>
              <a:t>c m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en-US" b="1" dirty="0" smtClean="0"/>
              <a:t>t</a:t>
            </a:r>
            <a:r>
              <a:rPr lang="ru-RU" b="1" baseline="-25000" dirty="0" smtClean="0"/>
              <a:t>тела</a:t>
            </a:r>
            <a:r>
              <a:rPr lang="ru-RU" b="1" dirty="0" smtClean="0"/>
              <a:t>– </a:t>
            </a:r>
            <a:r>
              <a:rPr lang="en-US" b="1" dirty="0"/>
              <a:t>t</a:t>
            </a:r>
            <a:r>
              <a:rPr lang="ru-RU" b="1" dirty="0"/>
              <a:t>), </a:t>
            </a:r>
            <a:r>
              <a:rPr lang="ru-RU" dirty="0"/>
              <a:t>где </a:t>
            </a:r>
            <a:r>
              <a:rPr lang="en-US" dirty="0"/>
              <a:t>c </a:t>
            </a:r>
            <a:r>
              <a:rPr lang="ru-RU" dirty="0"/>
              <a:t>– удельная теплоемкость воды; </a:t>
            </a:r>
            <a:r>
              <a:rPr lang="en-US" dirty="0"/>
              <a:t>t </a:t>
            </a:r>
            <a:r>
              <a:rPr lang="ru-RU" dirty="0"/>
              <a:t> – температура воздуха; </a:t>
            </a:r>
            <a:r>
              <a:rPr lang="en-US" dirty="0" smtClean="0"/>
              <a:t>t</a:t>
            </a:r>
            <a:r>
              <a:rPr lang="en-US" baseline="-25000" dirty="0" smtClean="0"/>
              <a:t> </a:t>
            </a:r>
            <a:r>
              <a:rPr lang="ru-RU" baseline="-25000" dirty="0" smtClean="0"/>
              <a:t>тела</a:t>
            </a:r>
            <a:r>
              <a:rPr lang="ru-RU" dirty="0" smtClean="0"/>
              <a:t>- </a:t>
            </a:r>
            <a:r>
              <a:rPr lang="ru-RU" dirty="0"/>
              <a:t>температура вашего тела.</a:t>
            </a:r>
            <a:endParaRPr lang="ru-RU" b="1" dirty="0"/>
          </a:p>
        </p:txBody>
      </p:sp>
      <p:sp>
        <p:nvSpPr>
          <p:cNvPr id="33794" name="Прямоугольник 9"/>
          <p:cNvSpPr>
            <a:spLocks noChangeArrowheads="1"/>
          </p:cNvSpPr>
          <p:nvPr/>
        </p:nvSpPr>
        <p:spPr bwMode="auto">
          <a:xfrm>
            <a:off x="7467600" y="6096000"/>
            <a:ext cx="142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Приложение</a:t>
            </a:r>
            <a:endParaRPr lang="ru-RU" sz="1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WordArt 6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181600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ОТВЕТЫ НА ВОПРОСЫ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771775" y="404813"/>
            <a:ext cx="6372225" cy="30130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И человек теряет свой покой,</a:t>
            </a:r>
          </a:p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Когда один вопрос спешит сменить другой</a:t>
            </a:r>
          </a:p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В его уставшей от науки голове.</a:t>
            </a:r>
          </a:p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В бессилии он отдаёт судьбе</a:t>
            </a:r>
          </a:p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Вершить свой суд и истину понять,</a:t>
            </a:r>
          </a:p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И занавес над тайной приподнять,</a:t>
            </a:r>
          </a:p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Чтоб плод открытья уронить к ногам</a:t>
            </a:r>
          </a:p>
          <a:p>
            <a:r>
              <a:rPr lang="ru-RU">
                <a:solidFill>
                  <a:srgbClr val="002060"/>
                </a:solidFill>
                <a:latin typeface="Georgia" pitchFamily="18" charset="0"/>
              </a:rPr>
              <a:t>И послужить и людям, и богам.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57563"/>
            <a:ext cx="28082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435600" y="4076700"/>
            <a:ext cx="9064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427538" y="3716338"/>
            <a:ext cx="762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092950" y="3933825"/>
            <a:ext cx="10858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5000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9" name="05 Дорожка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00166" y="857232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7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9"/>
            <a:ext cx="8186766" cy="928694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FF3300"/>
                </a:solidFill>
                <a:effectLst/>
              </a:rPr>
              <a:t>ХОД ВЫПОЛНЕНИЯ РАБОТЫ</a:t>
            </a:r>
            <a:r>
              <a:rPr lang="ru-RU" sz="3200" dirty="0" smtClean="0">
                <a:solidFill>
                  <a:srgbClr val="FF33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FF3300"/>
                </a:solidFill>
                <a:effectLst/>
              </a:rPr>
            </a:br>
            <a:r>
              <a:rPr lang="ru-RU" sz="2000" dirty="0" smtClean="0">
                <a:effectLst/>
              </a:rPr>
              <a:t>(предлагается классом)</a:t>
            </a:r>
            <a:br>
              <a:rPr lang="ru-RU" sz="2000" dirty="0" smtClean="0">
                <a:effectLst/>
              </a:rPr>
            </a:br>
            <a:endParaRPr lang="ru-RU" sz="2000" dirty="0" smtClean="0">
              <a:effectLst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5860"/>
            <a:ext cx="8821768" cy="51435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Найти массу </a:t>
            </a:r>
            <a:r>
              <a:rPr lang="en-US" sz="2200" b="1" dirty="0" smtClean="0">
                <a:effectLst/>
              </a:rPr>
              <a:t>m </a:t>
            </a:r>
            <a:r>
              <a:rPr lang="ru-RU" sz="2200" dirty="0" smtClean="0">
                <a:effectLst/>
              </a:rPr>
              <a:t>собственного тела, используя напольные весы.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Повторить измерения массы </a:t>
            </a:r>
            <a:r>
              <a:rPr lang="en-US" sz="2200" b="1" dirty="0" smtClean="0">
                <a:effectLst/>
              </a:rPr>
              <a:t>m</a:t>
            </a:r>
            <a:r>
              <a:rPr lang="ru-RU" sz="2200" dirty="0" smtClean="0">
                <a:effectLst/>
              </a:rPr>
              <a:t> не менее 3 раз, не меняя условий опыта, и найти среднее значение массы </a:t>
            </a:r>
            <a:r>
              <a:rPr lang="en-US" sz="2200" b="1" dirty="0" smtClean="0"/>
              <a:t>m</a:t>
            </a:r>
            <a:r>
              <a:rPr lang="ru-RU" sz="2200" baseline="-25000" dirty="0" smtClean="0"/>
              <a:t> ср</a:t>
            </a:r>
            <a:r>
              <a:rPr lang="ru-RU" sz="2200" dirty="0" smtClean="0"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Измерить </a:t>
            </a:r>
            <a:r>
              <a:rPr lang="en-US" sz="2200" dirty="0" smtClean="0">
                <a:effectLst/>
              </a:rPr>
              <a:t>t - </a:t>
            </a:r>
            <a:r>
              <a:rPr lang="ru-RU" sz="2200" dirty="0" smtClean="0">
                <a:effectLst/>
              </a:rPr>
              <a:t>температуру воздуха и </a:t>
            </a:r>
            <a:r>
              <a:rPr lang="en-US" sz="2200" dirty="0" smtClean="0"/>
              <a:t>t </a:t>
            </a:r>
            <a:r>
              <a:rPr lang="ru-RU" sz="2200" baseline="-25000" dirty="0" smtClean="0"/>
              <a:t>тела</a:t>
            </a:r>
            <a:r>
              <a:rPr lang="en-US" sz="2200" baseline="-25000" dirty="0" smtClean="0"/>
              <a:t> </a:t>
            </a:r>
            <a:r>
              <a:rPr lang="ru-RU" sz="2200" dirty="0" smtClean="0"/>
              <a:t>-</a:t>
            </a:r>
            <a:r>
              <a:rPr lang="en-US" sz="2200" dirty="0" smtClean="0"/>
              <a:t> </a:t>
            </a:r>
            <a:r>
              <a:rPr lang="ru-RU" sz="2200" dirty="0" smtClean="0">
                <a:effectLst/>
              </a:rPr>
              <a:t>температуру вашего тела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Приняв молярную массу вещества человеческого тела М</a:t>
            </a:r>
            <a:r>
              <a:rPr lang="en-US" sz="2200" dirty="0" smtClean="0">
                <a:effectLst/>
              </a:rPr>
              <a:t> </a:t>
            </a:r>
            <a:r>
              <a:rPr lang="ru-RU" sz="2200" dirty="0" smtClean="0">
                <a:effectLst/>
              </a:rPr>
              <a:t>=</a:t>
            </a:r>
            <a:r>
              <a:rPr lang="en-US" sz="2200" dirty="0" smtClean="0">
                <a:effectLst/>
              </a:rPr>
              <a:t> </a:t>
            </a:r>
            <a:r>
              <a:rPr lang="ru-RU" sz="2200" dirty="0" smtClean="0">
                <a:effectLst/>
              </a:rPr>
              <a:t>20</a:t>
            </a:r>
            <a:r>
              <a:rPr lang="en-US" sz="2200" dirty="0" smtClean="0">
                <a:effectLst/>
              </a:rPr>
              <a:t> </a:t>
            </a:r>
            <a:r>
              <a:rPr lang="ru-RU" sz="2200" dirty="0" err="1" smtClean="0">
                <a:effectLst/>
              </a:rPr>
              <a:t>г\моль</a:t>
            </a:r>
            <a:r>
              <a:rPr lang="ru-RU" sz="2200" dirty="0" smtClean="0">
                <a:effectLst/>
              </a:rPr>
              <a:t>, рассчитать количества вещества по формуле: </a:t>
            </a:r>
            <a:r>
              <a:rPr lang="en-US" sz="2200" b="1" i="1" dirty="0" smtClean="0">
                <a:effectLst/>
              </a:rPr>
              <a:t>v</a:t>
            </a:r>
            <a:r>
              <a:rPr lang="ru-RU" sz="2200" b="1" dirty="0" smtClean="0">
                <a:effectLst/>
              </a:rPr>
              <a:t>=</a:t>
            </a:r>
            <a:r>
              <a:rPr lang="en-US" sz="2200" b="1" dirty="0" smtClean="0"/>
              <a:t>m</a:t>
            </a:r>
            <a:r>
              <a:rPr lang="ru-RU" sz="2200" baseline="-25000" dirty="0" smtClean="0"/>
              <a:t>ср</a:t>
            </a:r>
            <a:r>
              <a:rPr lang="ru-RU" sz="2200" dirty="0" smtClean="0">
                <a:effectLst/>
              </a:rPr>
              <a:t>/</a:t>
            </a:r>
            <a:r>
              <a:rPr lang="ru-RU" sz="2200" b="1" dirty="0" smtClean="0">
                <a:effectLst/>
              </a:rPr>
              <a:t>М</a:t>
            </a:r>
            <a:endParaRPr lang="ru-RU" sz="22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По формуле </a:t>
            </a:r>
            <a:r>
              <a:rPr lang="en-US" sz="2200" b="1" dirty="0" smtClean="0">
                <a:effectLst/>
              </a:rPr>
              <a:t>Q</a:t>
            </a:r>
            <a:r>
              <a:rPr lang="ru-RU" sz="2200" b="1" dirty="0" smtClean="0">
                <a:effectLst/>
              </a:rPr>
              <a:t> = </a:t>
            </a:r>
            <a:r>
              <a:rPr lang="en-US" sz="2200" b="1" dirty="0" smtClean="0">
                <a:effectLst/>
              </a:rPr>
              <a:t>c m</a:t>
            </a:r>
            <a:r>
              <a:rPr lang="ru-RU" sz="2200" b="1" dirty="0" smtClean="0">
                <a:effectLst/>
              </a:rPr>
              <a:t> (</a:t>
            </a:r>
            <a:r>
              <a:rPr lang="en-US" sz="2200" b="1" dirty="0" smtClean="0"/>
              <a:t>t</a:t>
            </a:r>
            <a:r>
              <a:rPr lang="ru-RU" sz="2200" b="1" baseline="-25000" dirty="0" smtClean="0"/>
              <a:t>тела</a:t>
            </a:r>
            <a:r>
              <a:rPr lang="ru-RU" sz="2200" b="1" dirty="0" smtClean="0">
                <a:effectLst/>
              </a:rPr>
              <a:t>– </a:t>
            </a:r>
            <a:r>
              <a:rPr lang="en-US" sz="2200" b="1" dirty="0" smtClean="0">
                <a:effectLst/>
              </a:rPr>
              <a:t>t</a:t>
            </a:r>
            <a:r>
              <a:rPr lang="ru-RU" sz="2200" b="1" dirty="0" smtClean="0">
                <a:effectLst/>
              </a:rPr>
              <a:t>)  </a:t>
            </a:r>
            <a:r>
              <a:rPr lang="ru-RU" sz="2200" dirty="0" smtClean="0">
                <a:effectLst/>
              </a:rPr>
              <a:t>найти количество теплоты, отдаваемое вашим организмом в окружающую среду. Удельную теплоемкость человека (так как он состоит на 80% из воды) можно приблизительно считать равной 0,8с = 0,8</a:t>
            </a:r>
            <a:r>
              <a:rPr lang="en-US" sz="2200" dirty="0" smtClean="0">
                <a:effectLst/>
              </a:rPr>
              <a:t> </a:t>
            </a:r>
            <a:r>
              <a:rPr lang="ru-RU" sz="2200" dirty="0" smtClean="0">
                <a:effectLst/>
              </a:rPr>
              <a:t>∙</a:t>
            </a:r>
            <a:r>
              <a:rPr lang="en-US" sz="2200" dirty="0" smtClean="0">
                <a:effectLst/>
              </a:rPr>
              <a:t> </a:t>
            </a:r>
            <a:r>
              <a:rPr lang="ru-RU" sz="2200" dirty="0" smtClean="0">
                <a:effectLst/>
              </a:rPr>
              <a:t>4200 </a:t>
            </a:r>
            <a:r>
              <a:rPr lang="ru-RU" sz="2200" dirty="0" err="1" smtClean="0">
                <a:effectLst/>
              </a:rPr>
              <a:t>Дж\кг</a:t>
            </a:r>
            <a:r>
              <a:rPr lang="ru-RU" sz="2200" dirty="0" smtClean="0">
                <a:effectLst/>
              </a:rPr>
              <a:t>∙</a:t>
            </a:r>
            <a:r>
              <a:rPr lang="ru-RU" sz="2200" baseline="30000" dirty="0" smtClean="0"/>
              <a:t> </a:t>
            </a:r>
            <a:r>
              <a:rPr lang="ru-RU" sz="2200" baseline="30000" dirty="0" err="1" smtClean="0"/>
              <a:t>о</a:t>
            </a:r>
            <a:r>
              <a:rPr lang="ru-RU" sz="2200" dirty="0" err="1" smtClean="0"/>
              <a:t>С</a:t>
            </a:r>
            <a:endParaRPr lang="ru-RU" sz="22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Оценить погрешность работы.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200" dirty="0" smtClean="0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lang="ru-RU" sz="2200" dirty="0" smtClean="0">
                <a:solidFill>
                  <a:srgbClr val="FF3300"/>
                </a:solidFill>
                <a:effectLst/>
              </a:rPr>
              <a:t>Дополнительное задание: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Из какого количества молекул состоит ваше тело?</a:t>
            </a:r>
            <a:endParaRPr lang="en-US" sz="2200" dirty="0" smtClean="0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lang="ru-RU" sz="2200" dirty="0" smtClean="0">
                <a:effectLst/>
              </a:rPr>
              <a:t>  </a:t>
            </a:r>
            <a:r>
              <a:rPr lang="en-US" sz="2200" dirty="0" smtClean="0">
                <a:effectLst/>
              </a:rPr>
              <a:t>ν = m / M = N / </a:t>
            </a:r>
            <a:r>
              <a:rPr lang="en-US" sz="2200" dirty="0" smtClean="0"/>
              <a:t>N</a:t>
            </a:r>
            <a:r>
              <a:rPr lang="en-US" sz="2200" baseline="-25000" dirty="0" smtClean="0"/>
              <a:t>A</a:t>
            </a:r>
            <a:r>
              <a:rPr lang="en-US" sz="2200" dirty="0" smtClean="0">
                <a:effectLst/>
              </a:rPr>
              <a:t> 		</a:t>
            </a:r>
            <a:r>
              <a:rPr lang="en-US" sz="2200" dirty="0" err="1" smtClean="0"/>
              <a:t>N</a:t>
            </a:r>
            <a:r>
              <a:rPr lang="en-US" sz="2200" baseline="-25000" dirty="0" err="1" smtClean="0"/>
              <a:t>A</a:t>
            </a:r>
            <a:r>
              <a:rPr lang="en-US" sz="2200" dirty="0" smtClean="0">
                <a:effectLst/>
              </a:rPr>
              <a:t> = 6, 02 ∙ </a:t>
            </a:r>
            <a:r>
              <a:rPr lang="en-US" sz="2200" dirty="0" smtClean="0"/>
              <a:t>10 </a:t>
            </a:r>
            <a:r>
              <a:rPr lang="en-US" sz="2200" baseline="30000" dirty="0" smtClean="0"/>
              <a:t>23</a:t>
            </a:r>
            <a:r>
              <a:rPr lang="en-US" sz="2200" dirty="0" smtClean="0">
                <a:effectLst/>
              </a:rPr>
              <a:t> 1/</a:t>
            </a:r>
            <a:r>
              <a:rPr lang="ru-RU" sz="2200" dirty="0" smtClean="0">
                <a:effectLst/>
              </a:rPr>
              <a:t>моль</a:t>
            </a:r>
          </a:p>
          <a:p>
            <a:pPr>
              <a:lnSpc>
                <a:spcPct val="80000"/>
              </a:lnSpc>
            </a:pPr>
            <a:endParaRPr lang="ru-RU" sz="2000" dirty="0" smtClean="0">
              <a:effectLst/>
            </a:endParaRPr>
          </a:p>
        </p:txBody>
      </p:sp>
      <p:pic>
        <p:nvPicPr>
          <p:cNvPr id="7" name="mp3SHARE_ru_-_dayneko_-_film_ne_o_lyubv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15272" y="4929198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3300"/>
                </a:solidFill>
                <a:effectLst/>
              </a:rPr>
              <a:t>ПРАКТИЧЕСКАЯ РАБОТА </a:t>
            </a:r>
            <a:r>
              <a:rPr lang="ru-RU" sz="1800" dirty="0" smtClean="0">
                <a:solidFill>
                  <a:srgbClr val="FF3300"/>
                </a:solidFill>
                <a:effectLst/>
              </a:rPr>
              <a:t>из серии «Изучаю себя»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497887" cy="59769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ТЕМА _______________________________________________________________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     _______________________________________________________________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Цель: _______________________________________________________________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     _______________________________________________________________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ПРИБОРЫ И МАТЕРИАЛЫ: ______________________________________________________________________________________________________________________________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chemeClr val="accent2"/>
                </a:solidFill>
                <a:effectLst/>
              </a:rPr>
              <a:t>ИЗМЕРИТЬ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Молярную массу, </a:t>
            </a:r>
            <a:r>
              <a:rPr lang="ru-RU" sz="1800" b="1" dirty="0" smtClean="0">
                <a:effectLst/>
              </a:rPr>
              <a:t>М </a:t>
            </a:r>
            <a:r>
              <a:rPr lang="ru-RU" sz="1800" dirty="0" smtClean="0">
                <a:effectLst/>
              </a:rPr>
              <a:t>(</a:t>
            </a:r>
            <a:r>
              <a:rPr lang="ru-RU" sz="1800" dirty="0" err="1" smtClean="0">
                <a:effectLst/>
              </a:rPr>
              <a:t>кг\моль</a:t>
            </a:r>
            <a:r>
              <a:rPr lang="ru-RU" sz="1800" dirty="0" smtClean="0">
                <a:effectLst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Массу человека, </a:t>
            </a:r>
            <a:r>
              <a:rPr lang="en-US" sz="1800" b="1" dirty="0" smtClean="0">
                <a:effectLst/>
              </a:rPr>
              <a:t>m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(кг)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effectLst/>
              </a:rPr>
              <a:t>Температуру воздуха,</a:t>
            </a:r>
            <a:r>
              <a:rPr lang="en-US" sz="1800" b="1" dirty="0" smtClean="0">
                <a:effectLst/>
              </a:rPr>
              <a:t>t </a:t>
            </a:r>
            <a:r>
              <a:rPr lang="ru-RU" sz="1800" dirty="0" smtClean="0">
                <a:effectLst/>
              </a:rPr>
              <a:t>(</a:t>
            </a:r>
            <a:r>
              <a:rPr lang="ru-RU" sz="1800" baseline="30000" dirty="0" smtClean="0"/>
              <a:t>0</a:t>
            </a:r>
            <a:r>
              <a:rPr lang="ru-RU" sz="1800" dirty="0" smtClean="0"/>
              <a:t>С</a:t>
            </a:r>
            <a:r>
              <a:rPr lang="ru-RU" sz="1800" dirty="0" smtClean="0">
                <a:effectLst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effectLst/>
              </a:rPr>
              <a:t>Температура тела, </a:t>
            </a:r>
            <a:r>
              <a:rPr lang="en-US" sz="1800" b="1" dirty="0" smtClean="0"/>
              <a:t>t</a:t>
            </a:r>
            <a:r>
              <a:rPr lang="ru-RU" sz="1800" b="1" baseline="-25000" dirty="0" smtClean="0"/>
              <a:t>тела</a:t>
            </a:r>
            <a:r>
              <a:rPr lang="ru-RU" sz="1800" b="1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(</a:t>
            </a:r>
            <a:r>
              <a:rPr lang="ru-RU" sz="1800" baseline="30000" dirty="0" smtClean="0"/>
              <a:t>0</a:t>
            </a:r>
            <a:r>
              <a:rPr lang="ru-RU" sz="1800" dirty="0" smtClean="0"/>
              <a:t>С</a:t>
            </a:r>
            <a:r>
              <a:rPr lang="ru-RU" sz="1800" dirty="0" smtClean="0">
                <a:effectLst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					</a:t>
            </a:r>
            <a:r>
              <a:rPr lang="ru-RU" sz="1800" dirty="0" smtClean="0">
                <a:solidFill>
                  <a:schemeClr val="accent2"/>
                </a:solidFill>
                <a:effectLst/>
              </a:rPr>
              <a:t>ВЫЧИСЛИТЬ</a:t>
            </a:r>
            <a:endParaRPr lang="ru-RU" sz="1800" dirty="0" smtClean="0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lang="ru-RU" sz="1800" dirty="0" smtClean="0">
                <a:effectLst/>
              </a:rPr>
              <a:t>Среднее значение массы, </a:t>
            </a:r>
            <a:r>
              <a:rPr lang="en-US" sz="1800" b="1" dirty="0" smtClean="0"/>
              <a:t>m</a:t>
            </a:r>
            <a:r>
              <a:rPr lang="ru-RU" sz="1800" baseline="-25000" dirty="0" smtClean="0"/>
              <a:t>ср</a:t>
            </a:r>
            <a:r>
              <a:rPr lang="en-US" sz="1800" dirty="0" smtClean="0"/>
              <a:t> </a:t>
            </a:r>
            <a:r>
              <a:rPr lang="ru-RU" sz="1800" dirty="0" smtClean="0">
                <a:effectLst/>
              </a:rPr>
              <a:t>(кг):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Количества вещества: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Удельная теплоемкость человека: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Количество теплоты, отдаваемое вашим организмом в окружающую среду: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effectLst/>
              </a:rPr>
              <a:t> 					</a:t>
            </a:r>
            <a:endParaRPr lang="en-US" sz="1200" dirty="0" smtClean="0">
              <a:effectLst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1200" dirty="0" smtClean="0">
              <a:solidFill>
                <a:srgbClr val="FF3300"/>
              </a:solidFill>
              <a:effectLst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FF3300"/>
                </a:solidFill>
                <a:effectLst/>
              </a:rPr>
              <a:t>Работу выполнил: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800" dirty="0" smtClean="0">
                <a:solidFill>
                  <a:srgbClr val="0000FF"/>
                </a:solidFill>
                <a:effectLst/>
                <a:hlinkClick r:id="rId2" action="ppaction://hlinkpres?slideindex=1&amp;slidetitle="/>
              </a:rPr>
              <a:t>Приложение</a:t>
            </a:r>
            <a:endParaRPr lang="ru-RU" sz="1800" dirty="0" smtClean="0">
              <a:solidFill>
                <a:srgbClr val="FF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2223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Самооценка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285852" y="1000108"/>
            <a:ext cx="68371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На </a:t>
            </a:r>
            <a:r>
              <a:rPr lang="ru-RU" sz="3200" dirty="0" smtClean="0"/>
              <a:t>какую оценку, </a:t>
            </a:r>
            <a:r>
              <a:rPr lang="ru-RU" sz="3200" dirty="0"/>
              <a:t>на Ваш взгляд, </a:t>
            </a:r>
          </a:p>
          <a:p>
            <a:pPr algn="ctr"/>
            <a:r>
              <a:rPr lang="ru-RU" sz="3200" dirty="0" smtClean="0"/>
              <a:t>вы сегодня </a:t>
            </a:r>
            <a:r>
              <a:rPr lang="ru-RU" sz="3200" dirty="0" smtClean="0"/>
              <a:t>работали</a:t>
            </a:r>
            <a:r>
              <a:rPr lang="ru-RU" sz="3200" dirty="0" smtClean="0"/>
              <a:t> на уроке?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38" y="2160588"/>
            <a:ext cx="720725" cy="719137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5" y="2160588"/>
            <a:ext cx="720725" cy="719137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38" y="2160588"/>
            <a:ext cx="720725" cy="719137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10" y="3143248"/>
            <a:ext cx="755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 отчаивайся! Попробуй улучшить свой результат.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282" y="3571876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Хорошо! </a:t>
            </a:r>
            <a:r>
              <a:rPr lang="ru-RU" dirty="0" smtClean="0"/>
              <a:t>Молодец</a:t>
            </a:r>
            <a:r>
              <a:rPr lang="ru-RU" dirty="0"/>
              <a:t>! </a:t>
            </a:r>
            <a:endParaRPr lang="ru-RU" dirty="0" smtClean="0"/>
          </a:p>
          <a:p>
            <a:pPr algn="ctr"/>
            <a:r>
              <a:rPr lang="ru-RU" dirty="0" smtClean="0"/>
              <a:t>Можно </a:t>
            </a:r>
            <a:r>
              <a:rPr lang="ru-RU" dirty="0"/>
              <a:t>повысить оценку, </a:t>
            </a:r>
            <a:r>
              <a:rPr lang="ru-RU" dirty="0" smtClean="0"/>
              <a:t>выполнив </a:t>
            </a:r>
            <a:r>
              <a:rPr lang="ru-RU" dirty="0"/>
              <a:t>самостоятельную работу.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4940300"/>
            <a:ext cx="71294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3300"/>
                </a:solidFill>
              </a:rPr>
              <a:t>ДОМАШНЕЕ ЗАДАНИЕ:</a:t>
            </a:r>
          </a:p>
          <a:p>
            <a:endParaRPr lang="ru-RU" dirty="0">
              <a:solidFill>
                <a:srgbClr val="269999"/>
              </a:solidFill>
            </a:endParaRPr>
          </a:p>
          <a:p>
            <a:r>
              <a:rPr lang="ru-RU" dirty="0">
                <a:solidFill>
                  <a:srgbClr val="269999"/>
                </a:solidFill>
              </a:rPr>
              <a:t>Выполни дома данную самостоятельную работу по </a:t>
            </a:r>
            <a:r>
              <a:rPr lang="ru-RU" dirty="0">
                <a:solidFill>
                  <a:srgbClr val="FF3300"/>
                </a:solidFill>
              </a:rPr>
              <a:t>п.7 </a:t>
            </a:r>
            <a:r>
              <a:rPr lang="ru-RU" dirty="0">
                <a:solidFill>
                  <a:srgbClr val="269999"/>
                </a:solidFill>
              </a:rPr>
              <a:t>и сравни результат с самооценкой.</a:t>
            </a:r>
          </a:p>
        </p:txBody>
      </p:sp>
      <p:sp>
        <p:nvSpPr>
          <p:cNvPr id="24587" name="WordArt 11"/>
          <p:cNvSpPr>
            <a:spLocks noChangeArrowheads="1" noChangeShapeType="1" noTextEdit="1"/>
          </p:cNvSpPr>
          <p:nvPr/>
        </p:nvSpPr>
        <p:spPr bwMode="auto">
          <a:xfrm>
            <a:off x="4284663" y="4941888"/>
            <a:ext cx="4430741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Работа с учебником - КОНСПЕКТ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1557338"/>
            <a:ext cx="6048375" cy="431800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>
                <a:latin typeface="Arial" charset="0"/>
                <a:cs typeface="Arial" charset="0"/>
              </a:rPr>
              <a:t>Цель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8888" y="2060575"/>
            <a:ext cx="5545137" cy="1657350"/>
          </a:xfrm>
          <a:solidFill>
            <a:schemeClr val="accent1"/>
          </a:solidFill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3399"/>
                </a:solidFill>
                <a:latin typeface="Arial" charset="0"/>
                <a:cs typeface="Arial" charset="0"/>
              </a:rPr>
              <a:t>повторить и углубить знания учащихся по теме: «Количество теплоты»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 b="9822"/>
          <a:stretch>
            <a:fillRect/>
          </a:stretch>
        </p:blipFill>
        <p:spPr bwMode="auto">
          <a:xfrm>
            <a:off x="6948488" y="2852738"/>
            <a:ext cx="201612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"/>
          <p:cNvSpPr/>
          <p:nvPr/>
        </p:nvSpPr>
        <p:spPr>
          <a:xfrm>
            <a:off x="657226" y="362814"/>
            <a:ext cx="9143999" cy="745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Какова цель нашего урока</a:t>
            </a: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?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208963" cy="647700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>
                <a:latin typeface="Arial" charset="0"/>
                <a:cs typeface="Arial" charset="0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550" y="2060575"/>
            <a:ext cx="7921625" cy="4321175"/>
          </a:xfrm>
          <a:solidFill>
            <a:srgbClr val="CCFFFF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rgbClr val="003399"/>
                </a:solidFill>
              </a:rPr>
              <a:t>- </a:t>
            </a:r>
            <a:r>
              <a:rPr lang="ru-RU" sz="3000" dirty="0">
                <a:solidFill>
                  <a:srgbClr val="003399"/>
                </a:solidFill>
                <a:latin typeface="Arial" charset="0"/>
                <a:cs typeface="Arial" charset="0"/>
              </a:rPr>
              <a:t>формирование интереса к физике как науке, охватывающей все стороны  повседневной  жизни людей;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rgbClr val="003399"/>
                </a:solidFill>
                <a:latin typeface="Arial" charset="0"/>
                <a:cs typeface="Arial" charset="0"/>
              </a:rPr>
              <a:t>- развитие познавательной активности учащихся;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rgbClr val="003399"/>
                </a:solidFill>
                <a:latin typeface="Arial" charset="0"/>
                <a:cs typeface="Arial" charset="0"/>
              </a:rPr>
              <a:t>- применение на практике полученных на уроках теоретических знаний.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000" dirty="0">
                <a:solidFill>
                  <a:srgbClr val="003399"/>
                </a:solidFill>
                <a:latin typeface="Arial" charset="0"/>
                <a:cs typeface="Arial" charset="0"/>
              </a:rPr>
              <a:t>- получение умения делать правильные выводы.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08963" cy="647700"/>
          </a:xfrm>
          <a:solidFill>
            <a:srgbClr val="00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Arial" charset="0"/>
                <a:cs typeface="Arial" charset="0"/>
              </a:rPr>
              <a:t>Этапы урока</a:t>
            </a:r>
            <a:endParaRPr lang="ru-RU" sz="3600" dirty="0">
              <a:latin typeface="Arial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643998" cy="5286412"/>
          </a:xfrm>
          <a:solidFill>
            <a:srgbClr val="CCFFFF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</a:rPr>
              <a:t>I.</a:t>
            </a: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Организационный – </a:t>
            </a:r>
            <a:r>
              <a:rPr lang="ru-RU" sz="2400" dirty="0" smtClean="0">
                <a:solidFill>
                  <a:srgbClr val="FF0000"/>
                </a:solidFill>
              </a:rPr>
              <a:t>2 мин</a:t>
            </a:r>
            <a:endParaRPr lang="ru-RU" sz="2400" dirty="0">
              <a:solidFill>
                <a:srgbClr val="003399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II.</a:t>
            </a:r>
            <a:r>
              <a:rPr lang="ru-RU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Проверка знаний по изученной ранее теме -</a:t>
            </a:r>
            <a:r>
              <a:rPr lang="ru-RU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7 мин</a:t>
            </a:r>
            <a:endParaRPr lang="ru-RU" sz="24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III.</a:t>
            </a:r>
            <a:r>
              <a:rPr lang="ru-RU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Подготовка учащихся к предстоящей практической работе – </a:t>
            </a:r>
            <a:r>
              <a:rPr lang="ru-RU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10 мин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Физкультминутка - </a:t>
            </a:r>
            <a:r>
              <a:rPr lang="ru-RU" sz="24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 мин</a:t>
            </a:r>
            <a:endParaRPr lang="ru-RU" sz="2400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IV.</a:t>
            </a:r>
            <a:r>
              <a:rPr lang="ru-RU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Применение на практике полученных на уроках теоретических знаний (выполнение практической работы) – </a:t>
            </a:r>
            <a:r>
              <a:rPr lang="ru-RU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1</a:t>
            </a:r>
            <a:r>
              <a:rPr lang="en-US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7</a:t>
            </a:r>
            <a:r>
              <a:rPr lang="ru-RU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мин</a:t>
            </a:r>
            <a:endParaRPr lang="en-US" sz="2400" dirty="0" smtClean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V.</a:t>
            </a:r>
            <a:r>
              <a:rPr lang="ru-RU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Проверка понимания учащимися материала –</a:t>
            </a:r>
          </a:p>
          <a:p>
            <a:pPr algn="r"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2 мин</a:t>
            </a:r>
            <a:endParaRPr lang="en-US" sz="2400" dirty="0" smtClean="0">
              <a:solidFill>
                <a:srgbClr val="FF5050"/>
              </a:solidFill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VI.</a:t>
            </a:r>
            <a:r>
              <a:rPr lang="ru-RU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Информация о домашнем задании – </a:t>
            </a:r>
            <a:r>
              <a:rPr lang="en-US" sz="2400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1</a:t>
            </a:r>
            <a:r>
              <a:rPr lang="ru-RU" sz="2400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мин 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VII.</a:t>
            </a:r>
            <a:r>
              <a:rPr lang="ru-RU" sz="2800" dirty="0" smtClean="0">
                <a:solidFill>
                  <a:srgbClr val="003399"/>
                </a:solidFill>
                <a:latin typeface="Arial" charset="0"/>
                <a:cs typeface="Arial" charset="0"/>
              </a:rPr>
              <a:t> Подведение итогов урока – </a:t>
            </a:r>
            <a:r>
              <a:rPr lang="en-US" sz="2400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3</a:t>
            </a:r>
            <a:r>
              <a:rPr lang="ru-RU" sz="2400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 smtClean="0">
                <a:solidFill>
                  <a:srgbClr val="FF5050"/>
                </a:solidFill>
                <a:latin typeface="Arial" charset="0"/>
                <a:cs typeface="Arial" charset="0"/>
              </a:rPr>
              <a:t>мин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endParaRPr lang="ru-RU" sz="2800" dirty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684213" y="908050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825" y="1268413"/>
            <a:ext cx="83534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60582" dir="1878150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338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Повторим…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11188" y="2492375"/>
            <a:ext cx="8064500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1447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50825" y="3429000"/>
            <a:ext cx="8424863" cy="577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79688" dir="1856834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000">
                <a:solidFill>
                  <a:schemeClr val="bg1"/>
                </a:solidFill>
              </a:rPr>
              <a:t>3.Какой процесс называется теплопередачей?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611188" y="4437063"/>
            <a:ext cx="7921625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1447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000">
                <a:solidFill>
                  <a:schemeClr val="bg1"/>
                </a:solidFill>
              </a:rPr>
              <a:t>4.Перечислите известные вам виды</a:t>
            </a:r>
          </a:p>
          <a:p>
            <a:pPr>
              <a:defRPr/>
            </a:pPr>
            <a:r>
              <a:rPr lang="ru-RU" sz="3000">
                <a:solidFill>
                  <a:schemeClr val="bg1"/>
                </a:solidFill>
              </a:rPr>
              <a:t>теплопередачи, что вы о них знаете?</a:t>
            </a:r>
            <a:r>
              <a:rPr lang="ru-RU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611188" y="5661025"/>
            <a:ext cx="79216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79688" dir="1923165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000">
                <a:solidFill>
                  <a:schemeClr val="bg1"/>
                </a:solidFill>
              </a:rPr>
              <a:t>5.Каким способом передается энергия от </a:t>
            </a:r>
          </a:p>
          <a:p>
            <a:pPr>
              <a:defRPr/>
            </a:pPr>
            <a:r>
              <a:rPr lang="ru-RU" sz="3000">
                <a:solidFill>
                  <a:schemeClr val="bg1"/>
                </a:solidFill>
              </a:rPr>
              <a:t>Солнца к Земле?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8604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>
                <a:solidFill>
                  <a:schemeClr val="bg1"/>
                </a:solidFill>
              </a:rPr>
              <a:t>1. Дайте определение внутренней энергии.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250825" y="2565400"/>
            <a:ext cx="8391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chemeClr val="bg1"/>
                </a:solidFill>
              </a:rPr>
              <a:t>2.Как можно изменить внутреннюю энергию?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684213" y="908050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258888" y="981075"/>
            <a:ext cx="7200900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60582" dir="1878150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3384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Повторим…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95288" y="1916113"/>
            <a:ext cx="8748712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1447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50825" y="2852738"/>
            <a:ext cx="84978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79688" dir="1856834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8.От каких величин зависит количество теплоты,</a:t>
            </a:r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полученное телом при нагревании?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79388" y="4221163"/>
            <a:ext cx="87137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51447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9.Что потребует большего количества теплоты для</a:t>
            </a:r>
          </a:p>
          <a:p>
            <a:pPr>
              <a:defRPr/>
            </a:pPr>
            <a:r>
              <a:rPr lang="ru-RU" sz="2800">
                <a:solidFill>
                  <a:schemeClr val="bg1"/>
                </a:solidFill>
              </a:rPr>
              <a:t>нагревания на 1 градус: стакан или бидон воды?  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250825" y="5516563"/>
            <a:ext cx="86407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79688" dir="1923165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000">
                <a:solidFill>
                  <a:schemeClr val="bg1"/>
                </a:solidFill>
              </a:rPr>
              <a:t>10.Запишите формулу для расчета количества</a:t>
            </a:r>
          </a:p>
          <a:p>
            <a:pPr>
              <a:defRPr/>
            </a:pPr>
            <a:r>
              <a:rPr lang="ru-RU" sz="3000">
                <a:solidFill>
                  <a:schemeClr val="bg1"/>
                </a:solidFill>
              </a:rPr>
              <a:t>теплоты, необходимого для нагревания?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1331913" y="981075"/>
            <a:ext cx="74533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>
                <a:solidFill>
                  <a:schemeClr val="bg1"/>
                </a:solidFill>
              </a:rPr>
              <a:t>6. Что называют количеством теплоты?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395288" y="1916113"/>
            <a:ext cx="8748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7.Каковы единицы измерения количества теплоты?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988" y="128588"/>
            <a:ext cx="5654112" cy="769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Графический диктант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8000" y="1214422"/>
            <a:ext cx="923651" cy="642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-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8000" y="2000240"/>
            <a:ext cx="113796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-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00" y="1404000"/>
            <a:ext cx="92365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_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grpSp>
        <p:nvGrpSpPr>
          <p:cNvPr id="20485" name="Группа 8"/>
          <p:cNvGrpSpPr>
            <a:grpSpLocks/>
          </p:cNvGrpSpPr>
          <p:nvPr/>
        </p:nvGrpSpPr>
        <p:grpSpPr bwMode="auto">
          <a:xfrm>
            <a:off x="-612775" y="928688"/>
            <a:ext cx="2209800" cy="923925"/>
            <a:chOff x="4721661" y="1254339"/>
            <a:chExt cx="2208329" cy="923651"/>
          </a:xfrm>
        </p:grpSpPr>
        <p:sp>
          <p:nvSpPr>
            <p:cNvPr id="7" name="Прямоугольник 6"/>
            <p:cNvSpPr/>
            <p:nvPr/>
          </p:nvSpPr>
          <p:spPr>
            <a:xfrm rot="4500000">
              <a:off x="5868000" y="1116000"/>
              <a:ext cx="923651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Impact" pitchFamily="34" charset="0"/>
                </a:rPr>
                <a:t>_</a:t>
              </a:r>
              <a:endPara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 rot="17100000">
              <a:off x="4860000" y="1116000"/>
              <a:ext cx="923651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Impact" pitchFamily="34" charset="0"/>
                </a:rPr>
                <a:t>_</a:t>
              </a:r>
              <a:endPara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endParaRPr>
            </a:p>
          </p:txBody>
        </p:sp>
      </p:grp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1835150" y="2205038"/>
            <a:ext cx="7308850" cy="11445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/>
              <a:t>2. Если изменение внутренней энергии происходит путем теплопередачи, то переход энергии от одних тел к другим осуществляется только излучением.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1835150" y="1125538"/>
            <a:ext cx="7308850" cy="7937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/>
              <a:t>1.Энергия, которую получает или теряет тело при теплообмене, называется количеством теплоты.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611188" y="3716338"/>
            <a:ext cx="8135937" cy="822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Количество теплоты, которое необходимо для нагревания тела зависит от разности температур тела.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1908175" y="4797425"/>
            <a:ext cx="7058025" cy="822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 Как и всякий другой вид энергии, количество теплоты измеряется в джоулях.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1908175" y="5876925"/>
            <a:ext cx="7056438" cy="822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5. Количество теплоты, которое необходимо для нагревания тела не зависит от его массы.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2020_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357563"/>
            <a:ext cx="48228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63" y="714375"/>
            <a:ext cx="3857625" cy="3143250"/>
          </a:xfrm>
          <a:prstGeom prst="rect">
            <a:avLst/>
          </a:prstGeom>
          <a:solidFill>
            <a:srgbClr val="E8E8E8">
              <a:alpha val="50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188913" y="79375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Проблема !</a:t>
            </a:r>
          </a:p>
        </p:txBody>
      </p:sp>
      <p:sp>
        <p:nvSpPr>
          <p:cNvPr id="54277" name="Заголовок 4"/>
          <p:cNvSpPr>
            <a:spLocks noGrp="1"/>
          </p:cNvSpPr>
          <p:nvPr>
            <p:ph idx="4294967295"/>
          </p:nvPr>
        </p:nvSpPr>
        <p:spPr>
          <a:xfrm>
            <a:off x="250825" y="908050"/>
            <a:ext cx="4259263" cy="51958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FF3300"/>
                </a:solidFill>
              </a:rPr>
              <a:t>С давних пор люди сталкивались с необходимостью определять расстояния, длины предметов, время, площади, объемы и … даже исследовать самого человека.</a:t>
            </a:r>
          </a:p>
          <a:p>
            <a:pPr eaLnBrk="1" hangingPunct="1">
              <a:buFontTx/>
              <a:buNone/>
              <a:defRPr/>
            </a:pPr>
            <a:endParaRPr lang="ru-RU" sz="2400" smtClean="0">
              <a:solidFill>
                <a:srgbClr val="FF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3933825"/>
            <a:ext cx="3714750" cy="503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</a:rPr>
              <a:t>Каким образом ?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714500" y="6143625"/>
            <a:ext cx="237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Храм Посейдона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"/>
</p:tagLst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1134</Words>
  <Application>Microsoft Office PowerPoint</Application>
  <PresentationFormat>Экран (4:3)</PresentationFormat>
  <Paragraphs>184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Океан</vt:lpstr>
      <vt:lpstr>ФИЗИКА, 8,10 класс</vt:lpstr>
      <vt:lpstr>Слайд 2</vt:lpstr>
      <vt:lpstr>Цель урока:</vt:lpstr>
      <vt:lpstr>Задачи:</vt:lpstr>
      <vt:lpstr>Этапы урока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Система проведения практических работ из серии «Исследуй себя»:</vt:lpstr>
      <vt:lpstr>Основные преимущества данных практических работ:</vt:lpstr>
      <vt:lpstr>Слайд 16</vt:lpstr>
      <vt:lpstr>Слайд 17</vt:lpstr>
      <vt:lpstr>Слайд 18</vt:lpstr>
      <vt:lpstr>Слайд 19</vt:lpstr>
      <vt:lpstr>ХОД ВЫПОЛНЕНИЯ РАБОТЫ (предлагается классом) </vt:lpstr>
      <vt:lpstr>ПРАКТИЧЕСКАЯ РАБОТА из серии «Изучаю себя»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svg</dc:creator>
  <cp:lastModifiedBy>Admin</cp:lastModifiedBy>
  <cp:revision>183</cp:revision>
  <dcterms:created xsi:type="dcterms:W3CDTF">2011-02-10T10:55:57Z</dcterms:created>
  <dcterms:modified xsi:type="dcterms:W3CDTF">2012-03-04T17:33:55Z</dcterms:modified>
</cp:coreProperties>
</file>