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2" r:id="rId6"/>
    <p:sldId id="270" r:id="rId7"/>
    <p:sldId id="263" r:id="rId8"/>
    <p:sldId id="264" r:id="rId9"/>
    <p:sldId id="271" r:id="rId10"/>
    <p:sldId id="272" r:id="rId11"/>
    <p:sldId id="273" r:id="rId12"/>
    <p:sldId id="27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7D4A4-70A2-432E-B9DB-D1ABB6BEA114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87F21-13D0-4D5C-9AF7-25DD01AE93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0DBAF-5718-47BA-8A72-2A9A698C91F6}" type="slidenum">
              <a:rPr lang="ru-RU"/>
              <a:pPr/>
              <a:t>4</a:t>
            </a:fld>
            <a:endParaRPr lang="ru-RU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539F0E-AE6B-490F-9D13-1DB0C42A4B5D}" type="slidenum">
              <a:rPr lang="ru-RU"/>
              <a:pPr/>
              <a:t>5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CB964-99D6-463B-ACB1-F83D838E69DF}" type="slidenum">
              <a:rPr lang="ru-RU"/>
              <a:pPr/>
              <a:t>8</a:t>
            </a:fld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DDD98-1B17-4A5B-BE79-8E4FEC02C749}" type="slidenum">
              <a:rPr lang="ru-RU"/>
              <a:pPr/>
              <a:t>13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D1376-5A11-4A3E-93B1-0B6CF6B23610}" type="slidenum">
              <a:rPr lang="ru-RU"/>
              <a:pPr/>
              <a:t>14</a:t>
            </a:fld>
            <a:endParaRPr lang="ru-RU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C43F9-AFD4-4CC1-BCCC-8D4974EBCA19}" type="slidenum">
              <a:rPr lang="ru-RU"/>
              <a:pPr/>
              <a:t>15</a:t>
            </a:fld>
            <a:endParaRPr lang="ru-R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42910" y="500042"/>
            <a:ext cx="7772400" cy="14319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Презентация по физике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тема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 Линзы »</a:t>
            </a:r>
          </a:p>
        </p:txBody>
      </p:sp>
      <p:pic>
        <p:nvPicPr>
          <p:cNvPr id="3" name="Picture 11" descr="STARGA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57224" y="2714620"/>
            <a:ext cx="3406775" cy="36576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ПОСТРОЕНИЕ В РАССЕИВАЮЩЕЙ ЛИНЗЕ.</a:t>
            </a:r>
            <a:endParaRPr lang="ru-RU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914400" y="3962400"/>
            <a:ext cx="7162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3962400" y="2285992"/>
            <a:ext cx="457200" cy="2971808"/>
            <a:chOff x="3962400" y="2514600"/>
            <a:chExt cx="457200" cy="2743200"/>
          </a:xfrm>
        </p:grpSpPr>
        <p:sp>
          <p:nvSpPr>
            <p:cNvPr id="50181" name="Line 5"/>
            <p:cNvSpPr>
              <a:spLocks noChangeShapeType="1"/>
            </p:cNvSpPr>
            <p:nvPr/>
          </p:nvSpPr>
          <p:spPr bwMode="auto">
            <a:xfrm>
              <a:off x="4191000" y="2667000"/>
              <a:ext cx="0" cy="2438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 flipV="1">
              <a:off x="4191000" y="2514600"/>
              <a:ext cx="228600" cy="152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 flipH="1" flipV="1">
              <a:off x="3962400" y="2514600"/>
              <a:ext cx="228600" cy="152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84" name="Line 8"/>
            <p:cNvSpPr>
              <a:spLocks noChangeShapeType="1"/>
            </p:cNvSpPr>
            <p:nvPr/>
          </p:nvSpPr>
          <p:spPr bwMode="auto">
            <a:xfrm flipH="1">
              <a:off x="3962400" y="5105400"/>
              <a:ext cx="228600" cy="152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>
              <a:off x="4191000" y="5105400"/>
              <a:ext cx="228600" cy="152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1600200" y="2971800"/>
            <a:ext cx="5257800" cy="19812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1600200" y="2971800"/>
            <a:ext cx="2590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2666998" y="3829052"/>
            <a:ext cx="533402" cy="775993"/>
            <a:chOff x="2666998" y="3829052"/>
            <a:chExt cx="533402" cy="775993"/>
          </a:xfrm>
        </p:grpSpPr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 flipH="1">
              <a:off x="2666998" y="3829052"/>
              <a:ext cx="45719" cy="28574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5" name="Text Box 19"/>
            <p:cNvSpPr txBox="1">
              <a:spLocks noChangeArrowheads="1"/>
            </p:cNvSpPr>
            <p:nvPr/>
          </p:nvSpPr>
          <p:spPr bwMode="auto">
            <a:xfrm>
              <a:off x="2786050" y="4143380"/>
              <a:ext cx="4143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F</a:t>
              </a:r>
              <a:endParaRPr lang="ru-RU" sz="240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562600" y="3810000"/>
            <a:ext cx="609600" cy="685800"/>
            <a:chOff x="5562600" y="3810000"/>
            <a:chExt cx="609600" cy="685800"/>
          </a:xfrm>
        </p:grpSpPr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>
              <a:off x="5562600" y="3810000"/>
              <a:ext cx="0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6" name="Text Box 20"/>
            <p:cNvSpPr txBox="1">
              <a:spLocks noChangeArrowheads="1"/>
            </p:cNvSpPr>
            <p:nvPr/>
          </p:nvSpPr>
          <p:spPr bwMode="auto">
            <a:xfrm>
              <a:off x="5638800" y="4038600"/>
              <a:ext cx="533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F</a:t>
              </a:r>
              <a:endParaRPr lang="ru-RU" sz="240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143000" y="2895600"/>
            <a:ext cx="457200" cy="1447800"/>
            <a:chOff x="1143000" y="2895600"/>
            <a:chExt cx="457200" cy="1447800"/>
          </a:xfrm>
        </p:grpSpPr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 flipV="1">
              <a:off x="1600200" y="2971800"/>
              <a:ext cx="0" cy="99060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97" name="Text Box 21"/>
            <p:cNvSpPr txBox="1">
              <a:spLocks noChangeArrowheads="1"/>
            </p:cNvSpPr>
            <p:nvPr/>
          </p:nvSpPr>
          <p:spPr bwMode="auto">
            <a:xfrm>
              <a:off x="1143000" y="2895600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  <a:endParaRPr lang="ru-RU" sz="2400"/>
            </a:p>
          </p:txBody>
        </p:sp>
        <p:sp>
          <p:nvSpPr>
            <p:cNvPr id="50198" name="Text Box 22"/>
            <p:cNvSpPr txBox="1">
              <a:spLocks noChangeArrowheads="1"/>
            </p:cNvSpPr>
            <p:nvPr/>
          </p:nvSpPr>
          <p:spPr bwMode="auto">
            <a:xfrm>
              <a:off x="1295400" y="3886200"/>
              <a:ext cx="304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  <a:endParaRPr lang="ru-RU" sz="2400"/>
            </a:p>
          </p:txBody>
        </p:sp>
      </p:grp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6858000" y="480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2</a:t>
            </a:r>
            <a:endParaRPr lang="ru-RU" sz="2400" b="1" dirty="0">
              <a:solidFill>
                <a:srgbClr val="FF0066"/>
              </a:solidFill>
            </a:endParaRP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1066800" y="4724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hlink"/>
                </a:solidFill>
              </a:rPr>
              <a:t>1</a:t>
            </a:r>
            <a:endParaRPr lang="ru-RU" sz="2400" b="1" dirty="0">
              <a:solidFill>
                <a:schemeClr val="hlink"/>
              </a:solidFill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048000" y="3048000"/>
            <a:ext cx="762000" cy="1357313"/>
            <a:chOff x="3048000" y="3048000"/>
            <a:chExt cx="762000" cy="1357313"/>
          </a:xfrm>
        </p:grpSpPr>
        <p:sp>
          <p:nvSpPr>
            <p:cNvPr id="50193" name="Oval 17"/>
            <p:cNvSpPr>
              <a:spLocks noChangeArrowheads="1"/>
            </p:cNvSpPr>
            <p:nvPr/>
          </p:nvSpPr>
          <p:spPr bwMode="auto">
            <a:xfrm>
              <a:off x="3200400" y="3505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4" name="Line 18"/>
            <p:cNvSpPr>
              <a:spLocks noChangeShapeType="1"/>
            </p:cNvSpPr>
            <p:nvPr/>
          </p:nvSpPr>
          <p:spPr bwMode="auto">
            <a:xfrm flipV="1">
              <a:off x="3200400" y="3505200"/>
              <a:ext cx="0" cy="45720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02" name="Text Box 26"/>
            <p:cNvSpPr txBox="1">
              <a:spLocks noChangeArrowheads="1"/>
            </p:cNvSpPr>
            <p:nvPr/>
          </p:nvSpPr>
          <p:spPr bwMode="auto">
            <a:xfrm>
              <a:off x="3048000" y="3048000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A1</a:t>
              </a:r>
              <a:endParaRPr lang="ru-RU"/>
            </a:p>
          </p:txBody>
        </p:sp>
        <p:sp>
          <p:nvSpPr>
            <p:cNvPr id="50203" name="Text Box 27"/>
            <p:cNvSpPr txBox="1">
              <a:spLocks noChangeArrowheads="1"/>
            </p:cNvSpPr>
            <p:nvPr/>
          </p:nvSpPr>
          <p:spPr bwMode="auto">
            <a:xfrm>
              <a:off x="3200400" y="4038600"/>
              <a:ext cx="609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B1</a:t>
              </a:r>
              <a:endParaRPr lang="ru-RU" dirty="0"/>
            </a:p>
          </p:txBody>
        </p:sp>
      </p:grpSp>
      <p:sp>
        <p:nvSpPr>
          <p:cNvPr id="50207" name="Line 31"/>
          <p:cNvSpPr>
            <a:spLocks noChangeShapeType="1"/>
          </p:cNvSpPr>
          <p:nvPr/>
        </p:nvSpPr>
        <p:spPr bwMode="auto">
          <a:xfrm flipV="1">
            <a:off x="4191000" y="1981200"/>
            <a:ext cx="1676400" cy="990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>
            <a:off x="1447800" y="2971800"/>
            <a:ext cx="2743200" cy="17526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9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0" grpId="0" animBg="1"/>
      <p:bldP spid="50190" grpId="0" animBg="1"/>
      <p:bldP spid="50191" grpId="0" animBg="1"/>
      <p:bldP spid="502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286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Самостоятельно построить изображения в собирающей линзе: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78592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Предмет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находится на главном фокусном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расстоянии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92893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Предмет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находится между  главным фокусом и двойным фокусом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428625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Предмет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находится на  двойном фокусном расстоянии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79252" y="2967335"/>
            <a:ext cx="4515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ПРОВЕРЯЕМ…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534400" cy="1371600"/>
          </a:xfrm>
        </p:spPr>
        <p:txBody>
          <a:bodyPr lIns="0" rIns="0">
            <a:normAutofit fontScale="90000"/>
          </a:bodyPr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CC0000"/>
                </a:solidFill>
              </a:rPr>
              <a:t>Предмет находится на главном фокусном расстоянии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019800" y="3884613"/>
            <a:ext cx="2743200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ru-RU" sz="2800" dirty="0">
                <a:latin typeface="Times New Roman" charset="0"/>
              </a:rPr>
              <a:t>Изображение находится в </a:t>
            </a:r>
            <a:r>
              <a:rPr lang="ru-RU" sz="2800" b="1" i="1" dirty="0">
                <a:latin typeface="Times New Roman" charset="0"/>
              </a:rPr>
              <a:t>бесконечности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76200" y="2743200"/>
            <a:ext cx="6386513" cy="4554538"/>
            <a:chOff x="76200" y="2743200"/>
            <a:chExt cx="6386513" cy="4554538"/>
          </a:xfrm>
        </p:grpSpPr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1219200" y="3810000"/>
              <a:ext cx="1600200" cy="0"/>
            </a:xfrm>
            <a:prstGeom prst="line">
              <a:avLst/>
            </a:prstGeom>
            <a:noFill/>
            <a:ln w="3175">
              <a:solidFill>
                <a:srgbClr val="FF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rot="92544">
              <a:off x="2728913" y="3881438"/>
              <a:ext cx="3733800" cy="2536825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 rot="4244175" flipV="1">
              <a:off x="1311276" y="3638550"/>
              <a:ext cx="4356100" cy="2962275"/>
            </a:xfrm>
            <a:prstGeom prst="line">
              <a:avLst/>
            </a:prstGeom>
            <a:noFill/>
            <a:ln w="12700">
              <a:solidFill>
                <a:srgbClr val="0099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" name="Group 17"/>
            <p:cNvGrpSpPr>
              <a:grpSpLocks/>
            </p:cNvGrpSpPr>
            <p:nvPr/>
          </p:nvGrpSpPr>
          <p:grpSpPr bwMode="auto">
            <a:xfrm>
              <a:off x="76200" y="2743200"/>
              <a:ext cx="4648200" cy="3581400"/>
              <a:chOff x="48" y="1728"/>
              <a:chExt cx="2928" cy="2256"/>
            </a:xfrm>
          </p:grpSpPr>
          <p:sp>
            <p:nvSpPr>
              <p:cNvPr id="11272" name="Line 4"/>
              <p:cNvSpPr>
                <a:spLocks noChangeShapeType="1"/>
              </p:cNvSpPr>
              <p:nvPr/>
            </p:nvSpPr>
            <p:spPr bwMode="auto">
              <a:xfrm>
                <a:off x="48" y="2880"/>
                <a:ext cx="29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73" name="Line 5"/>
              <p:cNvSpPr>
                <a:spLocks noChangeShapeType="1"/>
              </p:cNvSpPr>
              <p:nvPr/>
            </p:nvSpPr>
            <p:spPr bwMode="auto">
              <a:xfrm>
                <a:off x="1754" y="1728"/>
                <a:ext cx="0" cy="22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74" name="Oval 6"/>
              <p:cNvSpPr>
                <a:spLocks noChangeArrowheads="1"/>
              </p:cNvSpPr>
              <p:nvPr/>
            </p:nvSpPr>
            <p:spPr bwMode="auto">
              <a:xfrm>
                <a:off x="1082" y="2858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75" name="Oval 7"/>
              <p:cNvSpPr>
                <a:spLocks noChangeArrowheads="1"/>
              </p:cNvSpPr>
              <p:nvPr/>
            </p:nvSpPr>
            <p:spPr bwMode="auto">
              <a:xfrm>
                <a:off x="2352" y="2854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76" name="Text Box 8"/>
              <p:cNvSpPr txBox="1">
                <a:spLocks noChangeArrowheads="1"/>
              </p:cNvSpPr>
              <p:nvPr/>
            </p:nvSpPr>
            <p:spPr bwMode="auto">
              <a:xfrm>
                <a:off x="1025" y="2880"/>
                <a:ext cx="22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Times New Roman" charset="0"/>
                  </a:rPr>
                  <a:t>F</a:t>
                </a:r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11277" name="Text Box 9"/>
              <p:cNvSpPr txBox="1">
                <a:spLocks noChangeArrowheads="1"/>
              </p:cNvSpPr>
              <p:nvPr/>
            </p:nvSpPr>
            <p:spPr bwMode="auto">
              <a:xfrm>
                <a:off x="2256" y="2880"/>
                <a:ext cx="22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Times New Roman" charset="0"/>
                  </a:rPr>
                  <a:t>F</a:t>
                </a:r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11278" name="Line 13"/>
              <p:cNvSpPr>
                <a:spLocks noChangeShapeType="1"/>
              </p:cNvSpPr>
              <p:nvPr/>
            </p:nvSpPr>
            <p:spPr bwMode="auto">
              <a:xfrm flipV="1">
                <a:off x="1115" y="2400"/>
                <a:ext cx="0" cy="4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686800" cy="1371600"/>
          </a:xfrm>
        </p:spPr>
        <p:txBody>
          <a:bodyPr lIns="0" rIns="0"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CC0000"/>
                </a:solidFill>
              </a:rPr>
              <a:t>Предмет находится между  главным фокусом и двойным фокусом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019800" y="3657600"/>
            <a:ext cx="31242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ru-RU" sz="2800" dirty="0">
                <a:latin typeface="Times New Roman" charset="0"/>
              </a:rPr>
              <a:t>Изображение </a:t>
            </a:r>
            <a:r>
              <a:rPr lang="ru-RU" sz="2800" b="1" i="1" dirty="0">
                <a:latin typeface="Times New Roman" charset="0"/>
              </a:rPr>
              <a:t>действительное,</a:t>
            </a:r>
          </a:p>
          <a:p>
            <a:pPr eaLnBrk="0" hangingPunct="0"/>
            <a:r>
              <a:rPr lang="ru-RU" sz="2800" b="1" i="1" dirty="0">
                <a:latin typeface="Times New Roman" charset="0"/>
              </a:rPr>
              <a:t>перевёрнутое,</a:t>
            </a:r>
          </a:p>
          <a:p>
            <a:pPr eaLnBrk="0" hangingPunct="0"/>
            <a:r>
              <a:rPr lang="ru-RU" sz="2800" b="1" i="1" dirty="0">
                <a:latin typeface="Times New Roman" charset="0"/>
              </a:rPr>
              <a:t>увеличенное.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0" y="2708275"/>
            <a:ext cx="6477000" cy="4094163"/>
            <a:chOff x="0" y="2708275"/>
            <a:chExt cx="6477000" cy="4094163"/>
          </a:xfrm>
        </p:grpSpPr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>
              <a:off x="762000" y="3810000"/>
              <a:ext cx="2057400" cy="0"/>
            </a:xfrm>
            <a:prstGeom prst="line">
              <a:avLst/>
            </a:prstGeom>
            <a:noFill/>
            <a:ln w="3175">
              <a:solidFill>
                <a:srgbClr val="FF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 rot="92544">
              <a:off x="2743200" y="3886200"/>
              <a:ext cx="3733800" cy="2536825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 rot="4244175" flipV="1">
              <a:off x="1491456" y="2775745"/>
              <a:ext cx="3902075" cy="4151312"/>
            </a:xfrm>
            <a:prstGeom prst="line">
              <a:avLst/>
            </a:prstGeom>
            <a:noFill/>
            <a:ln w="12700">
              <a:solidFill>
                <a:srgbClr val="0099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" name="Group 20"/>
            <p:cNvGrpSpPr>
              <a:grpSpLocks/>
            </p:cNvGrpSpPr>
            <p:nvPr/>
          </p:nvGrpSpPr>
          <p:grpSpPr bwMode="auto">
            <a:xfrm>
              <a:off x="0" y="2708275"/>
              <a:ext cx="5867400" cy="3581400"/>
              <a:chOff x="48" y="1728"/>
              <a:chExt cx="3696" cy="2256"/>
            </a:xfrm>
          </p:grpSpPr>
          <p:sp>
            <p:nvSpPr>
              <p:cNvPr id="12297" name="Line 4"/>
              <p:cNvSpPr>
                <a:spLocks noChangeShapeType="1"/>
              </p:cNvSpPr>
              <p:nvPr/>
            </p:nvSpPr>
            <p:spPr bwMode="auto">
              <a:xfrm>
                <a:off x="48" y="2880"/>
                <a:ext cx="36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298" name="Line 5"/>
              <p:cNvSpPr>
                <a:spLocks noChangeShapeType="1"/>
              </p:cNvSpPr>
              <p:nvPr/>
            </p:nvSpPr>
            <p:spPr bwMode="auto">
              <a:xfrm>
                <a:off x="1754" y="1728"/>
                <a:ext cx="0" cy="22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299" name="Oval 6"/>
              <p:cNvSpPr>
                <a:spLocks noChangeArrowheads="1"/>
              </p:cNvSpPr>
              <p:nvPr/>
            </p:nvSpPr>
            <p:spPr bwMode="auto">
              <a:xfrm>
                <a:off x="1082" y="2858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0" name="Oval 7"/>
              <p:cNvSpPr>
                <a:spLocks noChangeArrowheads="1"/>
              </p:cNvSpPr>
              <p:nvPr/>
            </p:nvSpPr>
            <p:spPr bwMode="auto">
              <a:xfrm>
                <a:off x="2352" y="2854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2301" name="Text Box 8"/>
              <p:cNvSpPr txBox="1">
                <a:spLocks noChangeArrowheads="1"/>
              </p:cNvSpPr>
              <p:nvPr/>
            </p:nvSpPr>
            <p:spPr bwMode="auto">
              <a:xfrm>
                <a:off x="1025" y="2880"/>
                <a:ext cx="22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Times New Roman" charset="0"/>
                  </a:rPr>
                  <a:t>F</a:t>
                </a:r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12302" name="Text Box 9"/>
              <p:cNvSpPr txBox="1">
                <a:spLocks noChangeArrowheads="1"/>
              </p:cNvSpPr>
              <p:nvPr/>
            </p:nvSpPr>
            <p:spPr bwMode="auto">
              <a:xfrm>
                <a:off x="2256" y="2880"/>
                <a:ext cx="22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Times New Roman" charset="0"/>
                  </a:rPr>
                  <a:t>F</a:t>
                </a:r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12303" name="Line 13"/>
              <p:cNvSpPr>
                <a:spLocks noChangeShapeType="1"/>
              </p:cNvSpPr>
              <p:nvPr/>
            </p:nvSpPr>
            <p:spPr bwMode="auto">
              <a:xfrm flipV="1">
                <a:off x="691" y="2400"/>
                <a:ext cx="0" cy="4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4" name="Oval 14"/>
              <p:cNvSpPr>
                <a:spLocks noChangeArrowheads="1"/>
              </p:cNvSpPr>
              <p:nvPr/>
            </p:nvSpPr>
            <p:spPr bwMode="auto">
              <a:xfrm>
                <a:off x="454" y="2847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5" name="Text Box 15"/>
              <p:cNvSpPr txBox="1">
                <a:spLocks noChangeArrowheads="1"/>
              </p:cNvSpPr>
              <p:nvPr/>
            </p:nvSpPr>
            <p:spPr bwMode="auto">
              <a:xfrm>
                <a:off x="336" y="2880"/>
                <a:ext cx="319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Times New Roman" charset="0"/>
                  </a:rPr>
                  <a:t>2F</a:t>
                </a:r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12306" name="Oval 16"/>
              <p:cNvSpPr>
                <a:spLocks noChangeArrowheads="1"/>
              </p:cNvSpPr>
              <p:nvPr/>
            </p:nvSpPr>
            <p:spPr bwMode="auto">
              <a:xfrm>
                <a:off x="2928" y="2843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7" name="Text Box 17"/>
              <p:cNvSpPr txBox="1">
                <a:spLocks noChangeArrowheads="1"/>
              </p:cNvSpPr>
              <p:nvPr/>
            </p:nvSpPr>
            <p:spPr bwMode="auto">
              <a:xfrm>
                <a:off x="2801" y="2865"/>
                <a:ext cx="319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Times New Roman" charset="0"/>
                  </a:rPr>
                  <a:t>2F</a:t>
                </a:r>
                <a:endParaRPr lang="ru-RU" sz="2400" dirty="0">
                  <a:latin typeface="Times New Roman" charset="0"/>
                </a:endParaRPr>
              </a:p>
            </p:txBody>
          </p:sp>
        </p:grpSp>
        <p:sp>
          <p:nvSpPr>
            <p:cNvPr id="25618" name="Line 18"/>
            <p:cNvSpPr>
              <a:spLocks noChangeShapeType="1"/>
            </p:cNvSpPr>
            <p:nvPr/>
          </p:nvSpPr>
          <p:spPr bwMode="auto">
            <a:xfrm flipV="1">
              <a:off x="5410200" y="4572000"/>
              <a:ext cx="0" cy="1143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lg" len="lg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534400" cy="1371600"/>
          </a:xfrm>
        </p:spPr>
        <p:txBody>
          <a:bodyPr lIns="0" rIns="0">
            <a:normAutofit fontScale="90000"/>
          </a:bodyPr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rgbClr val="CC0000"/>
                </a:solidFill>
              </a:rPr>
              <a:t>Предмет находится на  двойном фокусном расстоянии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019800" y="3429000"/>
            <a:ext cx="3124200" cy="2227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ru-RU" sz="2800" dirty="0">
                <a:latin typeface="Times New Roman" charset="0"/>
              </a:rPr>
              <a:t>Изображение </a:t>
            </a:r>
            <a:r>
              <a:rPr lang="ru-RU" sz="2800" b="1" i="1" dirty="0">
                <a:latin typeface="Times New Roman" charset="0"/>
              </a:rPr>
              <a:t>действительное,</a:t>
            </a:r>
          </a:p>
          <a:p>
            <a:pPr eaLnBrk="0" hangingPunct="0"/>
            <a:r>
              <a:rPr lang="ru-RU" sz="2800" b="1" i="1" dirty="0">
                <a:latin typeface="Times New Roman" charset="0"/>
              </a:rPr>
              <a:t>перевёрнутое,</a:t>
            </a:r>
          </a:p>
          <a:p>
            <a:pPr eaLnBrk="0" hangingPunct="0"/>
            <a:r>
              <a:rPr lang="ru-RU" sz="2800" b="1" i="1" dirty="0">
                <a:latin typeface="Times New Roman" charset="0"/>
              </a:rPr>
              <a:t>в натуральную </a:t>
            </a:r>
            <a:r>
              <a:rPr lang="ru-RU" sz="2800" b="1" i="1" dirty="0" smtClean="0">
                <a:latin typeface="Times New Roman" charset="0"/>
              </a:rPr>
              <a:t>величину (равное).</a:t>
            </a:r>
            <a:endParaRPr lang="ru-RU" sz="2800" b="1" i="1" dirty="0">
              <a:latin typeface="Times New Roman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76200" y="2743200"/>
            <a:ext cx="6400800" cy="3881438"/>
            <a:chOff x="76200" y="2743200"/>
            <a:chExt cx="6400800" cy="3881438"/>
          </a:xfrm>
        </p:grpSpPr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>
              <a:off x="381000" y="3810000"/>
              <a:ext cx="2438400" cy="0"/>
            </a:xfrm>
            <a:prstGeom prst="line">
              <a:avLst/>
            </a:prstGeom>
            <a:noFill/>
            <a:ln w="3175">
              <a:solidFill>
                <a:srgbClr val="FF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 rot="92544">
              <a:off x="2743200" y="3886200"/>
              <a:ext cx="3733800" cy="2536825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 rot="4244175" flipV="1">
              <a:off x="1316038" y="2420938"/>
              <a:ext cx="3819525" cy="4587875"/>
            </a:xfrm>
            <a:prstGeom prst="line">
              <a:avLst/>
            </a:prstGeom>
            <a:noFill/>
            <a:ln w="12700">
              <a:solidFill>
                <a:srgbClr val="0099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" name="Group 20"/>
            <p:cNvGrpSpPr>
              <a:grpSpLocks/>
            </p:cNvGrpSpPr>
            <p:nvPr/>
          </p:nvGrpSpPr>
          <p:grpSpPr bwMode="auto">
            <a:xfrm>
              <a:off x="76200" y="2743200"/>
              <a:ext cx="5867400" cy="3581400"/>
              <a:chOff x="48" y="1728"/>
              <a:chExt cx="3696" cy="2256"/>
            </a:xfrm>
          </p:grpSpPr>
          <p:sp>
            <p:nvSpPr>
              <p:cNvPr id="13321" name="Line 4"/>
              <p:cNvSpPr>
                <a:spLocks noChangeShapeType="1"/>
              </p:cNvSpPr>
              <p:nvPr/>
            </p:nvSpPr>
            <p:spPr bwMode="auto">
              <a:xfrm>
                <a:off x="48" y="2880"/>
                <a:ext cx="36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2" name="Line 5"/>
              <p:cNvSpPr>
                <a:spLocks noChangeShapeType="1"/>
              </p:cNvSpPr>
              <p:nvPr/>
            </p:nvSpPr>
            <p:spPr bwMode="auto">
              <a:xfrm>
                <a:off x="1754" y="1728"/>
                <a:ext cx="0" cy="22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3" name="Oval 6"/>
              <p:cNvSpPr>
                <a:spLocks noChangeArrowheads="1"/>
              </p:cNvSpPr>
              <p:nvPr/>
            </p:nvSpPr>
            <p:spPr bwMode="auto">
              <a:xfrm>
                <a:off x="1082" y="2858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4" name="Oval 7"/>
              <p:cNvSpPr>
                <a:spLocks noChangeArrowheads="1"/>
              </p:cNvSpPr>
              <p:nvPr/>
            </p:nvSpPr>
            <p:spPr bwMode="auto">
              <a:xfrm>
                <a:off x="2352" y="2854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5" name="Text Box 8"/>
              <p:cNvSpPr txBox="1">
                <a:spLocks noChangeArrowheads="1"/>
              </p:cNvSpPr>
              <p:nvPr/>
            </p:nvSpPr>
            <p:spPr bwMode="auto">
              <a:xfrm>
                <a:off x="1025" y="2880"/>
                <a:ext cx="22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Times New Roman" charset="0"/>
                  </a:rPr>
                  <a:t>F</a:t>
                </a:r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13326" name="Text Box 9"/>
              <p:cNvSpPr txBox="1">
                <a:spLocks noChangeArrowheads="1"/>
              </p:cNvSpPr>
              <p:nvPr/>
            </p:nvSpPr>
            <p:spPr bwMode="auto">
              <a:xfrm>
                <a:off x="2256" y="2880"/>
                <a:ext cx="22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Times New Roman" charset="0"/>
                  </a:rPr>
                  <a:t>F</a:t>
                </a:r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13327" name="Line 13"/>
              <p:cNvSpPr>
                <a:spLocks noChangeShapeType="1"/>
              </p:cNvSpPr>
              <p:nvPr/>
            </p:nvSpPr>
            <p:spPr bwMode="auto">
              <a:xfrm flipV="1">
                <a:off x="480" y="2400"/>
                <a:ext cx="0" cy="4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8" name="Oval 14"/>
              <p:cNvSpPr>
                <a:spLocks noChangeArrowheads="1"/>
              </p:cNvSpPr>
              <p:nvPr/>
            </p:nvSpPr>
            <p:spPr bwMode="auto">
              <a:xfrm>
                <a:off x="454" y="2847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9" name="Text Box 15"/>
              <p:cNvSpPr txBox="1">
                <a:spLocks noChangeArrowheads="1"/>
              </p:cNvSpPr>
              <p:nvPr/>
            </p:nvSpPr>
            <p:spPr bwMode="auto">
              <a:xfrm>
                <a:off x="336" y="2880"/>
                <a:ext cx="319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Times New Roman" charset="0"/>
                  </a:rPr>
                  <a:t>2F</a:t>
                </a:r>
                <a:endParaRPr lang="ru-RU" sz="2400">
                  <a:latin typeface="Times New Roman" charset="0"/>
                </a:endParaRPr>
              </a:p>
            </p:txBody>
          </p:sp>
          <p:sp>
            <p:nvSpPr>
              <p:cNvPr id="13330" name="Oval 16"/>
              <p:cNvSpPr>
                <a:spLocks noChangeArrowheads="1"/>
              </p:cNvSpPr>
              <p:nvPr/>
            </p:nvSpPr>
            <p:spPr bwMode="auto">
              <a:xfrm>
                <a:off x="3046" y="2843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1" name="Text Box 17"/>
              <p:cNvSpPr txBox="1">
                <a:spLocks noChangeArrowheads="1"/>
              </p:cNvSpPr>
              <p:nvPr/>
            </p:nvSpPr>
            <p:spPr bwMode="auto">
              <a:xfrm>
                <a:off x="2801" y="2865"/>
                <a:ext cx="319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Times New Roman" charset="0"/>
                  </a:rPr>
                  <a:t>2F</a:t>
                </a:r>
                <a:endParaRPr lang="ru-RU" sz="2400">
                  <a:latin typeface="Times New Roman" charset="0"/>
                </a:endParaRPr>
              </a:p>
            </p:txBody>
          </p:sp>
        </p:grpSp>
        <p:sp>
          <p:nvSpPr>
            <p:cNvPr id="27667" name="Line 19"/>
            <p:cNvSpPr>
              <a:spLocks noChangeShapeType="1"/>
            </p:cNvSpPr>
            <p:nvPr/>
          </p:nvSpPr>
          <p:spPr bwMode="auto">
            <a:xfrm>
              <a:off x="4876800" y="4572000"/>
              <a:ext cx="0" cy="757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381000" y="2057400"/>
            <a:ext cx="4114800" cy="3749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ru-RU" sz="12000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  <a:sym typeface="Webdings" pitchFamily="18" charset="2"/>
              </a:rPr>
              <a:t></a:t>
            </a:r>
            <a:r>
              <a:rPr lang="ru-RU" sz="12000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  <a:sym typeface="Wingdings" pitchFamily="2" charset="2"/>
              </a:rPr>
              <a:t></a:t>
            </a:r>
            <a:r>
              <a:rPr lang="ru-RU" sz="12000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  <a:sym typeface="Webdings" pitchFamily="18" charset="2"/>
              </a:rPr>
              <a:t>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charset="0"/>
            </a:endParaRPr>
          </a:p>
        </p:txBody>
      </p:sp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3995738" y="1700213"/>
            <a:ext cx="4724400" cy="3086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 многих оптических приборах одной из основных частей являются собирающие и рассеивающие  линзы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LIN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36242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572000" y="928670"/>
            <a:ext cx="4572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solidFill>
                  <a:srgbClr val="FF0000"/>
                </a:solidFill>
              </a:rPr>
              <a:t>Линза</a:t>
            </a:r>
            <a:r>
              <a:rPr lang="ru-RU" sz="4400" b="1" dirty="0" smtClean="0">
                <a:solidFill>
                  <a:schemeClr val="accent2"/>
                </a:solidFill>
              </a:rPr>
              <a:t> </a:t>
            </a:r>
          </a:p>
          <a:p>
            <a:pPr>
              <a:defRPr/>
            </a:pPr>
            <a:r>
              <a:rPr lang="ru-RU" sz="4400" b="1" dirty="0" smtClean="0"/>
              <a:t>–</a:t>
            </a:r>
            <a:r>
              <a:rPr lang="ru-RU" sz="4400" dirty="0" smtClean="0"/>
              <a:t> оптически прозрачное тело, ограниченное двумя сферическими поверхностями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838200"/>
          </a:xfrm>
          <a:ln>
            <a:solidFill>
              <a:srgbClr val="002060"/>
            </a:solidFill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800" b="1" cap="none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Собирающие линзы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714348" y="1285860"/>
            <a:ext cx="7858180" cy="1200329"/>
          </a:xfr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Линза, у которой середина толще, чем края, называется собирающей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557213" y="2743200"/>
            <a:ext cx="3608025" cy="3563938"/>
            <a:chOff x="557213" y="2743200"/>
            <a:chExt cx="3608025" cy="3563938"/>
          </a:xfrm>
        </p:grpSpPr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557213" y="5468938"/>
              <a:ext cx="381000" cy="838200"/>
            </a:xfrm>
            <a:prstGeom prst="moon">
              <a:avLst>
                <a:gd name="adj" fmla="val 50000"/>
              </a:avLst>
            </a:prstGeom>
            <a:gradFill rotWithShape="0">
              <a:gsLst>
                <a:gs pos="0">
                  <a:srgbClr val="66FFFF"/>
                </a:gs>
                <a:gs pos="100000">
                  <a:srgbClr val="2F7676"/>
                </a:gs>
              </a:gsLst>
              <a:lin ang="0" scaled="1"/>
            </a:gradFill>
            <a:ln w="12700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9" name="Arc 5"/>
            <p:cNvSpPr>
              <a:spLocks noChangeAspect="1"/>
            </p:cNvSpPr>
            <p:nvPr/>
          </p:nvSpPr>
          <p:spPr bwMode="auto">
            <a:xfrm flipH="1">
              <a:off x="609600" y="4038600"/>
              <a:ext cx="274638" cy="1066800"/>
            </a:xfrm>
            <a:custGeom>
              <a:avLst/>
              <a:gdLst>
                <a:gd name="T0" fmla="*/ 38 w 21600"/>
                <a:gd name="T1" fmla="*/ 0 h 43199"/>
                <a:gd name="T2" fmla="*/ 2874 w 21600"/>
                <a:gd name="T3" fmla="*/ 1066800 h 43199"/>
                <a:gd name="T4" fmla="*/ 0 w 21600"/>
                <a:gd name="T5" fmla="*/ 533412 h 431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9"/>
                <a:gd name="T11" fmla="*/ 21600 w 21600"/>
                <a:gd name="T12" fmla="*/ 43199 h 43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9" fill="none" extrusionOk="0">
                  <a:moveTo>
                    <a:pt x="2" y="0"/>
                  </a:moveTo>
                  <a:cubicBezTo>
                    <a:pt x="11931" y="1"/>
                    <a:pt x="21600" y="9671"/>
                    <a:pt x="21600" y="21600"/>
                  </a:cubicBezTo>
                  <a:cubicBezTo>
                    <a:pt x="21600" y="33441"/>
                    <a:pt x="12066" y="43074"/>
                    <a:pt x="225" y="43198"/>
                  </a:cubicBezTo>
                </a:path>
                <a:path w="21600" h="43199" stroke="0" extrusionOk="0">
                  <a:moveTo>
                    <a:pt x="2" y="0"/>
                  </a:moveTo>
                  <a:cubicBezTo>
                    <a:pt x="11931" y="1"/>
                    <a:pt x="21600" y="9671"/>
                    <a:pt x="21600" y="21600"/>
                  </a:cubicBezTo>
                  <a:cubicBezTo>
                    <a:pt x="21600" y="33441"/>
                    <a:pt x="12066" y="43074"/>
                    <a:pt x="225" y="43198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2F7676"/>
                </a:gs>
                <a:gs pos="100000">
                  <a:srgbClr val="66FFFF"/>
                </a:gs>
              </a:gsLst>
              <a:lin ang="0" scaled="1"/>
            </a:gra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0" name="Arc 6"/>
            <p:cNvSpPr>
              <a:spLocks/>
            </p:cNvSpPr>
            <p:nvPr/>
          </p:nvSpPr>
          <p:spPr bwMode="auto">
            <a:xfrm flipH="1">
              <a:off x="631825" y="2743200"/>
              <a:ext cx="130175" cy="1066800"/>
            </a:xfrm>
            <a:custGeom>
              <a:avLst/>
              <a:gdLst>
                <a:gd name="T0" fmla="*/ 18 w 21600"/>
                <a:gd name="T1" fmla="*/ 0 h 43199"/>
                <a:gd name="T2" fmla="*/ 1362 w 21600"/>
                <a:gd name="T3" fmla="*/ 1066800 h 43199"/>
                <a:gd name="T4" fmla="*/ 0 w 21600"/>
                <a:gd name="T5" fmla="*/ 533412 h 431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9"/>
                <a:gd name="T11" fmla="*/ 21600 w 21600"/>
                <a:gd name="T12" fmla="*/ 43199 h 43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9" fill="none" extrusionOk="0">
                  <a:moveTo>
                    <a:pt x="2" y="0"/>
                  </a:moveTo>
                  <a:cubicBezTo>
                    <a:pt x="11931" y="1"/>
                    <a:pt x="21600" y="9671"/>
                    <a:pt x="21600" y="21600"/>
                  </a:cubicBezTo>
                  <a:cubicBezTo>
                    <a:pt x="21600" y="33441"/>
                    <a:pt x="12066" y="43074"/>
                    <a:pt x="225" y="43198"/>
                  </a:cubicBezTo>
                </a:path>
                <a:path w="21600" h="43199" stroke="0" extrusionOk="0">
                  <a:moveTo>
                    <a:pt x="2" y="0"/>
                  </a:moveTo>
                  <a:cubicBezTo>
                    <a:pt x="11931" y="1"/>
                    <a:pt x="21600" y="9671"/>
                    <a:pt x="21600" y="21600"/>
                  </a:cubicBezTo>
                  <a:cubicBezTo>
                    <a:pt x="21600" y="33441"/>
                    <a:pt x="12066" y="43074"/>
                    <a:pt x="225" y="43198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2F7676"/>
                </a:gs>
                <a:gs pos="100000">
                  <a:srgbClr val="66FFFF"/>
                </a:gs>
              </a:gsLst>
              <a:lin ang="0" scaled="1"/>
            </a:gra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1" name="Arc 7"/>
            <p:cNvSpPr>
              <a:spLocks/>
            </p:cNvSpPr>
            <p:nvPr/>
          </p:nvSpPr>
          <p:spPr bwMode="auto">
            <a:xfrm>
              <a:off x="762000" y="2743200"/>
              <a:ext cx="130175" cy="1066800"/>
            </a:xfrm>
            <a:custGeom>
              <a:avLst/>
              <a:gdLst>
                <a:gd name="T0" fmla="*/ 18 w 21600"/>
                <a:gd name="T1" fmla="*/ 0 h 43199"/>
                <a:gd name="T2" fmla="*/ 1362 w 21600"/>
                <a:gd name="T3" fmla="*/ 1066800 h 43199"/>
                <a:gd name="T4" fmla="*/ 0 w 21600"/>
                <a:gd name="T5" fmla="*/ 533412 h 431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9"/>
                <a:gd name="T11" fmla="*/ 21600 w 21600"/>
                <a:gd name="T12" fmla="*/ 43199 h 43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9" fill="none" extrusionOk="0">
                  <a:moveTo>
                    <a:pt x="2" y="0"/>
                  </a:moveTo>
                  <a:cubicBezTo>
                    <a:pt x="11931" y="1"/>
                    <a:pt x="21600" y="9671"/>
                    <a:pt x="21600" y="21600"/>
                  </a:cubicBezTo>
                  <a:cubicBezTo>
                    <a:pt x="21600" y="33441"/>
                    <a:pt x="12066" y="43074"/>
                    <a:pt x="225" y="43198"/>
                  </a:cubicBezTo>
                </a:path>
                <a:path w="21600" h="43199" stroke="0" extrusionOk="0">
                  <a:moveTo>
                    <a:pt x="2" y="0"/>
                  </a:moveTo>
                  <a:cubicBezTo>
                    <a:pt x="11931" y="1"/>
                    <a:pt x="21600" y="9671"/>
                    <a:pt x="21600" y="21600"/>
                  </a:cubicBezTo>
                  <a:cubicBezTo>
                    <a:pt x="21600" y="33441"/>
                    <a:pt x="12066" y="43074"/>
                    <a:pt x="225" y="43198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66FFFF"/>
                </a:gs>
                <a:gs pos="100000">
                  <a:srgbClr val="2F7676"/>
                </a:gs>
              </a:gsLst>
              <a:lin ang="0" scaled="1"/>
            </a:gra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1371600" y="3048000"/>
              <a:ext cx="2786063" cy="30734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solidFill>
                    <a:srgbClr val="FFFFFF"/>
                  </a:solidFill>
                  <a:latin typeface="Times New Roman" charset="0"/>
                </a:rPr>
                <a:t>- Двояковыпуклая</a:t>
              </a:r>
            </a:p>
            <a:p>
              <a:pPr eaLnBrk="0" hangingPunct="0"/>
              <a:endParaRPr lang="ru-RU" sz="2400">
                <a:solidFill>
                  <a:srgbClr val="FFFFFF"/>
                </a:solidFill>
                <a:latin typeface="Times New Roman" charset="0"/>
              </a:endParaRPr>
            </a:p>
            <a:p>
              <a:pPr eaLnBrk="0" hangingPunct="0"/>
              <a:endParaRPr lang="ru-RU" sz="1400">
                <a:solidFill>
                  <a:srgbClr val="FFFFFF"/>
                </a:solidFill>
                <a:latin typeface="Times New Roman" charset="0"/>
              </a:endParaRPr>
            </a:p>
            <a:p>
              <a:pPr eaLnBrk="0" hangingPunct="0"/>
              <a:endParaRPr lang="ru-RU" sz="2400">
                <a:solidFill>
                  <a:srgbClr val="FFFFFF"/>
                </a:solidFill>
                <a:latin typeface="Times New Roman" charset="0"/>
              </a:endParaRPr>
            </a:p>
            <a:p>
              <a:pPr eaLnBrk="0" hangingPunct="0"/>
              <a:r>
                <a:rPr lang="ru-RU" sz="2400">
                  <a:solidFill>
                    <a:srgbClr val="FFFFFF"/>
                  </a:solidFill>
                  <a:latin typeface="Times New Roman" charset="0"/>
                </a:rPr>
                <a:t>- Плосковыпуклая</a:t>
              </a:r>
            </a:p>
            <a:p>
              <a:pPr eaLnBrk="0" hangingPunct="0"/>
              <a:endParaRPr lang="ru-RU" sz="2400">
                <a:solidFill>
                  <a:srgbClr val="FFFFFF"/>
                </a:solidFill>
                <a:latin typeface="Times New Roman" charset="0"/>
              </a:endParaRPr>
            </a:p>
            <a:p>
              <a:pPr eaLnBrk="0" hangingPunct="0"/>
              <a:endParaRPr lang="ru-RU" sz="1400">
                <a:solidFill>
                  <a:srgbClr val="FFFFFF"/>
                </a:solidFill>
                <a:latin typeface="Times New Roman" charset="0"/>
              </a:endParaRPr>
            </a:p>
            <a:p>
              <a:pPr eaLnBrk="0" hangingPunct="0"/>
              <a:endParaRPr lang="ru-RU" sz="2400">
                <a:solidFill>
                  <a:srgbClr val="FFFFFF"/>
                </a:solidFill>
                <a:latin typeface="Times New Roman" charset="0"/>
              </a:endParaRPr>
            </a:p>
            <a:p>
              <a:pPr eaLnBrk="0" hangingPunct="0"/>
              <a:r>
                <a:rPr lang="ru-RU" sz="2400">
                  <a:solidFill>
                    <a:srgbClr val="FFFFFF"/>
                  </a:solidFill>
                  <a:latin typeface="Times New Roman" charset="0"/>
                </a:rPr>
                <a:t>- Вогнуто-выпуклая</a:t>
              </a:r>
              <a:endParaRPr lang="ru-RU" sz="2400">
                <a:latin typeface="Times New Roman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357290" y="2857496"/>
              <a:ext cx="2807948" cy="310854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charset="0"/>
                </a:rPr>
                <a:t>- Двояковыпуклая</a:t>
              </a:r>
            </a:p>
            <a:p>
              <a:pPr eaLnBrk="0" hangingPunct="0"/>
              <a:endPara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endParaRPr>
            </a:p>
            <a:p>
              <a:pPr eaLnBrk="0" hangingPunct="0"/>
              <a:endPara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endParaRPr>
            </a:p>
            <a:p>
              <a:pPr eaLnBrk="0" hangingPunct="0"/>
              <a:endPara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endParaRPr>
            </a:p>
            <a:p>
              <a:pPr eaLnBrk="0" hangingPunct="0"/>
              <a:r>
                <a:rPr lang="ru-RU" sz="24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charset="0"/>
                </a:rPr>
                <a:t>- Плосковыпуклая</a:t>
              </a:r>
            </a:p>
            <a:p>
              <a:pPr eaLnBrk="0" hangingPunct="0"/>
              <a:endPara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endParaRPr>
            </a:p>
            <a:p>
              <a:pPr eaLnBrk="0" hangingPunct="0"/>
              <a:endPara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endParaRPr>
            </a:p>
            <a:p>
              <a:pPr eaLnBrk="0" hangingPunct="0"/>
              <a:endPara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endParaRPr>
            </a:p>
            <a:p>
              <a:pPr eaLnBrk="0" hangingPunct="0"/>
              <a:r>
                <a:rPr lang="ru-RU" sz="24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charset="0"/>
                </a:rPr>
                <a:t>- Вогнуто-выпуклая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786446" y="3071810"/>
            <a:ext cx="2438400" cy="1905000"/>
            <a:chOff x="5786446" y="3071810"/>
            <a:chExt cx="2438400" cy="1905000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5786446" y="4071942"/>
              <a:ext cx="2438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6929454" y="3071810"/>
              <a:ext cx="0" cy="1905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714348" y="285728"/>
            <a:ext cx="6929486" cy="82711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800" b="1" cap="none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Рассеивающие линзы</a:t>
            </a:r>
            <a:r>
              <a:rPr lang="ru-RU" sz="48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8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4800" b="1" cap="none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456" name="Rectangle 24"/>
          <p:cNvSpPr>
            <a:spLocks noGrp="1" noChangeArrowheads="1"/>
          </p:cNvSpPr>
          <p:nvPr>
            <p:ph idx="1"/>
          </p:nvPr>
        </p:nvSpPr>
        <p:spPr>
          <a:xfrm>
            <a:off x="714348" y="1000109"/>
            <a:ext cx="7929618" cy="1754969"/>
          </a:xfrm>
        </p:spPr>
        <p:txBody>
          <a:bodyPr wrap="square" lIns="92075" tIns="46038" rIns="92075" bIns="46038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Линза, у которой середина тоньше, чем края, называется рассеивающей</a:t>
            </a:r>
          </a:p>
        </p:txBody>
      </p:sp>
      <p:grpSp>
        <p:nvGrpSpPr>
          <p:cNvPr id="36" name="Группа 35"/>
          <p:cNvGrpSpPr/>
          <p:nvPr/>
        </p:nvGrpSpPr>
        <p:grpSpPr>
          <a:xfrm>
            <a:off x="300038" y="2743200"/>
            <a:ext cx="3885217" cy="3762375"/>
            <a:chOff x="300038" y="2743200"/>
            <a:chExt cx="3885217" cy="3762375"/>
          </a:xfrm>
        </p:grpSpPr>
        <p:grpSp>
          <p:nvGrpSpPr>
            <p:cNvPr id="2" name="Group 10"/>
            <p:cNvGrpSpPr>
              <a:grpSpLocks/>
            </p:cNvGrpSpPr>
            <p:nvPr/>
          </p:nvGrpSpPr>
          <p:grpSpPr bwMode="auto">
            <a:xfrm>
              <a:off x="685800" y="2743200"/>
              <a:ext cx="398463" cy="1066800"/>
              <a:chOff x="421" y="1728"/>
              <a:chExt cx="251" cy="672"/>
            </a:xfrm>
          </p:grpSpPr>
          <p:sp>
            <p:nvSpPr>
              <p:cNvPr id="7178" name="Rectangle 9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192" cy="672"/>
              </a:xfrm>
              <a:prstGeom prst="rect">
                <a:avLst/>
              </a:prstGeom>
              <a:gradFill rotWithShape="0">
                <a:gsLst>
                  <a:gs pos="0">
                    <a:srgbClr val="2F7676"/>
                  </a:gs>
                  <a:gs pos="50000">
                    <a:srgbClr val="66FFFF"/>
                  </a:gs>
                  <a:gs pos="100000">
                    <a:srgbClr val="2F7676"/>
                  </a:gs>
                </a:gsLst>
                <a:lin ang="0" scaled="1"/>
              </a:gra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9" name="Arc 6"/>
              <p:cNvSpPr>
                <a:spLocks/>
              </p:cNvSpPr>
              <p:nvPr/>
            </p:nvSpPr>
            <p:spPr bwMode="auto">
              <a:xfrm flipH="1">
                <a:off x="528" y="1728"/>
                <a:ext cx="144" cy="672"/>
              </a:xfrm>
              <a:custGeom>
                <a:avLst/>
                <a:gdLst>
                  <a:gd name="T0" fmla="*/ 0 w 21600"/>
                  <a:gd name="T1" fmla="*/ 0 h 43199"/>
                  <a:gd name="T2" fmla="*/ 2 w 21600"/>
                  <a:gd name="T3" fmla="*/ 672 h 43199"/>
                  <a:gd name="T4" fmla="*/ 0 w 21600"/>
                  <a:gd name="T5" fmla="*/ 336 h 431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199"/>
                  <a:gd name="T11" fmla="*/ 21600 w 21600"/>
                  <a:gd name="T12" fmla="*/ 43199 h 431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199" fill="none" extrusionOk="0">
                    <a:moveTo>
                      <a:pt x="2" y="0"/>
                    </a:moveTo>
                    <a:cubicBezTo>
                      <a:pt x="11931" y="1"/>
                      <a:pt x="21600" y="9671"/>
                      <a:pt x="21600" y="21600"/>
                    </a:cubicBezTo>
                    <a:cubicBezTo>
                      <a:pt x="21600" y="33441"/>
                      <a:pt x="12066" y="43074"/>
                      <a:pt x="225" y="43198"/>
                    </a:cubicBezTo>
                  </a:path>
                  <a:path w="21600" h="43199" stroke="0" extrusionOk="0">
                    <a:moveTo>
                      <a:pt x="2" y="0"/>
                    </a:moveTo>
                    <a:cubicBezTo>
                      <a:pt x="11931" y="1"/>
                      <a:pt x="21600" y="9671"/>
                      <a:pt x="21600" y="21600"/>
                    </a:cubicBezTo>
                    <a:cubicBezTo>
                      <a:pt x="21600" y="33441"/>
                      <a:pt x="12066" y="43074"/>
                      <a:pt x="225" y="43198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" name="Arc 7"/>
              <p:cNvSpPr>
                <a:spLocks/>
              </p:cNvSpPr>
              <p:nvPr/>
            </p:nvSpPr>
            <p:spPr bwMode="auto">
              <a:xfrm>
                <a:off x="421" y="1728"/>
                <a:ext cx="82" cy="672"/>
              </a:xfrm>
              <a:custGeom>
                <a:avLst/>
                <a:gdLst>
                  <a:gd name="T0" fmla="*/ 0 w 21600"/>
                  <a:gd name="T1" fmla="*/ 0 h 43199"/>
                  <a:gd name="T2" fmla="*/ 1 w 21600"/>
                  <a:gd name="T3" fmla="*/ 672 h 43199"/>
                  <a:gd name="T4" fmla="*/ 0 w 21600"/>
                  <a:gd name="T5" fmla="*/ 336 h 431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199"/>
                  <a:gd name="T11" fmla="*/ 21600 w 21600"/>
                  <a:gd name="T12" fmla="*/ 43199 h 431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199" fill="none" extrusionOk="0">
                    <a:moveTo>
                      <a:pt x="2" y="0"/>
                    </a:moveTo>
                    <a:cubicBezTo>
                      <a:pt x="11931" y="1"/>
                      <a:pt x="21600" y="9671"/>
                      <a:pt x="21600" y="21600"/>
                    </a:cubicBezTo>
                    <a:cubicBezTo>
                      <a:pt x="21600" y="33441"/>
                      <a:pt x="12066" y="43074"/>
                      <a:pt x="225" y="43198"/>
                    </a:cubicBezTo>
                  </a:path>
                  <a:path w="21600" h="43199" stroke="0" extrusionOk="0">
                    <a:moveTo>
                      <a:pt x="2" y="0"/>
                    </a:moveTo>
                    <a:cubicBezTo>
                      <a:pt x="11931" y="1"/>
                      <a:pt x="21600" y="9671"/>
                      <a:pt x="21600" y="21600"/>
                    </a:cubicBezTo>
                    <a:cubicBezTo>
                      <a:pt x="21600" y="33441"/>
                      <a:pt x="12066" y="43074"/>
                      <a:pt x="225" y="43198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72" name="Text Box 8"/>
            <p:cNvSpPr txBox="1">
              <a:spLocks noChangeArrowheads="1"/>
            </p:cNvSpPr>
            <p:nvPr/>
          </p:nvSpPr>
          <p:spPr bwMode="auto">
            <a:xfrm>
              <a:off x="1371600" y="3048000"/>
              <a:ext cx="2813655" cy="313932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charset="0"/>
                </a:rPr>
                <a:t>- Двояковогнутая</a:t>
              </a:r>
            </a:p>
            <a:p>
              <a:pPr eaLnBrk="0" hangingPunct="0"/>
              <a:endPara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charset="0"/>
              </a:endParaRPr>
            </a:p>
            <a:p>
              <a:pPr eaLnBrk="0" hangingPunct="0"/>
              <a:endPara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charset="0"/>
              </a:endParaRPr>
            </a:p>
            <a:p>
              <a:pPr eaLnBrk="0" hangingPunct="0"/>
              <a:endPara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charset="0"/>
              </a:endParaRPr>
            </a:p>
            <a:p>
              <a:pPr eaLnBrk="0" hangingPunct="0"/>
              <a:r>
                <a:rPr lang="ru-RU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charset="0"/>
                </a:rPr>
                <a:t>- Плосковогнутая</a:t>
              </a:r>
            </a:p>
            <a:p>
              <a:pPr eaLnBrk="0" hangingPunct="0"/>
              <a:endPara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charset="0"/>
              </a:endParaRPr>
            </a:p>
            <a:p>
              <a:pPr eaLnBrk="0" hangingPunct="0"/>
              <a:endPara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charset="0"/>
              </a:endParaRPr>
            </a:p>
            <a:p>
              <a:pPr eaLnBrk="0" hangingPunct="0"/>
              <a:endPara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charset="0"/>
              </a:endParaRPr>
            </a:p>
            <a:p>
              <a:pPr eaLnBrk="0" hangingPunct="0"/>
              <a:r>
                <a:rPr lang="ru-RU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charset="0"/>
                </a:rPr>
                <a:t>- Выпукло-вогну</a:t>
              </a:r>
              <a:r>
                <a:rPr lang="ru-RU" sz="2400" dirty="0">
                  <a:latin typeface="Times New Roman" charset="0"/>
                </a:rPr>
                <a:t>тая</a:t>
              </a: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685800" y="4038600"/>
              <a:ext cx="322263" cy="1066800"/>
              <a:chOff x="432" y="2544"/>
              <a:chExt cx="203" cy="672"/>
            </a:xfrm>
          </p:grpSpPr>
          <p:sp>
            <p:nvSpPr>
              <p:cNvPr id="7176" name="Rectangle 12"/>
              <p:cNvSpPr>
                <a:spLocks noChangeArrowheads="1"/>
              </p:cNvSpPr>
              <p:nvPr/>
            </p:nvSpPr>
            <p:spPr bwMode="auto">
              <a:xfrm>
                <a:off x="443" y="2544"/>
                <a:ext cx="192" cy="672"/>
              </a:xfrm>
              <a:prstGeom prst="rect">
                <a:avLst/>
              </a:prstGeom>
              <a:gradFill rotWithShape="0">
                <a:gsLst>
                  <a:gs pos="0">
                    <a:srgbClr val="2F7676"/>
                  </a:gs>
                  <a:gs pos="50000">
                    <a:srgbClr val="66FFFF"/>
                  </a:gs>
                  <a:gs pos="100000">
                    <a:srgbClr val="2F7676"/>
                  </a:gs>
                </a:gsLst>
                <a:lin ang="0" scaled="1"/>
              </a:gra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" name="Arc 14"/>
              <p:cNvSpPr>
                <a:spLocks/>
              </p:cNvSpPr>
              <p:nvPr/>
            </p:nvSpPr>
            <p:spPr bwMode="auto">
              <a:xfrm>
                <a:off x="432" y="2544"/>
                <a:ext cx="144" cy="672"/>
              </a:xfrm>
              <a:custGeom>
                <a:avLst/>
                <a:gdLst>
                  <a:gd name="T0" fmla="*/ 0 w 21600"/>
                  <a:gd name="T1" fmla="*/ 0 h 43199"/>
                  <a:gd name="T2" fmla="*/ 2 w 21600"/>
                  <a:gd name="T3" fmla="*/ 672 h 43199"/>
                  <a:gd name="T4" fmla="*/ 0 w 21600"/>
                  <a:gd name="T5" fmla="*/ 336 h 431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199"/>
                  <a:gd name="T11" fmla="*/ 21600 w 21600"/>
                  <a:gd name="T12" fmla="*/ 43199 h 431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199" fill="none" extrusionOk="0">
                    <a:moveTo>
                      <a:pt x="2" y="0"/>
                    </a:moveTo>
                    <a:cubicBezTo>
                      <a:pt x="11931" y="1"/>
                      <a:pt x="21600" y="9671"/>
                      <a:pt x="21600" y="21600"/>
                    </a:cubicBezTo>
                    <a:cubicBezTo>
                      <a:pt x="21600" y="33441"/>
                      <a:pt x="12066" y="43074"/>
                      <a:pt x="225" y="43198"/>
                    </a:cubicBezTo>
                  </a:path>
                  <a:path w="21600" h="43199" stroke="0" extrusionOk="0">
                    <a:moveTo>
                      <a:pt x="2" y="0"/>
                    </a:moveTo>
                    <a:cubicBezTo>
                      <a:pt x="11931" y="1"/>
                      <a:pt x="21600" y="9671"/>
                      <a:pt x="21600" y="21600"/>
                    </a:cubicBezTo>
                    <a:cubicBezTo>
                      <a:pt x="21600" y="33441"/>
                      <a:pt x="12066" y="43074"/>
                      <a:pt x="225" y="43198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74" name="Freeform 23"/>
            <p:cNvSpPr>
              <a:spLocks noChangeAspect="1"/>
            </p:cNvSpPr>
            <p:nvPr/>
          </p:nvSpPr>
          <p:spPr bwMode="auto">
            <a:xfrm>
              <a:off x="300038" y="5432425"/>
              <a:ext cx="911225" cy="1073150"/>
            </a:xfrm>
            <a:custGeom>
              <a:avLst/>
              <a:gdLst>
                <a:gd name="T0" fmla="*/ 300 w 717"/>
                <a:gd name="T1" fmla="*/ 11 h 844"/>
                <a:gd name="T2" fmla="*/ 544 w 717"/>
                <a:gd name="T3" fmla="*/ 0 h 844"/>
                <a:gd name="T4" fmla="*/ 689 w 717"/>
                <a:gd name="T5" fmla="*/ 455 h 844"/>
                <a:gd name="T6" fmla="*/ 500 w 717"/>
                <a:gd name="T7" fmla="*/ 844 h 844"/>
                <a:gd name="T8" fmla="*/ 222 w 717"/>
                <a:gd name="T9" fmla="*/ 844 h 844"/>
                <a:gd name="T10" fmla="*/ 589 w 717"/>
                <a:gd name="T11" fmla="*/ 444 h 844"/>
                <a:gd name="T12" fmla="*/ 300 w 717"/>
                <a:gd name="T13" fmla="*/ 11 h 8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7"/>
                <a:gd name="T22" fmla="*/ 0 h 844"/>
                <a:gd name="T23" fmla="*/ 717 w 717"/>
                <a:gd name="T24" fmla="*/ 844 h 8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7" h="844">
                  <a:moveTo>
                    <a:pt x="300" y="11"/>
                  </a:moveTo>
                  <a:cubicBezTo>
                    <a:pt x="522" y="0"/>
                    <a:pt x="0" y="0"/>
                    <a:pt x="544" y="0"/>
                  </a:cubicBezTo>
                  <a:cubicBezTo>
                    <a:pt x="607" y="61"/>
                    <a:pt x="717" y="316"/>
                    <a:pt x="689" y="455"/>
                  </a:cubicBezTo>
                  <a:cubicBezTo>
                    <a:pt x="682" y="596"/>
                    <a:pt x="578" y="779"/>
                    <a:pt x="500" y="844"/>
                  </a:cubicBezTo>
                  <a:cubicBezTo>
                    <a:pt x="189" y="822"/>
                    <a:pt x="500" y="844"/>
                    <a:pt x="222" y="844"/>
                  </a:cubicBezTo>
                  <a:cubicBezTo>
                    <a:pt x="202" y="759"/>
                    <a:pt x="589" y="699"/>
                    <a:pt x="589" y="444"/>
                  </a:cubicBezTo>
                  <a:cubicBezTo>
                    <a:pt x="589" y="189"/>
                    <a:pt x="342" y="103"/>
                    <a:pt x="300" y="11"/>
                  </a:cubicBezTo>
                  <a:close/>
                </a:path>
              </a:pathLst>
            </a:custGeom>
            <a:gradFill rotWithShape="0">
              <a:gsLst>
                <a:gs pos="0">
                  <a:srgbClr val="2F7676"/>
                </a:gs>
                <a:gs pos="100000">
                  <a:srgbClr val="66FFFF"/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5562600" y="3000372"/>
            <a:ext cx="2362200" cy="2286016"/>
            <a:chOff x="5562600" y="3000372"/>
            <a:chExt cx="2362200" cy="2286016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6429388" y="3000372"/>
              <a:ext cx="457200" cy="2286016"/>
              <a:chOff x="3962400" y="2514600"/>
              <a:chExt cx="457200" cy="2743200"/>
            </a:xfrm>
          </p:grpSpPr>
          <p:sp>
            <p:nvSpPr>
              <p:cNvPr id="25" name="Line 5"/>
              <p:cNvSpPr>
                <a:spLocks noChangeShapeType="1"/>
              </p:cNvSpPr>
              <p:nvPr/>
            </p:nvSpPr>
            <p:spPr bwMode="auto">
              <a:xfrm>
                <a:off x="4191000" y="2667000"/>
                <a:ext cx="0" cy="24384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6"/>
              <p:cNvSpPr>
                <a:spLocks noChangeShapeType="1"/>
              </p:cNvSpPr>
              <p:nvPr/>
            </p:nvSpPr>
            <p:spPr bwMode="auto">
              <a:xfrm flipV="1">
                <a:off x="4191000" y="2514600"/>
                <a:ext cx="228600" cy="1524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7"/>
              <p:cNvSpPr>
                <a:spLocks noChangeShapeType="1"/>
              </p:cNvSpPr>
              <p:nvPr/>
            </p:nvSpPr>
            <p:spPr bwMode="auto">
              <a:xfrm flipH="1" flipV="1">
                <a:off x="3962400" y="2514600"/>
                <a:ext cx="228600" cy="1524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8"/>
              <p:cNvSpPr>
                <a:spLocks noChangeShapeType="1"/>
              </p:cNvSpPr>
              <p:nvPr/>
            </p:nvSpPr>
            <p:spPr bwMode="auto">
              <a:xfrm flipH="1">
                <a:off x="3962400" y="5105400"/>
                <a:ext cx="228600" cy="1524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9"/>
              <p:cNvSpPr>
                <a:spLocks noChangeShapeType="1"/>
              </p:cNvSpPr>
              <p:nvPr/>
            </p:nvSpPr>
            <p:spPr bwMode="auto">
              <a:xfrm>
                <a:off x="4191000" y="5105400"/>
                <a:ext cx="228600" cy="1524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5562600" y="3962400"/>
              <a:ext cx="2362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100"/>
                            </p:stCondLst>
                            <p:childTnLst>
                              <p:par>
                                <p:cTn id="21" presetID="3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dirty="0"/>
              <a:t>Основные элементы линзы.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V="1">
            <a:off x="1295400" y="3886200"/>
            <a:ext cx="647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6400800" y="3891300"/>
            <a:ext cx="2743200" cy="1317156"/>
            <a:chOff x="6400800" y="3891300"/>
            <a:chExt cx="2743200" cy="1317156"/>
          </a:xfrm>
        </p:grpSpPr>
        <p:sp>
          <p:nvSpPr>
            <p:cNvPr id="46093" name="Text Box 13"/>
            <p:cNvSpPr txBox="1">
              <a:spLocks noChangeArrowheads="1"/>
            </p:cNvSpPr>
            <p:nvPr/>
          </p:nvSpPr>
          <p:spPr bwMode="auto">
            <a:xfrm>
              <a:off x="6400800" y="4500570"/>
              <a:ext cx="27432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/>
                <a:t>Главная оптическая ось</a:t>
              </a:r>
              <a:r>
                <a:rPr lang="ru-RU" dirty="0">
                  <a:solidFill>
                    <a:srgbClr val="00FF00"/>
                  </a:solidFill>
                </a:rPr>
                <a:t>.</a:t>
              </a:r>
            </a:p>
          </p:txBody>
        </p:sp>
        <p:sp>
          <p:nvSpPr>
            <p:cNvPr id="46094" name="Line 14"/>
            <p:cNvSpPr>
              <a:spLocks noChangeShapeType="1"/>
            </p:cNvSpPr>
            <p:nvPr/>
          </p:nvSpPr>
          <p:spPr bwMode="auto">
            <a:xfrm flipH="1" flipV="1">
              <a:off x="6477000" y="3891300"/>
              <a:ext cx="609600" cy="680699"/>
            </a:xfrm>
            <a:prstGeom prst="line">
              <a:avLst/>
            </a:prstGeom>
            <a:noFill/>
            <a:ln w="57150">
              <a:solidFill>
                <a:schemeClr val="accent6">
                  <a:lumMod val="5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2667000" y="3733800"/>
            <a:ext cx="685800" cy="838200"/>
            <a:chOff x="2667000" y="3733800"/>
            <a:chExt cx="685800" cy="838200"/>
          </a:xfrm>
        </p:grpSpPr>
        <p:sp>
          <p:nvSpPr>
            <p:cNvPr id="46091" name="Line 11"/>
            <p:cNvSpPr>
              <a:spLocks noChangeShapeType="1"/>
            </p:cNvSpPr>
            <p:nvPr/>
          </p:nvSpPr>
          <p:spPr bwMode="auto">
            <a:xfrm>
              <a:off x="2971800" y="3733800"/>
              <a:ext cx="0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5" name="Text Box 15"/>
            <p:cNvSpPr txBox="1">
              <a:spLocks noChangeArrowheads="1"/>
            </p:cNvSpPr>
            <p:nvPr/>
          </p:nvSpPr>
          <p:spPr bwMode="auto">
            <a:xfrm>
              <a:off x="2667000" y="4114800"/>
              <a:ext cx="685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 </a:t>
              </a:r>
              <a:r>
                <a:rPr lang="en-US" sz="2400" dirty="0">
                  <a:solidFill>
                    <a:schemeClr val="tx2"/>
                  </a:solidFill>
                </a:rPr>
                <a:t>F</a:t>
              </a:r>
              <a:endParaRPr lang="ru-RU"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982788" y="4495800"/>
            <a:ext cx="1143000" cy="627123"/>
            <a:chOff x="1982788" y="4495800"/>
            <a:chExt cx="1143000" cy="627123"/>
          </a:xfrm>
        </p:grpSpPr>
        <p:sp>
          <p:nvSpPr>
            <p:cNvPr id="46098" name="Text Box 18"/>
            <p:cNvSpPr txBox="1">
              <a:spLocks noChangeArrowheads="1"/>
            </p:cNvSpPr>
            <p:nvPr/>
          </p:nvSpPr>
          <p:spPr bwMode="auto">
            <a:xfrm>
              <a:off x="1982788" y="4722813"/>
              <a:ext cx="1143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/>
                <a:t> Фокус </a:t>
              </a:r>
            </a:p>
          </p:txBody>
        </p:sp>
        <p:sp>
          <p:nvSpPr>
            <p:cNvPr id="46099" name="Line 19"/>
            <p:cNvSpPr>
              <a:spLocks noChangeShapeType="1"/>
            </p:cNvSpPr>
            <p:nvPr/>
          </p:nvSpPr>
          <p:spPr bwMode="auto">
            <a:xfrm flipV="1">
              <a:off x="2362200" y="4495800"/>
              <a:ext cx="457200" cy="228600"/>
            </a:xfrm>
            <a:prstGeom prst="line">
              <a:avLst/>
            </a:prstGeom>
            <a:noFill/>
            <a:ln w="57150">
              <a:solidFill>
                <a:schemeClr val="accent6">
                  <a:lumMod val="5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495800" y="5029200"/>
            <a:ext cx="2076464" cy="1088886"/>
            <a:chOff x="4495800" y="5029200"/>
            <a:chExt cx="2076464" cy="1088886"/>
          </a:xfrm>
        </p:grpSpPr>
        <p:sp>
          <p:nvSpPr>
            <p:cNvPr id="46100" name="Text Box 20"/>
            <p:cNvSpPr txBox="1">
              <a:spLocks noChangeArrowheads="1"/>
            </p:cNvSpPr>
            <p:nvPr/>
          </p:nvSpPr>
          <p:spPr bwMode="auto">
            <a:xfrm>
              <a:off x="4572000" y="5410200"/>
              <a:ext cx="200026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/>
                <a:t>Собирающая линза</a:t>
              </a:r>
            </a:p>
          </p:txBody>
        </p:sp>
        <p:sp>
          <p:nvSpPr>
            <p:cNvPr id="46101" name="Line 21"/>
            <p:cNvSpPr>
              <a:spLocks noChangeShapeType="1"/>
            </p:cNvSpPr>
            <p:nvPr/>
          </p:nvSpPr>
          <p:spPr bwMode="auto">
            <a:xfrm flipH="1" flipV="1">
              <a:off x="4495800" y="5029200"/>
              <a:ext cx="381000" cy="304800"/>
            </a:xfrm>
            <a:prstGeom prst="line">
              <a:avLst/>
            </a:prstGeom>
            <a:noFill/>
            <a:ln w="57150">
              <a:solidFill>
                <a:schemeClr val="accent6">
                  <a:lumMod val="5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191000" y="2643182"/>
            <a:ext cx="304800" cy="2386018"/>
            <a:chOff x="4191000" y="2643182"/>
            <a:chExt cx="304800" cy="2386018"/>
          </a:xfrm>
        </p:grpSpPr>
        <p:sp>
          <p:nvSpPr>
            <p:cNvPr id="46086" name="Line 6"/>
            <p:cNvSpPr>
              <a:spLocks noChangeShapeType="1"/>
            </p:cNvSpPr>
            <p:nvPr/>
          </p:nvSpPr>
          <p:spPr bwMode="auto">
            <a:xfrm>
              <a:off x="4343400" y="2667000"/>
              <a:ext cx="0" cy="2362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87" name="Line 7"/>
            <p:cNvSpPr>
              <a:spLocks noChangeShapeType="1"/>
            </p:cNvSpPr>
            <p:nvPr/>
          </p:nvSpPr>
          <p:spPr bwMode="auto">
            <a:xfrm flipV="1">
              <a:off x="4191000" y="2667000"/>
              <a:ext cx="152400" cy="457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88" name="Line 8"/>
            <p:cNvSpPr>
              <a:spLocks noChangeShapeType="1"/>
            </p:cNvSpPr>
            <p:nvPr/>
          </p:nvSpPr>
          <p:spPr bwMode="auto">
            <a:xfrm flipH="1" flipV="1">
              <a:off x="4357686" y="2643182"/>
              <a:ext cx="138114" cy="4810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89" name="Line 9"/>
            <p:cNvSpPr>
              <a:spLocks noChangeShapeType="1"/>
            </p:cNvSpPr>
            <p:nvPr/>
          </p:nvSpPr>
          <p:spPr bwMode="auto">
            <a:xfrm flipH="1" flipV="1">
              <a:off x="4191000" y="4648200"/>
              <a:ext cx="15240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0" name="Line 10"/>
            <p:cNvSpPr>
              <a:spLocks noChangeShapeType="1"/>
            </p:cNvSpPr>
            <p:nvPr/>
          </p:nvSpPr>
          <p:spPr bwMode="auto">
            <a:xfrm flipV="1">
              <a:off x="4343400" y="4648200"/>
              <a:ext cx="15240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4267200" y="3810000"/>
              <a:ext cx="152400" cy="762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495800" y="2500306"/>
            <a:ext cx="2338390" cy="1233494"/>
            <a:chOff x="4495800" y="2500306"/>
            <a:chExt cx="2338390" cy="1233494"/>
          </a:xfrm>
        </p:grpSpPr>
        <p:sp>
          <p:nvSpPr>
            <p:cNvPr id="46103" name="Text Box 23"/>
            <p:cNvSpPr txBox="1">
              <a:spLocks noChangeArrowheads="1"/>
            </p:cNvSpPr>
            <p:nvPr/>
          </p:nvSpPr>
          <p:spPr bwMode="auto">
            <a:xfrm>
              <a:off x="4929190" y="2500306"/>
              <a:ext cx="19050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/>
                <a:t>Оптический центр линзы</a:t>
              </a:r>
            </a:p>
          </p:txBody>
        </p:sp>
        <p:sp>
          <p:nvSpPr>
            <p:cNvPr id="46104" name="Line 24"/>
            <p:cNvSpPr>
              <a:spLocks noChangeShapeType="1"/>
            </p:cNvSpPr>
            <p:nvPr/>
          </p:nvSpPr>
          <p:spPr bwMode="auto">
            <a:xfrm flipH="1">
              <a:off x="4495800" y="3200400"/>
              <a:ext cx="457200" cy="533400"/>
            </a:xfrm>
            <a:prstGeom prst="line">
              <a:avLst/>
            </a:prstGeom>
            <a:noFill/>
            <a:ln w="57150">
              <a:solidFill>
                <a:schemeClr val="accent6">
                  <a:lumMod val="5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486400" y="3752852"/>
            <a:ext cx="533400" cy="852193"/>
            <a:chOff x="5486400" y="3752852"/>
            <a:chExt cx="533400" cy="852193"/>
          </a:xfrm>
        </p:grpSpPr>
        <p:sp>
          <p:nvSpPr>
            <p:cNvPr id="46092" name="Line 12"/>
            <p:cNvSpPr>
              <a:spLocks noChangeShapeType="1"/>
            </p:cNvSpPr>
            <p:nvPr/>
          </p:nvSpPr>
          <p:spPr bwMode="auto">
            <a:xfrm>
              <a:off x="5715000" y="3752852"/>
              <a:ext cx="0" cy="28574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05" name="Text Box 25"/>
            <p:cNvSpPr txBox="1">
              <a:spLocks noChangeArrowheads="1"/>
            </p:cNvSpPr>
            <p:nvPr/>
          </p:nvSpPr>
          <p:spPr bwMode="auto">
            <a:xfrm>
              <a:off x="5486400" y="4143380"/>
              <a:ext cx="533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F</a:t>
              </a:r>
              <a:endParaRPr lang="ru-RU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7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7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765175"/>
            <a:ext cx="8229600" cy="38623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Построение изображений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 </a:t>
            </a:r>
            <a:r>
              <a:rPr lang="ru-RU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собирающих</a:t>
            </a:r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линзах.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6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714348" y="0"/>
            <a:ext cx="7669240" cy="16430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5400" b="1" cap="none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«Три замечательных луча»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2000240"/>
            <a:ext cx="8839200" cy="904863"/>
          </a:xfrm>
        </p:spPr>
        <p:txBody>
          <a:bodyPr>
            <a:sp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построения изображений в тонких линзах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используются следующие лучи:</a:t>
            </a: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2971800" y="2922588"/>
            <a:ext cx="61722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800" dirty="0">
                <a:solidFill>
                  <a:srgbClr val="FF00FF"/>
                </a:solidFill>
                <a:latin typeface="Times New Roman" charset="0"/>
              </a:rPr>
              <a:t>1)</a:t>
            </a:r>
            <a:r>
              <a:rPr lang="ru-RU" sz="2800" dirty="0">
                <a:solidFill>
                  <a:srgbClr val="FFFFFF"/>
                </a:solidFill>
                <a:latin typeface="Times New Roman" charset="0"/>
              </a:rPr>
              <a:t>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charset="0"/>
              </a:rPr>
              <a:t>Луч, падающий на линзу параллельно главной оптической оси, после преломления идет через фокус.</a:t>
            </a:r>
          </a:p>
          <a:p>
            <a:pPr eaLnBrk="0" hangingPunct="0"/>
            <a:r>
              <a:rPr lang="ru-RU" sz="2800" dirty="0">
                <a:solidFill>
                  <a:srgbClr val="00B050"/>
                </a:solidFill>
                <a:latin typeface="Times New Roman" charset="0"/>
              </a:rPr>
              <a:t>2)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charset="0"/>
              </a:rPr>
              <a:t>Луч, идущий через фокус, после преломления идёт параллельно главной оптической оси.</a:t>
            </a:r>
          </a:p>
          <a:p>
            <a:pPr eaLnBrk="0" hangingPunct="0"/>
            <a:r>
              <a:rPr lang="ru-RU" sz="2800" dirty="0">
                <a:solidFill>
                  <a:srgbClr val="00B0F0"/>
                </a:solidFill>
                <a:latin typeface="Times New Roman" charset="0"/>
              </a:rPr>
              <a:t>3)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charset="0"/>
              </a:rPr>
              <a:t>Луч, идущий через оптический центр линзы, не меняет своего направления.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76200" y="3581400"/>
            <a:ext cx="2590800" cy="2590800"/>
            <a:chOff x="76200" y="3581400"/>
            <a:chExt cx="2590800" cy="2590800"/>
          </a:xfrm>
        </p:grpSpPr>
        <p:sp>
          <p:nvSpPr>
            <p:cNvPr id="9221" name="Line 9"/>
            <p:cNvSpPr>
              <a:spLocks noChangeShapeType="1"/>
            </p:cNvSpPr>
            <p:nvPr/>
          </p:nvSpPr>
          <p:spPr bwMode="auto">
            <a:xfrm>
              <a:off x="76200" y="4876800"/>
              <a:ext cx="2590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2" name="Line 10"/>
            <p:cNvSpPr>
              <a:spLocks noChangeShapeType="1"/>
            </p:cNvSpPr>
            <p:nvPr/>
          </p:nvSpPr>
          <p:spPr bwMode="auto">
            <a:xfrm>
              <a:off x="1319213" y="3616325"/>
              <a:ext cx="0" cy="25558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3" name="Oval 11"/>
            <p:cNvSpPr>
              <a:spLocks noChangeArrowheads="1"/>
            </p:cNvSpPr>
            <p:nvPr/>
          </p:nvSpPr>
          <p:spPr bwMode="auto">
            <a:xfrm>
              <a:off x="574675" y="4841875"/>
              <a:ext cx="76200" cy="762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4" name="Oval 12"/>
            <p:cNvSpPr>
              <a:spLocks noChangeArrowheads="1"/>
            </p:cNvSpPr>
            <p:nvPr/>
          </p:nvSpPr>
          <p:spPr bwMode="auto">
            <a:xfrm>
              <a:off x="1963738" y="4852988"/>
              <a:ext cx="76200" cy="762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5" name="Text Box 13"/>
            <p:cNvSpPr txBox="1">
              <a:spLocks noChangeArrowheads="1"/>
            </p:cNvSpPr>
            <p:nvPr/>
          </p:nvSpPr>
          <p:spPr bwMode="auto">
            <a:xfrm>
              <a:off x="484188" y="4876800"/>
              <a:ext cx="354012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F</a:t>
              </a:r>
              <a:endParaRPr lang="ru-RU" sz="2400">
                <a:latin typeface="Times New Roman" charset="0"/>
              </a:endParaRPr>
            </a:p>
          </p:txBody>
        </p:sp>
        <p:sp>
          <p:nvSpPr>
            <p:cNvPr id="9226" name="Text Box 14"/>
            <p:cNvSpPr txBox="1">
              <a:spLocks noChangeArrowheads="1"/>
            </p:cNvSpPr>
            <p:nvPr/>
          </p:nvSpPr>
          <p:spPr bwMode="auto">
            <a:xfrm>
              <a:off x="1828800" y="4876800"/>
              <a:ext cx="3540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F</a:t>
              </a:r>
              <a:endParaRPr lang="ru-RU" sz="2400">
                <a:latin typeface="Times New Roman" charset="0"/>
              </a:endParaRPr>
            </a:p>
          </p:txBody>
        </p:sp>
        <p:sp>
          <p:nvSpPr>
            <p:cNvPr id="9227" name="Line 15"/>
            <p:cNvSpPr>
              <a:spLocks noChangeShapeType="1"/>
            </p:cNvSpPr>
            <p:nvPr/>
          </p:nvSpPr>
          <p:spPr bwMode="auto">
            <a:xfrm>
              <a:off x="322263" y="4038600"/>
              <a:ext cx="990600" cy="0"/>
            </a:xfrm>
            <a:prstGeom prst="line">
              <a:avLst/>
            </a:prstGeom>
            <a:noFill/>
            <a:ln w="3175">
              <a:solidFill>
                <a:srgbClr val="FF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8" name="Line 16"/>
            <p:cNvSpPr>
              <a:spLocks noChangeShapeType="1"/>
            </p:cNvSpPr>
            <p:nvPr/>
          </p:nvSpPr>
          <p:spPr bwMode="auto">
            <a:xfrm>
              <a:off x="1295400" y="4038600"/>
              <a:ext cx="1295400" cy="1524000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9" name="Text Box 17"/>
            <p:cNvSpPr txBox="1">
              <a:spLocks noChangeArrowheads="1"/>
            </p:cNvSpPr>
            <p:nvPr/>
          </p:nvSpPr>
          <p:spPr bwMode="auto">
            <a:xfrm>
              <a:off x="228600" y="3581400"/>
              <a:ext cx="3365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FF00FF"/>
                  </a:solidFill>
                  <a:latin typeface="Times New Roman" charset="0"/>
                </a:rPr>
                <a:t>1</a:t>
              </a:r>
              <a:endParaRPr lang="ru-RU" sz="2400">
                <a:latin typeface="Times New Roman" charset="0"/>
              </a:endParaRPr>
            </a:p>
          </p:txBody>
        </p:sp>
        <p:sp>
          <p:nvSpPr>
            <p:cNvPr id="9230" name="Line 19"/>
            <p:cNvSpPr>
              <a:spLocks noChangeShapeType="1"/>
            </p:cNvSpPr>
            <p:nvPr/>
          </p:nvSpPr>
          <p:spPr bwMode="auto">
            <a:xfrm>
              <a:off x="152400" y="4419600"/>
              <a:ext cx="1143000" cy="1076325"/>
            </a:xfrm>
            <a:prstGeom prst="line">
              <a:avLst/>
            </a:prstGeom>
            <a:noFill/>
            <a:ln w="12700">
              <a:solidFill>
                <a:srgbClr val="33CC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1" name="Line 20"/>
            <p:cNvSpPr>
              <a:spLocks noChangeShapeType="1"/>
            </p:cNvSpPr>
            <p:nvPr/>
          </p:nvSpPr>
          <p:spPr bwMode="auto">
            <a:xfrm>
              <a:off x="1295400" y="5527675"/>
              <a:ext cx="914400" cy="0"/>
            </a:xfrm>
            <a:prstGeom prst="line">
              <a:avLst/>
            </a:prstGeom>
            <a:noFill/>
            <a:ln w="12700">
              <a:solidFill>
                <a:srgbClr val="33CC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2" name="Text Box 21"/>
            <p:cNvSpPr txBox="1">
              <a:spLocks noChangeArrowheads="1"/>
            </p:cNvSpPr>
            <p:nvPr/>
          </p:nvSpPr>
          <p:spPr bwMode="auto">
            <a:xfrm>
              <a:off x="228600" y="4191000"/>
              <a:ext cx="3365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9900"/>
                  </a:solidFill>
                  <a:latin typeface="Times New Roman" charset="0"/>
                </a:rPr>
                <a:t>2</a:t>
              </a:r>
              <a:endParaRPr lang="ru-RU" sz="2400">
                <a:latin typeface="Times New Roman" charset="0"/>
              </a:endParaRPr>
            </a:p>
          </p:txBody>
        </p:sp>
        <p:sp>
          <p:nvSpPr>
            <p:cNvPr id="9233" name="Line 22"/>
            <p:cNvSpPr>
              <a:spLocks noChangeShapeType="1"/>
            </p:cNvSpPr>
            <p:nvPr/>
          </p:nvSpPr>
          <p:spPr bwMode="auto">
            <a:xfrm flipV="1">
              <a:off x="304800" y="4114800"/>
              <a:ext cx="2209800" cy="1447800"/>
            </a:xfrm>
            <a:prstGeom prst="line">
              <a:avLst/>
            </a:prstGeom>
            <a:noFill/>
            <a:ln w="12700">
              <a:solidFill>
                <a:srgbClr val="0099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9234" name="Text Box 23"/>
            <p:cNvSpPr txBox="1">
              <a:spLocks noChangeArrowheads="1"/>
            </p:cNvSpPr>
            <p:nvPr/>
          </p:nvSpPr>
          <p:spPr bwMode="auto">
            <a:xfrm>
              <a:off x="381000" y="5410200"/>
              <a:ext cx="3365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66CCFF"/>
                  </a:solidFill>
                  <a:latin typeface="Times New Roman" charset="0"/>
                </a:rPr>
                <a:t>3</a:t>
              </a:r>
              <a:endParaRPr lang="ru-RU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9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ПОСТРОЕНИЕ В СОБИРАЮЩЕЙ ЛИНЗЕ.</a:t>
            </a:r>
            <a:endParaRPr lang="ru-RU" sz="44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219200" y="3962400"/>
            <a:ext cx="685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4419600" y="2438400"/>
            <a:ext cx="0" cy="297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2819400" y="3823984"/>
            <a:ext cx="381000" cy="914054"/>
            <a:chOff x="2819400" y="3823984"/>
            <a:chExt cx="381000" cy="914054"/>
          </a:xfrm>
        </p:grpSpPr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>
              <a:off x="2971800" y="3823984"/>
              <a:ext cx="0" cy="29081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60" name="Text Box 8"/>
            <p:cNvSpPr txBox="1">
              <a:spLocks noChangeArrowheads="1"/>
            </p:cNvSpPr>
            <p:nvPr/>
          </p:nvSpPr>
          <p:spPr bwMode="auto">
            <a:xfrm>
              <a:off x="2819400" y="4214818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F</a:t>
              </a:r>
              <a:endParaRPr lang="ru-RU" sz="280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62600" y="3810000"/>
            <a:ext cx="609600" cy="1128713"/>
            <a:chOff x="5562600" y="3810000"/>
            <a:chExt cx="609600" cy="1128713"/>
          </a:xfrm>
        </p:grpSpPr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>
              <a:off x="5791200" y="3810000"/>
              <a:ext cx="0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61" name="Text Box 9"/>
            <p:cNvSpPr txBox="1">
              <a:spLocks noChangeArrowheads="1"/>
            </p:cNvSpPr>
            <p:nvPr/>
          </p:nvSpPr>
          <p:spPr bwMode="auto">
            <a:xfrm>
              <a:off x="5562600" y="4419600"/>
              <a:ext cx="609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F</a:t>
              </a:r>
              <a:endParaRPr lang="ru-RU" sz="2800"/>
            </a:p>
          </p:txBody>
        </p:sp>
      </p:grp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1752600" y="3048000"/>
            <a:ext cx="6400800" cy="22098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1752600" y="3048000"/>
            <a:ext cx="2667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4419600" y="3048000"/>
            <a:ext cx="3657600" cy="2438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239000" y="3962400"/>
            <a:ext cx="0" cy="9906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1371600" y="2819400"/>
            <a:ext cx="533400" cy="1524000"/>
            <a:chOff x="1371600" y="2819400"/>
            <a:chExt cx="533400" cy="1524000"/>
          </a:xfrm>
        </p:grpSpPr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 flipV="1">
              <a:off x="1752600" y="3048000"/>
              <a:ext cx="0" cy="91440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69" name="Text Box 17"/>
            <p:cNvSpPr txBox="1">
              <a:spLocks noChangeArrowheads="1"/>
            </p:cNvSpPr>
            <p:nvPr/>
          </p:nvSpPr>
          <p:spPr bwMode="auto">
            <a:xfrm>
              <a:off x="1371600" y="2819400"/>
              <a:ext cx="533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А</a:t>
              </a:r>
            </a:p>
          </p:txBody>
        </p:sp>
        <p:sp>
          <p:nvSpPr>
            <p:cNvPr id="49170" name="Text Box 18"/>
            <p:cNvSpPr txBox="1">
              <a:spLocks noChangeArrowheads="1"/>
            </p:cNvSpPr>
            <p:nvPr/>
          </p:nvSpPr>
          <p:spPr bwMode="auto">
            <a:xfrm>
              <a:off x="1447800" y="38862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В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705600" y="4876800"/>
            <a:ext cx="609600" cy="457200"/>
            <a:chOff x="6705600" y="4876800"/>
            <a:chExt cx="609600" cy="457200"/>
          </a:xfrm>
        </p:grpSpPr>
        <p:sp>
          <p:nvSpPr>
            <p:cNvPr id="49166" name="Oval 14"/>
            <p:cNvSpPr>
              <a:spLocks noChangeArrowheads="1"/>
            </p:cNvSpPr>
            <p:nvPr/>
          </p:nvSpPr>
          <p:spPr bwMode="auto">
            <a:xfrm>
              <a:off x="7162800" y="4876800"/>
              <a:ext cx="1524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71" name="Text Box 19"/>
            <p:cNvSpPr txBox="1">
              <a:spLocks noChangeArrowheads="1"/>
            </p:cNvSpPr>
            <p:nvPr/>
          </p:nvSpPr>
          <p:spPr bwMode="auto">
            <a:xfrm>
              <a:off x="6705600" y="4876800"/>
              <a:ext cx="533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А1</a:t>
              </a:r>
            </a:p>
          </p:txBody>
        </p:sp>
      </p:grp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7239000" y="3505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В1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8229600" y="5105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2</a:t>
            </a:r>
            <a:endParaRPr lang="ru-RU" b="1" dirty="0"/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8001000" y="5638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1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9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8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6" grpId="0" animBg="1"/>
      <p:bldP spid="49157" grpId="0" animBg="1"/>
      <p:bldP spid="49163" grpId="0" animBg="1"/>
      <p:bldP spid="49164" grpId="0" animBg="1"/>
      <p:bldP spid="49165" grpId="0" animBg="1"/>
      <p:bldP spid="49168" grpId="0" animBg="1"/>
      <p:bldP spid="49172" grpId="0"/>
      <p:bldP spid="4917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268</TotalTime>
  <Words>288</Words>
  <PresentationFormat>Экран (4:3)</PresentationFormat>
  <Paragraphs>105</Paragraphs>
  <Slides>15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Слайд 3</vt:lpstr>
      <vt:lpstr>Собирающие линзы</vt:lpstr>
      <vt:lpstr>Рассеивающие линзы </vt:lpstr>
      <vt:lpstr>Основные элементы линзы.</vt:lpstr>
      <vt:lpstr>Слайд 7</vt:lpstr>
      <vt:lpstr>«Три замечательных луча»</vt:lpstr>
      <vt:lpstr>ПОСТРОЕНИЕ В СОБИРАЮЩЕЙ ЛИНЗЕ.</vt:lpstr>
      <vt:lpstr>ПОСТРОЕНИЕ В РАССЕИВАЮЩЕЙ ЛИНЗЕ.</vt:lpstr>
      <vt:lpstr>Самостоятельно построить изображения в собирающей линзе:</vt:lpstr>
      <vt:lpstr>Слайд 12</vt:lpstr>
      <vt:lpstr>Предмет находится на главном фокусном расстоянии</vt:lpstr>
      <vt:lpstr>Предмет находится между  главным фокусом и двойным фокусом</vt:lpstr>
      <vt:lpstr>Предмет находится на  двойном фокусном расстоянии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NEO</cp:lastModifiedBy>
  <cp:revision>30</cp:revision>
  <dcterms:modified xsi:type="dcterms:W3CDTF">2010-03-15T20:13:14Z</dcterms:modified>
</cp:coreProperties>
</file>