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3ED432-71A5-42BC-9093-FDFD2294903C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10699A-D1E8-4C73-8FD9-AA95612AAFD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3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«Навыки исследовательской деятельности для создания творческих проектов обучающегося. Формирование </a:t>
            </a:r>
            <a:r>
              <a:rPr lang="ru-RU" sz="2800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метапредметных</a:t>
            </a:r>
            <a:r>
              <a:rPr lang="ru-RU" sz="28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компетенций»</a:t>
            </a:r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6216" y="400506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Солодилова О.В.,</a:t>
            </a:r>
          </a:p>
          <a:p>
            <a:pPr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учитель физики</a:t>
            </a:r>
          </a:p>
          <a:p>
            <a:pPr algn="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МОУ «Лицей №17»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60332" y="5349409"/>
            <a:ext cx="1188132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01.11.2011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2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336">
              <a:srgbClr val="FEE0D0"/>
            </a:gs>
            <a:gs pos="100000">
              <a:schemeClr val="accent1">
                <a:lumMod val="0"/>
                <a:lumOff val="100000"/>
              </a:schemeClr>
            </a:gs>
            <a:gs pos="13000">
              <a:schemeClr val="accent1">
                <a:lumMod val="60000"/>
                <a:lumOff val="40000"/>
              </a:schemeClr>
            </a:gs>
            <a:gs pos="89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440" y="1196752"/>
            <a:ext cx="8064896" cy="45243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Задача руководителя в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проекте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сделать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так, чтобы дети большую часть работы выполняли сами, без вмешательства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взрослых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дать учащимся и возможность ошибиться, и возможность самостоятельно исправить свою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ошибку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помогать им только тогда, когда они обращаются за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помощью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itchFamily="34" charset="0"/>
                <a:cs typeface="Arial" pitchFamily="34" charset="0"/>
              </a:rPr>
              <a:t>стараться не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контролировать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каждый шаг учеников,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оказывая помощь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давать готовые решения, а предлагать возможные варианты, чтобы у детей всегда была свобода выбора и уверенность в собственном решении поставленной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44662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rgbClr val="FEE0D0"/>
            </a:gs>
            <a:gs pos="100000">
              <a:schemeClr val="accent1">
                <a:lumMod val="0"/>
                <a:lumOff val="100000"/>
              </a:schemeClr>
            </a:gs>
            <a:gs pos="13000">
              <a:schemeClr val="accent1">
                <a:lumMod val="60000"/>
                <a:lumOff val="40000"/>
              </a:schemeClr>
            </a:gs>
            <a:gs pos="89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52736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времени уделяется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подготовке команд к защите проекта.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Здесь можно выделить следующие этапы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материала на стендах из ватмана (с фотографиями, рисунками, схемами, диаграммами, раскрывающими суть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устной презентации проекта (она может сопровождаться показом слайдов, компьютерной презентацией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ответу на возможные вопросы оппонентов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папки проекта, в которой сохраняются все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документы,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ходе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Конечная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оценка работы осуществляется учащимися и учителем по окончании защиты. В ходе обсуждения выясняется, что удалось, что не получилось, причем обсуждается также и организация работы над проектом в группе.</a:t>
            </a:r>
          </a:p>
        </p:txBody>
      </p:sp>
    </p:spTree>
    <p:extLst>
      <p:ext uri="{BB962C8B-B14F-4D97-AF65-F5344CB8AC3E}">
        <p14:creationId xmlns:p14="http://schemas.microsoft.com/office/powerpoint/2010/main" val="129067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73000">
              <a:srgbClr val="FEE0D0"/>
            </a:gs>
            <a:gs pos="100000">
              <a:schemeClr val="accent1">
                <a:lumMod val="0"/>
                <a:lumOff val="100000"/>
              </a:schemeClr>
            </a:gs>
            <a:gs pos="13000">
              <a:schemeClr val="accent1">
                <a:lumMod val="60000"/>
                <a:lumOff val="40000"/>
              </a:schemeClr>
            </a:gs>
            <a:gs pos="89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title="ОГвно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976" y="5085184"/>
            <a:ext cx="4478039" cy="947140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reflection endPos="33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268760"/>
            <a:ext cx="68407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Arial Black" pitchFamily="34" charset="0"/>
                <a:cs typeface="Arial" pitchFamily="34" charset="0"/>
              </a:rPr>
              <a:t>М</a:t>
            </a:r>
            <a:r>
              <a:rPr lang="ru-RU" i="1" dirty="0" smtClean="0">
                <a:latin typeface="Arial Black" pitchFamily="34" charset="0"/>
                <a:cs typeface="Arial" pitchFamily="34" charset="0"/>
              </a:rPr>
              <a:t>етод </a:t>
            </a:r>
            <a:r>
              <a:rPr lang="ru-RU" i="1" dirty="0">
                <a:latin typeface="Arial Black" pitchFamily="34" charset="0"/>
                <a:cs typeface="Arial" pitchFamily="34" charset="0"/>
              </a:rPr>
              <a:t>проектов </a:t>
            </a:r>
            <a:r>
              <a:rPr lang="ru-RU" i="1" dirty="0" smtClean="0">
                <a:latin typeface="Arial Black" pitchFamily="34" charset="0"/>
                <a:cs typeface="Arial" pitchFamily="34" charset="0"/>
              </a:rPr>
              <a:t>позволяет</a:t>
            </a:r>
            <a:r>
              <a:rPr lang="en-US" i="1" dirty="0" smtClean="0">
                <a:latin typeface="Arial Black" pitchFamily="34" charset="0"/>
                <a:cs typeface="Arial" pitchFamily="34" charset="0"/>
              </a:rPr>
              <a:t>:</a:t>
            </a:r>
            <a:r>
              <a:rPr lang="ru-RU" i="1" dirty="0" smtClean="0">
                <a:latin typeface="Arial Black" pitchFamily="34" charset="0"/>
                <a:cs typeface="Arial" pitchFamily="34" charset="0"/>
              </a:rPr>
              <a:t> 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решить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вопросы приобретения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знаний;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выработать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у школьников культуру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общения;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способность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ощущать себя членом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команды: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подчинять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свой темперамент, характер, время интересам общего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дела;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участие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в проекте позволяет приобрести уникальный опыт, невозможный при других формах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377266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rgbClr val="FEE0D0"/>
            </a:gs>
            <a:gs pos="100000">
              <a:schemeClr val="accent1">
                <a:lumMod val="0"/>
                <a:lumOff val="100000"/>
              </a:schemeClr>
            </a:gs>
            <a:gs pos="13000">
              <a:schemeClr val="accent1">
                <a:lumMod val="60000"/>
                <a:lumOff val="40000"/>
              </a:schemeClr>
            </a:gs>
            <a:gs pos="89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196752"/>
            <a:ext cx="6264696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Пути реализации </a:t>
            </a:r>
            <a:r>
              <a:rPr lang="ru-RU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компетентностного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 подхода в проектной деятельности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обучающихся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9612" y="2708920"/>
            <a:ext cx="67687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Проектные формы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работы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наиболее эффективно </a:t>
            </a:r>
            <a:r>
              <a:rPr lang="ru-RU" dirty="0">
                <a:latin typeface="Arial" pitchFamily="34" charset="0"/>
                <a:cs typeface="Arial" pitchFamily="34" charset="0"/>
              </a:rPr>
              <a:t>реализуют идеи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компетентностного</a:t>
            </a:r>
            <a:r>
              <a:rPr lang="ru-RU" dirty="0">
                <a:latin typeface="Arial" pitchFamily="34" charset="0"/>
                <a:cs typeface="Arial" pitchFamily="34" charset="0"/>
              </a:rPr>
              <a:t> подхода 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образованию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способствуют </a:t>
            </a:r>
            <a:r>
              <a:rPr lang="ru-RU" dirty="0">
                <a:latin typeface="Arial" pitchFamily="34" charset="0"/>
                <a:cs typeface="Arial" pitchFamily="34" charset="0"/>
              </a:rPr>
              <a:t>органичному проявлению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межпредметной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 интеграции и развитию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социокоммуникативной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 адаптации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740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58462"/>
            <a:ext cx="72008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Работа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школьников над проектами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организуется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Black" pitchFamily="34" charset="0"/>
              </a:rPr>
              <a:t>следующим образом: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5556" y="1556792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начале учебного года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всем ученикам 7-11 классов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объявляется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сбор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установочное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через неделю)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разъясняются задачи проекта, описываются требования к результату, демонстрируются успешные проекты прошлых лет. На этом этапе дети понимают, что в проект обязательно должны войти следующие структурные элементы: описание цели работы, схема технического устройства, его дизайнерское решение, экологическая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безопасность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Расписываются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темы, назначаются консультации групп с педагогом.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Обязательной является только первая встреча, на которой подробно обсуждается предполагаемое содержание возможной работы; набрасывается предварительный план, создается список источников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над проектами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ведется дома и в школе, во второй половине дня, когда учитель работает в кабинете, и дети могут, занимаясь самостоятельно, получить консультацию, поделиться идеями, скорректировать деятельность. Нередко первоначальная идея проекта меняется коренным образом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это один день Недели физики в школе. Все ученики, администрация школы и учителя собираются вместе, наблюдают защиту и участвуют в оценивании проектов: задают вопросы, проставляют баллы в соответствии с требованиями к презентации: оригинальность идеи, продуманность и обоснованность технического замысла, форма подачи. Все проекты, выставленные на защиту, размещены на стендах, доступны обозрению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3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412776"/>
            <a:ext cx="727280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Каждый из проектов может носить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интегративный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характер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остребованы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знания о физических законах среды, в которой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будет функционировать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предполагаемое устройство: вода, земля, воздух,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космос.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связи с условиями среды исчисляются технические параметры -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 привлекаются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навыки, полученные на уроках математики. Расчеты, но уже экономические, нужны для доказательства рентабельности устройства. Экология и биология «подключаются», когда надо защитить свое устройство по параметру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природо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- и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человекосообразности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И, наконец, учитывается эстетическое решение устройства.</a:t>
            </a: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5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24744"/>
            <a:ext cx="7992888" cy="646331"/>
          </a:xfrm>
          <a:prstGeom prst="rect">
            <a:avLst/>
          </a:prstGeom>
          <a:effectLst>
            <a:outerShdw blurRad="39000" dist="25400" dir="5400000" rotWithShape="0">
              <a:schemeClr val="accent2">
                <a:shade val="33000"/>
                <a:alpha val="83000"/>
              </a:scheme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ченик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становится более </a:t>
            </a:r>
            <a:r>
              <a:rPr lang="ru-RU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компетентным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своей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теме и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в способах поиска информации и работы с ней.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780928"/>
            <a:ext cx="7992888" cy="646331"/>
          </a:xfrm>
          <a:prstGeom prst="rect">
            <a:avLst/>
          </a:prstGeom>
          <a:effectLst>
            <a:outerShdw blurRad="39000" dist="25400" dir="5400000" rotWithShape="0">
              <a:schemeClr val="accent2">
                <a:shade val="33000"/>
                <a:alpha val="83000"/>
              </a:scheme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В общении «по делу» естественным образом </a:t>
            </a: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развиваются </a:t>
            </a:r>
            <a:r>
              <a:rPr lang="ru-RU" b="1" i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социокоммуникативные</a:t>
            </a:r>
            <a:r>
              <a:rPr lang="ru-RU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навыки учащихся.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509120"/>
            <a:ext cx="7992888" cy="646331"/>
          </a:xfrm>
          <a:prstGeom prst="rect">
            <a:avLst/>
          </a:prstGeom>
          <a:effectLst>
            <a:outerShdw blurRad="39000" dist="25400" dir="5400000" rotWithShape="0">
              <a:schemeClr val="accent2">
                <a:shade val="33000"/>
                <a:alpha val="83000"/>
              </a:schemeClr>
            </a:outerShdw>
            <a:reflection blurRad="6350" stA="50000" endA="300" endPos="555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Проектная работа, являясь своего рода образовательной пробой, для некоторых детей носит и </a:t>
            </a:r>
            <a:r>
              <a:rPr lang="ru-RU" b="1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профориентационный</a:t>
            </a:r>
            <a:r>
              <a:rPr lang="ru-RU" b="1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характер. </a:t>
            </a:r>
          </a:p>
        </p:txBody>
      </p:sp>
    </p:spTree>
    <p:extLst>
      <p:ext uri="{BB962C8B-B14F-4D97-AF65-F5344CB8AC3E}">
        <p14:creationId xmlns:p14="http://schemas.microsoft.com/office/powerpoint/2010/main" val="2472981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1000">
              <a:schemeClr val="accent1">
                <a:tint val="66000"/>
                <a:satMod val="16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734481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Технология проектного обучения физике на старшей ступени средней общеобразовательной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школы.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958682"/>
            <a:ext cx="77768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Необходимыми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требованиями к использованию проектной методики при обучении физике являются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наличие личностно значимой в исследовательском,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творческом плане проблемы (задачи, требующей интегрированного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знания, поиска для ее решения);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практическая, теоретическая значимость предполагаемых результатов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самостоятельная (индивидуальная, парная, групповая) деятельность учащихся на уроке или во внеурочное время;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структурирование содержательной части проекта (с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указанием поэтапных результатов и распределением ролей);</a:t>
            </a:r>
          </a:p>
          <a:p>
            <a:pPr marL="342900" indent="-342900">
              <a:buFont typeface="+mj-lt"/>
              <a:buAutoNum type="arabicParenR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использование исследовательских методов, предусматривающих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определенную последовательность действий (алгоритм проведения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деятельности).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arenR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1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1">
                <a:tint val="66000"/>
                <a:satMod val="160000"/>
              </a:schemeClr>
            </a:gs>
            <a:gs pos="71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889417"/>
            <a:ext cx="597666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лгоритм проведения проектной деятельности: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700808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>
                <a:latin typeface="Arial" pitchFamily="34" charset="0"/>
                <a:cs typeface="Arial" pitchFamily="34" charset="0"/>
              </a:rPr>
              <a:t>выдвижение гипотезы их решения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>
                <a:latin typeface="Arial" pitchFamily="34" charset="0"/>
                <a:cs typeface="Arial" pitchFamily="34" charset="0"/>
              </a:rPr>
              <a:t>обсуждение   методов    исследования   (статистических, экспериментальных, наблюдений и пр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обсуждение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способов формирования конечных результатов (презентаций, защиты, творческих отчетов, просмотров и т.д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latin typeface="Arial" pitchFamily="34" charset="0"/>
                <a:cs typeface="Arial" pitchFamily="34" charset="0"/>
              </a:rPr>
              <a:t>сбор, систематизация и анализ полученных данных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latin typeface="Arial" pitchFamily="34" charset="0"/>
                <a:cs typeface="Arial" pitchFamily="34" charset="0"/>
              </a:rPr>
              <a:t>подведение итогов, оформление результатов, их презентация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latin typeface="Arial" pitchFamily="34" charset="0"/>
                <a:cs typeface="Arial" pitchFamily="34" charset="0"/>
              </a:rPr>
              <a:t>выводы, выдвижение новых проблем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498491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1340768"/>
            <a:ext cx="3201517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b="1" dirty="0">
                <a:latin typeface="Arial Black" pitchFamily="34" charset="0"/>
              </a:rPr>
              <a:t>Этапы проектирования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766226"/>
              </p:ext>
            </p:extLst>
          </p:nvPr>
        </p:nvGraphicFramePr>
        <p:xfrm>
          <a:off x="611560" y="2132856"/>
          <a:ext cx="828092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2050"/>
                <a:gridCol w="2631878"/>
                <a:gridCol w="2276992"/>
              </a:tblGrid>
              <a:tr h="20320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Подготовительный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>
                        <a:buNone/>
                      </a:pPr>
                      <a:endParaRPr kumimoji="0" lang="en-US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0"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этап мотивации и</a:t>
                      </a:r>
                    </a:p>
                    <a:p>
                      <a:r>
                        <a:rPr kumimoji="0"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целеполагания целей</a:t>
                      </a:r>
                      <a:r>
                        <a:rPr kumimoji="0"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endParaRPr kumimoji="0" lang="en-US" sz="18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0"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этап</a:t>
                      </a:r>
                      <a:r>
                        <a:rPr kumimoji="0" lang="en-US" sz="18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планирования</a:t>
                      </a:r>
                      <a:r>
                        <a:rPr kumimoji="0" lang="en-US" sz="18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kumimoji="0" lang="en-US" sz="1800" u="none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0" lang="ru-RU" sz="1800" u="non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этапы принятия решений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endParaRPr kumimoji="0" lang="en-US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Основной: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этап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выполнения проекта.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Заключительный: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этап  защиты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проекта;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этап проверки 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оценки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результатов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603157"/>
              </p:ext>
            </p:extLst>
          </p:nvPr>
        </p:nvGraphicFramePr>
        <p:xfrm>
          <a:off x="611560" y="2132856"/>
          <a:ext cx="8266545" cy="415636"/>
        </p:xfrm>
        <a:graphic>
          <a:graphicData uri="http://schemas.openxmlformats.org/drawingml/2006/table">
            <a:tbl>
              <a:tblPr/>
              <a:tblGrid>
                <a:gridCol w="8266545"/>
              </a:tblGrid>
              <a:tr h="4156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545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3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7760" y="1196752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Актуальным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педагогическом процессе становится использование методов и приемов, которые формируют у школьников навыки самостоятельного добывания новых знаний, сбора необходимой информации, умения выдвигать гипотезы, делать выводы и строить умозаключения, а также способствуют повышению интереса к изучению любого предмета, в том числе и физики.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65104"/>
            <a:ext cx="1828800" cy="156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683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136904" cy="3539430"/>
          </a:xfrm>
          <a:prstGeom prst="rect">
            <a:avLst/>
          </a:prstGeom>
          <a:effectLst>
            <a:outerShdw blurRad="50800" dist="25000" dir="5400000" rotWithShape="0">
              <a:schemeClr val="accent2">
                <a:shade val="30000"/>
                <a:satMod val="150000"/>
                <a:alpha val="38000"/>
              </a:schemeClr>
            </a:outerShdw>
            <a:reflection blurRad="6350" stA="50000" endA="300" endPos="55500" dist="50800" dir="5400000" sy="-100000" algn="bl" rotWithShape="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Метод </a:t>
            </a:r>
            <a:r>
              <a:rPr lang="ru-RU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проектов можно применить как в обычном классе в виде самостоятельной индивидуальной или групповой работы учащихся в течение различного по продолжительности времени, так и с использованием современных средств информационных технологий, в частности, компьютерных телекоммуникаций.</a:t>
            </a:r>
          </a:p>
        </p:txBody>
      </p:sp>
    </p:spTree>
    <p:extLst>
      <p:ext uri="{BB962C8B-B14F-4D97-AF65-F5344CB8AC3E}">
        <p14:creationId xmlns:p14="http://schemas.microsoft.com/office/powerpoint/2010/main" val="1980462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1955" y="825445"/>
            <a:ext cx="460414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dirty="0">
                <a:latin typeface="Comic Sans MS" pitchFamily="66" charset="0"/>
              </a:rPr>
              <a:t>К</a:t>
            </a:r>
            <a:r>
              <a:rPr lang="ru-RU" dirty="0" smtClean="0">
                <a:latin typeface="Comic Sans MS" pitchFamily="66" charset="0"/>
              </a:rPr>
              <a:t>лассификация </a:t>
            </a:r>
            <a:r>
              <a:rPr lang="ru-RU" dirty="0">
                <a:latin typeface="Comic Sans MS" pitchFamily="66" charset="0"/>
              </a:rPr>
              <a:t>современных проектов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484784"/>
            <a:ext cx="71287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Исследовательский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Творческий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Ролево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-игровой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Информационный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ознакомительно-ориентировочный)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Предметно-ориентировочный;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Монопроект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Межпредметный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открытой координацией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(непосредственный)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Со скрытой координацией (телекоммуникацион­ный проект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Внутренний (региональный)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Международный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Личностный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Парный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Групповой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Краткосрочный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Средней продолжительности (1-2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мес</a:t>
            </a:r>
            <a:r>
              <a:rPr lang="ru-RU" dirty="0">
                <a:latin typeface="Arial" pitchFamily="34" charset="0"/>
                <a:cs typeface="Arial" pitchFamily="34" charset="0"/>
              </a:rPr>
              <a:t>).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ru-RU" dirty="0">
                <a:latin typeface="Arial" pitchFamily="34" charset="0"/>
                <a:cs typeface="Arial" pitchFamily="34" charset="0"/>
              </a:rPr>
              <a:t>Долгосрочный (до года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9747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6662" y="1412776"/>
            <a:ext cx="7200800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Концепции модернизации общего образования до 2010 г. написано: «…Общеобразовательная школа должна формировать целостную систему универсальных знаний, умений, навыков, а также опыт самостоятельной деятельности обучающихся, т. е.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ключевые компетенции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определяющие современное качество содержания образования».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Целостная система универсальных (или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знаний и умений не может появиться иначе, чем в ситуации разрешения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проблем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опыте самостоятельной деятельности, а это и есть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проектирование.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77008" y="908720"/>
            <a:ext cx="129614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Резюме</a:t>
            </a:r>
            <a:r>
              <a:rPr lang="ru-RU" sz="20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000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5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tint val="66000"/>
                <a:satMod val="160000"/>
              </a:schemeClr>
            </a:gs>
            <a:gs pos="42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980728"/>
            <a:ext cx="74888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– это целенаправленный, специально организованный процесс, посредством которого «выращивается» спроектированный тип выпускника. Таким образом,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образование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– это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мегапроект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, при котором есть </a:t>
            </a:r>
            <a:r>
              <a:rPr lang="ru-RU" b="1" u="sng" dirty="0">
                <a:latin typeface="Arial" pitchFamily="34" charset="0"/>
                <a:cs typeface="Arial" pitchFamily="34" charset="0"/>
              </a:rPr>
              <a:t>цель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идеальный образ выпускника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), есть </a:t>
            </a:r>
            <a:r>
              <a:rPr lang="ru-RU" b="1" u="sng" dirty="0">
                <a:latin typeface="Arial" pitchFamily="34" charset="0"/>
                <a:cs typeface="Arial" pitchFamily="34" charset="0"/>
              </a:rPr>
              <a:t>средства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содержание образования, его формы, методы, общая организация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), есть </a:t>
            </a:r>
            <a:r>
              <a:rPr lang="ru-RU" b="1" u="sng" dirty="0">
                <a:latin typeface="Arial" pitchFamily="34" charset="0"/>
                <a:cs typeface="Arial" pitchFamily="34" charset="0"/>
              </a:rPr>
              <a:t>продукт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(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те реальные качества, которыми обладает выпускник).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i="1" dirty="0" smtClean="0">
                <a:latin typeface="Arial" pitchFamily="34" charset="0"/>
                <a:cs typeface="Arial" pitchFamily="34" charset="0"/>
              </a:rPr>
              <a:t>  Педагог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при таком понимании образования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является агентом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проводником этой главной цели образования как проекта. Именно педагог всей своей деятельностью направляет развитие школьника, добиваясь желаемых результатов. </a:t>
            </a:r>
            <a:r>
              <a:rPr lang="ru-RU" b="1" i="1" dirty="0">
                <a:latin typeface="Arial" pitchFamily="34" charset="0"/>
                <a:cs typeface="Arial" pitchFamily="34" charset="0"/>
              </a:rPr>
              <a:t>Какими средствами?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Средствами обучения и воспитания.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7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89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988" y="476672"/>
            <a:ext cx="784887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err="1"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b="1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результаты освоения выпускниками средней (полной) школы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использование умений и навыков различных видов познавательной деятельности, применение основных методов познания (системно –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информационый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анализ, моделирование и т. д.) для изучения различных сторон окружающей действительности;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использование основных интеллектуальных операций: формулирование гипотез, анализ и синтез, сравнение, обобщение, систематизация, выявление причинно- следственных связей, поиск аналогов: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умение генерировать идеи и определять средства, необходимые для их реализации;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умение определять цели и задачи деятельности, выбирать средства реализации целей и применять их на практике;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использование различных источников для получения физической информации, понимание зависимости содержания и формы представления информации от целей коммуникации и адресата.</a:t>
            </a:r>
          </a:p>
        </p:txBody>
      </p:sp>
    </p:spTree>
    <p:extLst>
      <p:ext uri="{BB962C8B-B14F-4D97-AF65-F5344CB8AC3E}">
        <p14:creationId xmlns:p14="http://schemas.microsoft.com/office/powerpoint/2010/main" val="126676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89000">
              <a:schemeClr val="accent1">
                <a:tint val="44500"/>
                <a:satMod val="16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1650918"/>
            <a:ext cx="4174669" cy="52322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  <a:scene3d>
            <a:camera prst="perspectiveHeroicExtreme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2965227"/>
            <a:ext cx="6059351" cy="92333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  <a:scene3d>
            <a:camera prst="perspectiveHeroicExtremeRigh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новых встреч.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530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doors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3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763284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Наиболее </a:t>
            </a:r>
            <a:r>
              <a:rPr lang="ru-RU" b="1" i="1" u="sng" dirty="0">
                <a:latin typeface="Arial" pitchFamily="34" charset="0"/>
                <a:cs typeface="Arial" pitchFamily="34" charset="0"/>
              </a:rPr>
              <a:t>перспективным видится метод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проектно-исследовательской </a:t>
            </a:r>
            <a:r>
              <a:rPr lang="ru-RU" b="1" i="1" u="sng" dirty="0">
                <a:latin typeface="Arial" pitchFamily="34" charset="0"/>
                <a:cs typeface="Arial" pitchFamily="34" charset="0"/>
              </a:rPr>
              <a:t>деятельности учащихся.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проектная деятельность учащихся - это совместная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познавательная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, творческая или игровая деятельность, имеющая общую цель, согласованные методы, способы деятельности, направленная на достижение общего результата деятельности.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140968"/>
            <a:ext cx="69847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latin typeface="Arial" pitchFamily="34" charset="0"/>
                <a:cs typeface="Arial" pitchFamily="34" charset="0"/>
              </a:rPr>
              <a:t>Непременным условием проектной деятельности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smtClean="0">
                <a:latin typeface="Arial" pitchFamily="34" charset="0"/>
                <a:cs typeface="Arial" pitchFamily="34" charset="0"/>
              </a:rPr>
              <a:t>является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i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заранее выработанных представлений о конечном продукте </a:t>
            </a:r>
            <a:r>
              <a:rPr lang="ru-RU" i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i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выделение этапов проектирования (выработка концепции, определение целей и задач проекта, доступных и оптимальных ресурсов деятельности, создание плана, программ и организация деятельности по реализации проекта</a:t>
            </a:r>
            <a:r>
              <a:rPr lang="ru-RU" i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i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реализация проекта, включая его осмысление и рефлексию результатов деятельности.</a:t>
            </a:r>
            <a:r>
              <a:rPr lang="ru-RU" i="1" dirty="0" smtClean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 smtClean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030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60000"/>
                <a:lumOff val="40000"/>
              </a:schemeClr>
            </a:gs>
            <a:gs pos="62000">
              <a:schemeClr val="accent1">
                <a:lumMod val="60000"/>
                <a:lumOff val="40000"/>
              </a:schemeClr>
            </a:gs>
            <a:gs pos="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1661" y="1340768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Спецификой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проектно-исследовательской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направленность на развитие личности,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а не на получение объективно нового научного результата.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7" y="2420888"/>
            <a:ext cx="7756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Проект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привлекательной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учащихся оригинальной формой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формированию положительных мотивов учебной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детям умение ставить перед собой цели и реализовывать их.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77072"/>
            <a:ext cx="33843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Мотивами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могут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выступать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потребности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интересы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установки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идеалы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влечения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эмоции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86054"/>
            <a:ext cx="1809750" cy="1914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74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87000">
              <a:schemeClr val="accent1">
                <a:lumMod val="60000"/>
                <a:lumOff val="40000"/>
              </a:schemeClr>
            </a:gs>
            <a:gs pos="56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12776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проекта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требует инициативного, самостоятель­ного, творческого решения школьником выбранной проблемы, а сама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проектная деятельность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в основном продуктивный характер.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2636912"/>
            <a:ext cx="65527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Arial" pitchFamily="34" charset="0"/>
                <a:cs typeface="Arial" pitchFamily="34" charset="0"/>
              </a:rPr>
              <a:t>Проект учит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школьника</a:t>
            </a:r>
            <a:r>
              <a:rPr lang="en-US" b="1" i="1" dirty="0">
                <a:latin typeface="Arial" pitchFamily="34" charset="0"/>
                <a:cs typeface="Arial" pitchFamily="34" charset="0"/>
              </a:rPr>
              <a:t>: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мобилизовать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обобщать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и интегрировать свои знания и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получать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в ходе выполнения задания значительно больше знаний, чем дает урок.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458112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i="1" u="sng" dirty="0" smtClean="0">
                <a:latin typeface="Arial" pitchFamily="34" charset="0"/>
                <a:cs typeface="Arial" pitchFamily="34" charset="0"/>
              </a:rPr>
              <a:t>Ведущая </a:t>
            </a:r>
            <a:r>
              <a:rPr lang="ru-RU" sz="1600" b="1" i="1" u="sng" dirty="0">
                <a:latin typeface="Arial" pitchFamily="34" charset="0"/>
                <a:cs typeface="Arial" pitchFamily="34" charset="0"/>
              </a:rPr>
              <a:t>педагогическая идея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сотрудничество учителя и ученика как равноправных соучастников процесса добывания, обработки, анализа и представления знаний.</a:t>
            </a:r>
          </a:p>
        </p:txBody>
      </p:sp>
    </p:spTree>
    <p:extLst>
      <p:ext uri="{BB962C8B-B14F-4D97-AF65-F5344CB8AC3E}">
        <p14:creationId xmlns:p14="http://schemas.microsoft.com/office/powerpoint/2010/main" val="3741744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27000">
              <a:schemeClr val="accent1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43698"/>
            <a:ext cx="727280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>
                <a:latin typeface="Arial" pitchFamily="34" charset="0"/>
                <a:cs typeface="Arial" pitchFamily="34" charset="0"/>
              </a:rPr>
              <a:t>Цель организации проектной деятельности</a:t>
            </a:r>
            <a:r>
              <a:rPr lang="ru-RU" sz="2000" b="1" u="sng" dirty="0">
                <a:latin typeface="Arial" pitchFamily="34" charset="0"/>
                <a:cs typeface="Arial" pitchFamily="34" charset="0"/>
              </a:rPr>
              <a:t>: </a:t>
            </a:r>
            <a:endParaRPr lang="en-US" sz="2000" b="1" u="sng" dirty="0" smtClean="0">
              <a:latin typeface="Arial" pitchFamily="34" charset="0"/>
              <a:cs typeface="Arial" pitchFamily="34" charset="0"/>
            </a:endParaRPr>
          </a:p>
          <a:p>
            <a:endParaRPr lang="en-US" b="1" u="sng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научить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учащихся формулировать прикладную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проблему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организовывать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свою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добиваться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нужного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результата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сформировать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способности анализировать конкретные ситуации, навыки решения проблем, принятия решений, поиска, анализа и обработки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информации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;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подготовить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учащихся к профессиональному выбору.</a:t>
            </a:r>
          </a:p>
        </p:txBody>
      </p:sp>
    </p:spTree>
    <p:extLst>
      <p:ext uri="{BB962C8B-B14F-4D97-AF65-F5344CB8AC3E}">
        <p14:creationId xmlns:p14="http://schemas.microsoft.com/office/powerpoint/2010/main" val="256303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  <a:gs pos="26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2401"/>
            <a:ext cx="799288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над проектом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начинается с постановки проблемы (задачи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обычно одним из следующих способов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создание проблемной ситуации (сообщение учителя или учащихся, ситуация на уроке, постановка опыта, демонстрация модели и так далее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);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анкетирование учащихся с целью выяснения интересующего их круга проблем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996952"/>
            <a:ext cx="756084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более конкретно определяется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тематика проекта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его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тип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кратковременный,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долговременный,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исследовательский, предметно-ориентированный, индивидуальный, групповой и так далее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Проектно-исследовательская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технология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позволяет решать ряд специфических и очень важных образовательных задач, а именно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выдвигать темы проектов;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определять свою позицию;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вырабатывать самостоятельный взгляд на решение проблемы;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понимать роль и значение групповой работы.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020" y="4725960"/>
            <a:ext cx="1296144" cy="13201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370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00000">
              <a:schemeClr val="accent1">
                <a:lumMod val="60000"/>
                <a:lumOff val="40000"/>
              </a:schemeClr>
            </a:gs>
            <a:gs pos="37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2"/>
            <a:ext cx="727280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Arial Black" pitchFamily="34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Arial Black" pitchFamily="34" charset="0"/>
                <a:cs typeface="Arial" pitchFamily="34" charset="0"/>
              </a:rPr>
              <a:t>Проект </a:t>
            </a:r>
            <a:r>
              <a:rPr lang="ru-RU" b="1" i="1" dirty="0">
                <a:latin typeface="Arial Black" pitchFamily="34" charset="0"/>
                <a:cs typeface="Arial" pitchFamily="34" charset="0"/>
              </a:rPr>
              <a:t>преследует комплексную цель</a:t>
            </a:r>
            <a:r>
              <a:rPr lang="ru-RU" dirty="0" smtClean="0">
                <a:latin typeface="Arial Black" pitchFamily="34" charset="0"/>
                <a:cs typeface="Arial" pitchFamily="34" charset="0"/>
              </a:rPr>
              <a:t>:</a:t>
            </a:r>
            <a:endParaRPr lang="en-US" dirty="0" smtClean="0">
              <a:latin typeface="Arial Black" pitchFamily="34" charset="0"/>
              <a:cs typeface="Arial" pitchFamily="34" charset="0"/>
            </a:endParaRP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целостного подхода к восприятию окружающего мира через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межпредметные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связи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навыков исследовательской деятельности, сбора и обработки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информации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dirty="0">
                <a:latin typeface="Arial" pitchFamily="34" charset="0"/>
                <a:cs typeface="Arial" pitchFamily="34" charset="0"/>
              </a:rPr>
              <a:t>способности мыслить категориями целостных систем и предсказывать последствия изменения любой части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системы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создавать </a:t>
            </a:r>
            <a:r>
              <a:rPr lang="ru-RU" dirty="0">
                <a:latin typeface="Arial" pitchFamily="34" charset="0"/>
                <a:cs typeface="Arial" pitchFamily="34" charset="0"/>
              </a:rPr>
              <a:t>условия для эмоционального погружения в контекст реальной жизни как необходимого компонента реализации творческого потенциала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562406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accent1">
                <a:lumMod val="0"/>
                <a:lumOff val="100000"/>
              </a:schemeClr>
            </a:gs>
            <a:gs pos="84000">
              <a:schemeClr val="accent1">
                <a:lumMod val="60000"/>
                <a:lumOff val="40000"/>
              </a:schemeClr>
            </a:gs>
            <a:gs pos="37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4684" y="908720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latin typeface="Arial Black" pitchFamily="34" charset="0"/>
                <a:cs typeface="Times New Roman" pitchFamily="18" charset="0"/>
              </a:rPr>
              <a:t>Результатом </a:t>
            </a:r>
            <a:r>
              <a:rPr lang="ru-RU" i="1" dirty="0">
                <a:latin typeface="Arial Black" pitchFamily="34" charset="0"/>
                <a:cs typeface="Times New Roman" pitchFamily="18" charset="0"/>
              </a:rPr>
              <a:t>работы над проектом </a:t>
            </a:r>
            <a:r>
              <a:rPr lang="ru-RU" i="1" dirty="0" smtClean="0">
                <a:latin typeface="Arial Black" pitchFamily="34" charset="0"/>
                <a:cs typeface="Times New Roman" pitchFamily="18" charset="0"/>
              </a:rPr>
              <a:t>является</a:t>
            </a:r>
            <a:r>
              <a:rPr lang="en-US" i="1" dirty="0" smtClean="0">
                <a:latin typeface="Arial Black" pitchFamily="34" charset="0"/>
                <a:cs typeface="Times New Roman" pitchFamily="18" charset="0"/>
              </a:rPr>
              <a:t>: </a:t>
            </a:r>
          </a:p>
          <a:p>
            <a:endParaRPr lang="en-US" i="1" dirty="0" smtClean="0">
              <a:latin typeface="Arial Black" pitchFamily="34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Cambria" pitchFamily="18" charset="0"/>
                <a:cs typeface="Calibri" pitchFamily="34" charset="0"/>
              </a:rPr>
              <a:t>формирование </a:t>
            </a:r>
            <a:r>
              <a:rPr lang="ru-RU" dirty="0">
                <a:latin typeface="Cambria" pitchFamily="18" charset="0"/>
                <a:cs typeface="Calibri" pitchFamily="34" charset="0"/>
              </a:rPr>
              <a:t>единого естественно-научного подхода к решению сложной проблемы здоровья подрастающего </a:t>
            </a:r>
            <a:r>
              <a:rPr lang="ru-RU" dirty="0" smtClean="0">
                <a:latin typeface="Cambria" pitchFamily="18" charset="0"/>
                <a:cs typeface="Calibri" pitchFamily="34" charset="0"/>
              </a:rPr>
              <a:t>поколения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;</a:t>
            </a:r>
            <a:r>
              <a:rPr lang="ru-RU" dirty="0" smtClean="0">
                <a:latin typeface="Cambria" pitchFamily="18" charset="0"/>
                <a:cs typeface="Calibri" pitchFamily="34" charset="0"/>
              </a:rPr>
              <a:t> </a:t>
            </a:r>
            <a:endParaRPr lang="en-US" dirty="0" smtClean="0">
              <a:latin typeface="Cambria" pitchFamily="18" charset="0"/>
              <a:cs typeface="Calibri" pitchFamily="34" charset="0"/>
            </a:endParaRPr>
          </a:p>
          <a:p>
            <a:endParaRPr lang="en-US" dirty="0" smtClean="0">
              <a:latin typeface="Cambria" pitchFamily="18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Cambria" pitchFamily="18" charset="0"/>
                <a:cs typeface="Calibri" pitchFamily="34" charset="0"/>
              </a:rPr>
              <a:t>выработка </a:t>
            </a:r>
            <a:r>
              <a:rPr lang="ru-RU" dirty="0">
                <a:latin typeface="Cambria" pitchFamily="18" charset="0"/>
                <a:cs typeface="Calibri" pitchFamily="34" charset="0"/>
              </a:rPr>
              <a:t>умения работать с литературными и другими, источниками </a:t>
            </a:r>
            <a:r>
              <a:rPr lang="ru-RU" dirty="0" smtClean="0">
                <a:latin typeface="Cambria" pitchFamily="18" charset="0"/>
                <a:cs typeface="Calibri" pitchFamily="34" charset="0"/>
              </a:rPr>
              <a:t>информации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;</a:t>
            </a:r>
          </a:p>
          <a:p>
            <a:endParaRPr lang="en-US" dirty="0" smtClean="0">
              <a:latin typeface="Cambria" pitchFamily="18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Cambria" pitchFamily="18" charset="0"/>
                <a:cs typeface="Calibri" pitchFamily="34" charset="0"/>
              </a:rPr>
              <a:t>развитие </a:t>
            </a:r>
            <a:r>
              <a:rPr lang="ru-RU" dirty="0">
                <a:latin typeface="Cambria" pitchFamily="18" charset="0"/>
                <a:cs typeface="Calibri" pitchFamily="34" charset="0"/>
              </a:rPr>
              <a:t>мыслительных операций (анализа, сравнения, сопоставления</a:t>
            </a:r>
            <a:r>
              <a:rPr lang="ru-RU" dirty="0" smtClean="0">
                <a:latin typeface="Cambria" pitchFamily="18" charset="0"/>
                <a:cs typeface="Calibri" pitchFamily="34" charset="0"/>
              </a:rPr>
              <a:t>)</a:t>
            </a:r>
            <a:r>
              <a:rPr lang="en-US" dirty="0">
                <a:latin typeface="Cambria" pitchFamily="18" charset="0"/>
                <a:cs typeface="Calibri" pitchFamily="34" charset="0"/>
              </a:rPr>
              <a:t>;</a:t>
            </a:r>
            <a:r>
              <a:rPr lang="ru-RU" dirty="0" smtClean="0">
                <a:latin typeface="Cambria" pitchFamily="18" charset="0"/>
                <a:cs typeface="Calibri" pitchFamily="34" charset="0"/>
              </a:rPr>
              <a:t> </a:t>
            </a:r>
            <a:endParaRPr lang="en-US" dirty="0" smtClean="0">
              <a:latin typeface="Cambria" pitchFamily="18" charset="0"/>
              <a:cs typeface="Calibri" pitchFamily="34" charset="0"/>
            </a:endParaRPr>
          </a:p>
          <a:p>
            <a:endParaRPr lang="en-US" dirty="0" smtClean="0">
              <a:latin typeface="Cambria" pitchFamily="18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Cambria" pitchFamily="18" charset="0"/>
                <a:cs typeface="Calibri" pitchFamily="34" charset="0"/>
              </a:rPr>
              <a:t>формирование </a:t>
            </a:r>
            <a:r>
              <a:rPr lang="ru-RU" dirty="0">
                <a:latin typeface="Cambria" pitchFamily="18" charset="0"/>
                <a:cs typeface="Calibri" pitchFamily="34" charset="0"/>
              </a:rPr>
              <a:t>умения выдвигать гипотезы, проблемы, искать пути их решения (например, членами проектной группы были составлены рекомендации сверстникам для поддержания и укрепления здоровья</a:t>
            </a:r>
            <a:r>
              <a:rPr lang="ru-RU" dirty="0" smtClean="0">
                <a:latin typeface="Cambria" pitchFamily="18" charset="0"/>
                <a:cs typeface="Calibri" pitchFamily="34" charset="0"/>
              </a:rPr>
              <a:t>)</a:t>
            </a:r>
            <a:r>
              <a:rPr lang="en-US" dirty="0" smtClean="0">
                <a:latin typeface="Cambria" pitchFamily="18" charset="0"/>
                <a:cs typeface="Calibri" pitchFamily="34" charset="0"/>
              </a:rPr>
              <a:t>;</a:t>
            </a:r>
          </a:p>
          <a:p>
            <a:endParaRPr lang="en-US" dirty="0" smtClean="0">
              <a:latin typeface="Cambria" pitchFamily="18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latin typeface="Cambria" pitchFamily="18" charset="0"/>
                <a:cs typeface="Calibri" pitchFamily="34" charset="0"/>
              </a:rPr>
              <a:t>развитие </a:t>
            </a:r>
            <a:r>
              <a:rPr lang="ru-RU" dirty="0">
                <a:latin typeface="Cambria" pitchFamily="18" charset="0"/>
                <a:cs typeface="Calibri" pitchFamily="34" charset="0"/>
              </a:rPr>
              <a:t>умения выступать перед аудиторией, отстаивать свою точку зрения, оформлять и представлять подготовленный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386873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1753</Words>
  <Application>Microsoft Office PowerPoint</Application>
  <PresentationFormat>Экран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МОУ "Лицей №17"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Солодилова Ольга Викториновна</dc:creator>
  <cp:lastModifiedBy>Солодилова Ольга Викториновна</cp:lastModifiedBy>
  <cp:revision>20</cp:revision>
  <dcterms:created xsi:type="dcterms:W3CDTF">2011-10-31T15:12:57Z</dcterms:created>
  <dcterms:modified xsi:type="dcterms:W3CDTF">2011-10-31T18:42:06Z</dcterms:modified>
</cp:coreProperties>
</file>