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6" r:id="rId12"/>
    <p:sldId id="268" r:id="rId13"/>
    <p:sldId id="275" r:id="rId14"/>
    <p:sldId id="27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81939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ИССЛЕДОВАТЕЛЬСКАЯ ДЕЯТЕЛЬНОСТЬ НА УРОКАХ БИОЛОГИИ С ИСПОЛЬЗОВАНИЕМ УЧЕБНО-ЛАБОРАТОРНОГО ОБОРУДОВАНИЯ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Program Files (x86)\Microsoft Office\MEDIA\CAGCAT10\j0305257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09601" y="3657599"/>
            <a:ext cx="2285999" cy="2271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Строение растительной клетки</a:t>
            </a:r>
            <a:endParaRPr lang="ru-RU" sz="2000" dirty="0"/>
          </a:p>
        </p:txBody>
      </p:sp>
      <p:pic>
        <p:nvPicPr>
          <p:cNvPr id="1026" name="Picture 2" descr="F:\Педсовет 2014\фото\IMG_22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1143000"/>
            <a:ext cx="4495800" cy="4572000"/>
          </a:xfrm>
          <a:prstGeom prst="rect">
            <a:avLst/>
          </a:prstGeom>
          <a:noFill/>
        </p:spPr>
      </p:pic>
      <p:pic>
        <p:nvPicPr>
          <p:cNvPr id="4" name="Picture 2" descr="F:\Педсовет 2014\фото\IMG_229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91000" y="2286000"/>
            <a:ext cx="4572000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Развитие корневой системы</a:t>
            </a:r>
            <a:endParaRPr lang="ru-RU" sz="2000" dirty="0"/>
          </a:p>
        </p:txBody>
      </p:sp>
      <p:pic>
        <p:nvPicPr>
          <p:cNvPr id="3074" name="Picture 2" descr="F:\Педсовет 2014\фото\IMG_22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" y="1481138"/>
            <a:ext cx="5334000" cy="4525962"/>
          </a:xfrm>
          <a:prstGeom prst="rect">
            <a:avLst/>
          </a:prstGeom>
          <a:noFill/>
        </p:spPr>
      </p:pic>
      <p:pic>
        <p:nvPicPr>
          <p:cNvPr id="4" name="Picture 2" descr="F:\Педсовет 2014\фото\IMG_229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00600" y="21336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Исследование «Определение запыленности воздуха в зимний период»</a:t>
            </a:r>
            <a:endParaRPr lang="ru-RU" sz="2400" dirty="0"/>
          </a:p>
        </p:txBody>
      </p:sp>
      <p:pic>
        <p:nvPicPr>
          <p:cNvPr id="5122" name="Picture 2" descr="F:\Педсовет 2014\фото\IMG_23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1481138"/>
            <a:ext cx="5029200" cy="4525962"/>
          </a:xfrm>
          <a:prstGeom prst="rect">
            <a:avLst/>
          </a:prstGeom>
          <a:noFill/>
        </p:spPr>
      </p:pic>
      <p:pic>
        <p:nvPicPr>
          <p:cNvPr id="4" name="Picture 2" descr="F:\Педсовет 2014\фото\IMG_23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62400" y="1981200"/>
            <a:ext cx="46482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Измерение освещённости класса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Модульная система экспериментов </a:t>
            </a:r>
            <a:r>
              <a:rPr lang="en-US" sz="2400" dirty="0" smtClean="0"/>
              <a:t>PROLOG</a:t>
            </a:r>
            <a:endParaRPr lang="ru-RU" sz="2400" dirty="0"/>
          </a:p>
        </p:txBody>
      </p:sp>
      <p:pic>
        <p:nvPicPr>
          <p:cNvPr id="1026" name="Picture 2" descr="F:\Педсовет 2014\фото\IMG_23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1981200"/>
            <a:ext cx="4495800" cy="3505200"/>
          </a:xfrm>
          <a:prstGeom prst="rect">
            <a:avLst/>
          </a:prstGeom>
          <a:noFill/>
        </p:spPr>
      </p:pic>
      <p:pic>
        <p:nvPicPr>
          <p:cNvPr id="6" name="Picture 2" descr="F:\Педсовет 2014\фото\IMG_232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19600" y="2057400"/>
            <a:ext cx="44958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Измерение громкости звука</a:t>
            </a:r>
            <a:endParaRPr lang="ru-RU" sz="2400" dirty="0"/>
          </a:p>
        </p:txBody>
      </p:sp>
      <p:pic>
        <p:nvPicPr>
          <p:cNvPr id="4098" name="Picture 2" descr="F:\Педсовет 2014\фото\IMG_23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042" y="1066800"/>
            <a:ext cx="6871758" cy="4419600"/>
          </a:xfrm>
          <a:prstGeom prst="rect">
            <a:avLst/>
          </a:prstGeom>
          <a:noFill/>
        </p:spPr>
      </p:pic>
      <p:pic>
        <p:nvPicPr>
          <p:cNvPr id="4099" name="Picture 3" descr="F:\Педсовет 2014\фото\IMG_23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76800" y="3886200"/>
            <a:ext cx="4114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1.Ставить цель работы</a:t>
            </a:r>
          </a:p>
          <a:p>
            <a:pPr>
              <a:buNone/>
            </a:pPr>
            <a:r>
              <a:rPr lang="ru-RU" dirty="0" smtClean="0"/>
              <a:t>2.Наблюдать, проводить  эксперимент  и описывать опыты</a:t>
            </a:r>
          </a:p>
          <a:p>
            <a:pPr>
              <a:buNone/>
            </a:pPr>
            <a:r>
              <a:rPr lang="ru-RU" dirty="0" smtClean="0"/>
              <a:t>3.Сравнивать  природные объекты </a:t>
            </a:r>
          </a:p>
          <a:p>
            <a:pPr>
              <a:buNone/>
            </a:pPr>
            <a:r>
              <a:rPr lang="ru-RU" dirty="0" smtClean="0"/>
              <a:t>4.Самое главное - ученик должен правильно учиться  формулировать вывод по итогам работы.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 выполнении практических и лабораторных работ учащиеся учатся: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 логической последовательностью (этапами), где учащиеся наблюдают предметы и явления;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находят проблему, которую надо решить;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высказывают предположения, гипотезу;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применяют известные приёмы мыслительной деятельности, ставят цели и задачи;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вырабатывают новые понятия, т.е. выводы, которые сверяют с гипотезой;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проверяют, применяют на практике.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Отличия исследовательской работы от учебного эксперимента: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171" name="Picture 3" descr="F:\Педсовет 2014\фото\IMG_231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09800" y="1447799"/>
            <a:ext cx="5715000" cy="4419601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1. </a:t>
            </a:r>
            <a:r>
              <a:rPr lang="ru-RU" sz="1600" i="1" dirty="0" smtClean="0"/>
              <a:t>Исследовательская работа</a:t>
            </a:r>
            <a:r>
              <a:rPr lang="ru-RU" sz="1600" dirty="0" smtClean="0"/>
              <a:t> учащихся способствует высокой творческой активности, развитию самостоятельности мышления при условии овладения учащимися алгоритмом исследовательской работы.</a:t>
            </a:r>
          </a:p>
          <a:p>
            <a:pPr>
              <a:buNone/>
            </a:pPr>
            <a:r>
              <a:rPr lang="ru-RU" sz="1600" dirty="0" smtClean="0"/>
              <a:t>2. </a:t>
            </a:r>
            <a:r>
              <a:rPr lang="ru-RU" sz="1600" i="1" dirty="0" smtClean="0"/>
              <a:t>Развитию интереса</a:t>
            </a:r>
            <a:r>
              <a:rPr lang="ru-RU" sz="1600" dirty="0" smtClean="0"/>
              <a:t> к исследованиям, экспериментальной работе способствует использование на уроках и во внеурочной деятельности разнообразных опытов и практических работ.</a:t>
            </a:r>
          </a:p>
          <a:p>
            <a:pPr>
              <a:buNone/>
            </a:pPr>
            <a:r>
              <a:rPr lang="ru-RU" sz="1600" dirty="0" smtClean="0"/>
              <a:t>3. </a:t>
            </a:r>
            <a:r>
              <a:rPr lang="ru-RU" sz="1600" i="1" dirty="0" smtClean="0"/>
              <a:t>Исследовательская работа</a:t>
            </a:r>
            <a:r>
              <a:rPr lang="ru-RU" sz="1600" dirty="0" smtClean="0"/>
              <a:t> необходима для приобретения новых знаний и навыков, в том числе навыков постановки и проведения эксперимента, фиксируемых наблюдений, обработки полученного материала, публичных выступлений и участия в конкурсах и олимпиадах.</a:t>
            </a:r>
          </a:p>
          <a:p>
            <a:pPr>
              <a:buNone/>
            </a:pPr>
            <a:r>
              <a:rPr lang="ru-RU" sz="1600" b="1" i="1" dirty="0" smtClean="0"/>
              <a:t>4.Навыки, приобретенные</a:t>
            </a:r>
            <a:r>
              <a:rPr lang="ru-RU" sz="1600" dirty="0" smtClean="0"/>
              <a:t> учащимися при выполнении исследовательских работ, окажутся необходимыми им при проведении самостоятельных научно – исследовательских работ в старших классах и в ВУЗах.</a:t>
            </a:r>
          </a:p>
          <a:p>
            <a:pPr>
              <a:buNone/>
            </a:pPr>
            <a:r>
              <a:rPr lang="ru-RU" sz="1600" b="1" i="1" dirty="0" smtClean="0"/>
              <a:t>5.Исследовательская деятельность</a:t>
            </a:r>
            <a:r>
              <a:rPr lang="ru-RU" sz="1600" dirty="0" smtClean="0"/>
              <a:t> дает ученику не только практические умения и навыки, необходимые в выборе профессии, но и помогает овладевать методами получения новых знаний</a:t>
            </a:r>
            <a:r>
              <a:rPr lang="ru-RU" sz="1600" smtClean="0"/>
              <a:t>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ВЫВОДЫ: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Учебно-исследовательская деятельность – </a:t>
            </a:r>
          </a:p>
          <a:p>
            <a:pPr algn="ctr">
              <a:buNone/>
            </a:pPr>
            <a:r>
              <a:rPr lang="ru-RU" b="1" dirty="0" smtClean="0"/>
              <a:t> это деятельность, главной целью</a:t>
            </a:r>
          </a:p>
          <a:p>
            <a:pPr algn="ctr">
              <a:buNone/>
            </a:pPr>
            <a:r>
              <a:rPr lang="ru-RU" b="1" dirty="0" smtClean="0"/>
              <a:t> которой является образовательный</a:t>
            </a:r>
          </a:p>
          <a:p>
            <a:pPr algn="ctr">
              <a:buNone/>
            </a:pPr>
            <a:r>
              <a:rPr lang="ru-RU" b="1" dirty="0" smtClean="0"/>
              <a:t> результат, она направлена на обучение</a:t>
            </a:r>
          </a:p>
          <a:p>
            <a:pPr algn="ctr">
              <a:buNone/>
            </a:pPr>
            <a:r>
              <a:rPr lang="ru-RU" b="1" dirty="0" smtClean="0"/>
              <a:t> учащихся, развитие у них</a:t>
            </a:r>
          </a:p>
          <a:p>
            <a:pPr algn="ctr">
              <a:buNone/>
            </a:pPr>
            <a:r>
              <a:rPr lang="ru-RU" b="1" dirty="0" smtClean="0"/>
              <a:t> исследовательского типа мышления.</a:t>
            </a:r>
          </a:p>
          <a:p>
            <a:pPr algn="ctr">
              <a:buNone/>
            </a:pPr>
            <a:r>
              <a:rPr lang="ru-RU" b="1" dirty="0" smtClean="0"/>
              <a:t>Н.П. Харитонов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1 этап – Проблема--&gt;Тема--&gt;Объект--&gt;Предмет--&gt;Гипотеза</a:t>
            </a:r>
          </a:p>
          <a:p>
            <a:r>
              <a:rPr lang="ru-RU" sz="3200" b="1" dirty="0" smtClean="0"/>
              <a:t>2 этап – Цель --&gt;Задачи--&gt;Методы</a:t>
            </a:r>
          </a:p>
          <a:p>
            <a:r>
              <a:rPr lang="ru-RU" sz="3200" b="1" dirty="0" smtClean="0"/>
              <a:t>3 этап – Проверка гипотезы--&gt;Результат</a:t>
            </a:r>
          </a:p>
          <a:p>
            <a:r>
              <a:rPr lang="ru-RU" sz="3200" b="1" dirty="0" smtClean="0"/>
              <a:t>4 этап – Анализ результатов--&gt;Прогнозирование--&gt;Применение полученного результата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</a:rPr>
              <a:t>ЭТАПЫ ИССЛЕДОВАТЕЛЬСКОЙ ДЕЯТЕЛЬНОСТИ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Известно, что в южных странах – тропиках и субтропиках – национальные блюда чрезвычайно сильно сдобрены острыми специями, и продукты обычно жарят в масле. В умеренных широтах, напротив, потребляют более «спокойные», по сравнению с южными, блюда. Для людей умеренного пояса южные кушанья слишком остры и жирны. Но на юге никогда не думали перейти на «спокойную» пищу. Предложите несколько объяснений этому явлению.</a:t>
            </a:r>
          </a:p>
          <a:p>
            <a:pPr marL="624078" indent="-514350">
              <a:buNone/>
            </a:pPr>
            <a:r>
              <a:rPr lang="ru-RU" dirty="0" smtClean="0"/>
              <a:t>         </a:t>
            </a:r>
            <a:r>
              <a:rPr lang="ru-RU" u="sng" dirty="0" smtClean="0"/>
              <a:t>Ответ. На юге больше кишечных паразитов, их активность и жизнестойкость выше, чем у «родственников» в умеренных широтах. Чтобы случайно не заразиться, людям приходится обрабатывать пищу соответствующим образом: температура кипения масла – более 250 градусов, а температура кипения воды - всего100 градусов. Острота южной пищи может иметь несколько объяснений. С одной стороны, отмечается торможение желудочной секреции в жару. Чтобы её повысить, в пищу добавляют острые приправы – это стимулирует выработку желудочного сока. С другой стороны, чем обильнее выделяется желудочный сок, тема выше его кислотность – повышается содержание соляной кислоты. А соляная кислота в свою очередь оказывает антибактериальное воздействие.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ТВОРЧЕСКИЕ БИОЛОГИЧЕСКИЕ ЗАДАНИЯ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ЭКСПРЕСС-ИССЛЕДОВАНИЕ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38400" y="1981200"/>
            <a:ext cx="4939241" cy="370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На экскурсиях учащиеся учатся:</a:t>
            </a:r>
          </a:p>
          <a:p>
            <a:r>
              <a:rPr lang="ru-RU" dirty="0" smtClean="0"/>
              <a:t>Наблюдать </a:t>
            </a:r>
          </a:p>
          <a:p>
            <a:r>
              <a:rPr lang="ru-RU" dirty="0" smtClean="0"/>
              <a:t>Работать и выполнять предложенные учителем задания  в группах .</a:t>
            </a:r>
          </a:p>
          <a:p>
            <a:r>
              <a:rPr lang="ru-RU" dirty="0" smtClean="0"/>
              <a:t>Оформлять результаты наблюдений</a:t>
            </a:r>
          </a:p>
          <a:p>
            <a:r>
              <a:rPr lang="ru-RU" dirty="0" smtClean="0"/>
              <a:t>Как составлять отчет по  экскурсии</a:t>
            </a:r>
          </a:p>
          <a:p>
            <a:r>
              <a:rPr lang="ru-RU" dirty="0" smtClean="0"/>
              <a:t>Формулировать вывод в конце работы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Тематика исследований:</a:t>
            </a:r>
          </a:p>
          <a:p>
            <a:pPr>
              <a:buNone/>
            </a:pPr>
            <a:r>
              <a:rPr lang="ru-RU" sz="2400" dirty="0" smtClean="0"/>
              <a:t> 1. «Среды обитания»,</a:t>
            </a:r>
          </a:p>
          <a:p>
            <a:pPr>
              <a:buNone/>
            </a:pPr>
            <a:r>
              <a:rPr lang="ru-RU" sz="2400" dirty="0" smtClean="0"/>
              <a:t> 2.  «Приспособленность растений к условиям окружающей среды»,</a:t>
            </a:r>
          </a:p>
          <a:p>
            <a:pPr>
              <a:buNone/>
            </a:pPr>
            <a:r>
              <a:rPr lang="ru-RU" sz="2400" dirty="0" smtClean="0"/>
              <a:t> 3. “Приспособленность растений степей к засушливым условиям обитания”,</a:t>
            </a:r>
          </a:p>
          <a:p>
            <a:pPr>
              <a:buNone/>
            </a:pPr>
            <a:r>
              <a:rPr lang="ru-RU" sz="2400" dirty="0" smtClean="0"/>
              <a:t> 4. “Особенности насекомоядных растений”, </a:t>
            </a:r>
          </a:p>
          <a:p>
            <a:pPr>
              <a:buNone/>
            </a:pPr>
            <a:r>
              <a:rPr lang="ru-RU" sz="2400" dirty="0" smtClean="0"/>
              <a:t> 5. “Приспособления растений к опылению”,</a:t>
            </a:r>
          </a:p>
          <a:p>
            <a:pPr>
              <a:buNone/>
            </a:pPr>
            <a:r>
              <a:rPr lang="ru-RU" sz="2400" dirty="0" smtClean="0"/>
              <a:t> 6. “Приспособления насекомых к сбору пыльцы и нектара”,</a:t>
            </a:r>
          </a:p>
          <a:p>
            <a:pPr>
              <a:buNone/>
            </a:pPr>
            <a:r>
              <a:rPr lang="ru-RU" sz="2400" dirty="0" smtClean="0"/>
              <a:t> 7. «Насекомоядные растения» и др.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ТЕОРЕТИЧЕСКИЕ ЭКСПРЕСС-ИССЛЕДОВАНИЯ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Предлагаемые темы: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Кровеносная система человека;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 Пищеварительная система человека;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Происхождение видов;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Основы цитологии и др.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ИССЛЕДОВАНИЯ- СОРЕВНОВАНИЯ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Например:« Утомление при статической работе» - 8 класс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ПРОВЕДЕНИЕ УЧЕБНОГО ЭКСПЕРИМЕНТА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4400" y="2286000"/>
          <a:ext cx="7391400" cy="288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99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Результаты наблюдений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Формулировка проблемы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Рабочая гипотеза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Результаты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Теоретические выводы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2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Находясь в одном и том положении у человека наблюдается утомление мышц.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Занятия в школе, дома приводят к утомлению.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Если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переключаться с одного вида деятельности на другой,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 то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утомление проходит.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Время удержания груза одной рукой составляет 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статической работе мышечное сокращение не связано с движением частей тела. При динамической работе утомление наступает позже.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678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ИССЛЕДОВАТЕЛЬСКАЯ ДЕЯТЕЛЬНОСТЬ НА УРОКАХ БИОЛОГИИ С ИСПОЛЬЗОВАНИЕМ УЧЕБНО-ЛАБОРАТОРНОГО ОБОРУДОВАНИЯ</vt:lpstr>
      <vt:lpstr>Слайд 2</vt:lpstr>
      <vt:lpstr>ЭТАПЫ ИССЛЕДОВАТЕЛЬСКОЙ ДЕЯТЕЛЬНОСТИ</vt:lpstr>
      <vt:lpstr>ТВОРЧЕСКИЕ БИОЛОГИЧЕСКИЕ ЗАДАНИЯ</vt:lpstr>
      <vt:lpstr>ЭКСПРЕСС-ИССЛЕДОВАНИЕ</vt:lpstr>
      <vt:lpstr>Слайд 6</vt:lpstr>
      <vt:lpstr>ТЕОРЕТИЧЕСКИЕ ЭКСПРЕСС-ИССЛЕДОВАНИЯ</vt:lpstr>
      <vt:lpstr>ИССЛЕДОВАНИЯ- СОРЕВНОВАНИЯ</vt:lpstr>
      <vt:lpstr>ПРОВЕДЕНИЕ УЧЕБНОГО ЭКСПЕРИМЕНТА</vt:lpstr>
      <vt:lpstr>Строение растительной клетки</vt:lpstr>
      <vt:lpstr>Развитие корневой системы</vt:lpstr>
      <vt:lpstr>Исследование «Определение запыленности воздуха в зимний период»</vt:lpstr>
      <vt:lpstr>Модульная система экспериментов PROLOG</vt:lpstr>
      <vt:lpstr>Измерение громкости звука</vt:lpstr>
      <vt:lpstr>При выполнении практических и лабораторных работ учащиеся учатся:</vt:lpstr>
      <vt:lpstr>Отличия исследовательской работы от учебного эксперимента:</vt:lpstr>
      <vt:lpstr>Слайд 17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НА УРОКАХ БИОЛОГИИ С ИСПОЛЬЗОВАНИЕМ УЧЕБНО-ЛАБОРАТОРНОГО ОБОРУДОВАНИЯ</dc:title>
  <dc:creator>Александр</dc:creator>
  <cp:lastModifiedBy>Александр</cp:lastModifiedBy>
  <cp:revision>17</cp:revision>
  <dcterms:created xsi:type="dcterms:W3CDTF">2014-12-20T15:36:37Z</dcterms:created>
  <dcterms:modified xsi:type="dcterms:W3CDTF">2015-02-17T18:51:29Z</dcterms:modified>
</cp:coreProperties>
</file>