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4" r:id="rId9"/>
    <p:sldId id="275" r:id="rId10"/>
    <p:sldId id="267" r:id="rId11"/>
    <p:sldId id="268" r:id="rId12"/>
    <p:sldId id="269" r:id="rId13"/>
    <p:sldId id="270" r:id="rId14"/>
    <p:sldId id="271" r:id="rId15"/>
    <p:sldId id="278" r:id="rId16"/>
    <p:sldId id="277" r:id="rId17"/>
    <p:sldId id="272" r:id="rId18"/>
    <p:sldId id="279" r:id="rId19"/>
    <p:sldId id="280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671" autoAdjust="0"/>
  </p:normalViewPr>
  <p:slideViewPr>
    <p:cSldViewPr>
      <p:cViewPr varScale="1">
        <p:scale>
          <a:sx n="82" d="100"/>
          <a:sy n="82" d="100"/>
        </p:scale>
        <p:origin x="-9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E006DF-3635-4610-B9E3-A0C80E939378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60D800C-E69B-42FF-8C7C-93CAEBD83C8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846640" cy="355582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«Применение рейтингового контроля </a:t>
            </a:r>
            <a:r>
              <a:rPr lang="ru-RU" b="1" i="1" dirty="0"/>
              <a:t>оценки знаний </a:t>
            </a:r>
            <a:r>
              <a:rPr lang="ru-RU" b="1" i="1" dirty="0" smtClean="0"/>
              <a:t>обучающихся в системе СПО»</a:t>
            </a:r>
            <a:r>
              <a:rPr lang="ru-RU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1088"/>
            <a:ext cx="7854696" cy="1752600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/>
              <a:t>«Тот, кого я учу, — это, прежде всего, живой человек, ребенок, а потом ученик. Оценка, которую я ставлю ему — это не только измеритель его знаний, но, прежде всего, мое отношение к нему как к человеку»</a:t>
            </a:r>
            <a:r>
              <a:rPr lang="ru-RU" dirty="0"/>
              <a:t> </a:t>
            </a:r>
          </a:p>
          <a:p>
            <a:r>
              <a:rPr lang="ru-RU" i="1" dirty="0"/>
              <a:t>(В.А. Сухомлинский «Сердце отдаю детям»).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45194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8572560" cy="3429024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Цель внедрения рейтинговой системы контроля и оценки знаний состоит в том, чтобы создать условия для мотивации самостоятельности учащихся средствами современной и систематической оценки результатов их работы в соответствии с реальными достижениями.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>
          <a:xfrm>
            <a:off x="357158" y="3929066"/>
            <a:ext cx="8229600" cy="271464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>
                <a:solidFill>
                  <a:srgbClr val="005400"/>
                </a:solidFill>
              </a:rPr>
              <a:t>Фактором</a:t>
            </a:r>
            <a:r>
              <a:rPr lang="ru-RU" sz="2400" dirty="0">
                <a:solidFill>
                  <a:srgbClr val="005400"/>
                </a:solidFill>
              </a:rPr>
              <a:t>, стимулирующим учебную деятельность, является информационная открытость системы, что даёт возможность учащимся сопоставлять результаты своей деятельности с результатами одноклассников.</a:t>
            </a:r>
          </a:p>
          <a:p>
            <a:pPr algn="just"/>
            <a:r>
              <a:rPr lang="ru-RU" sz="2400" dirty="0">
                <a:solidFill>
                  <a:srgbClr val="005400"/>
                </a:solidFill>
              </a:rPr>
              <a:t>Рейтинговая система обеспечивает систематическую, максимально мотивированную работу не только  учащихся, но и учителя</a:t>
            </a:r>
            <a:r>
              <a:rPr lang="ru-RU" sz="2400" dirty="0" smtClean="0">
                <a:solidFill>
                  <a:srgbClr val="005400"/>
                </a:solidFill>
              </a:rPr>
              <a:t>.</a:t>
            </a:r>
            <a:endParaRPr lang="ru-RU" sz="2400" dirty="0">
              <a:solidFill>
                <a:srgbClr val="005400"/>
              </a:solidFill>
            </a:endParaRP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152712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8324" y="1543205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9875" indent="-269875" algn="just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Реализация внедрения данного педагогического опыта начинается со стадии подготовки  к введению рейтинговой системы, когда учитель и обучающийся заключают договор о взаимных обязательствах. Рейтинговая система контроля знаний не требует какой-либо существенной перестройки учебного процесса, хорошо сочетается с занятиями в режиме технологий личностно-ориентированного обучения.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4786322"/>
            <a:ext cx="83924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/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Выполняя какое-либо задание, ученик зарабатывает определённое количество баллов, в зависимости от типа задания и от правильности его выполнения. 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42844" y="697702"/>
            <a:ext cx="8858312" cy="78581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Использование рейтинговой системы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161491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32994080"/>
              </p:ext>
            </p:extLst>
          </p:nvPr>
        </p:nvGraphicFramePr>
        <p:xfrm>
          <a:off x="357158" y="1428736"/>
          <a:ext cx="8429684" cy="5118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9812"/>
                <a:gridCol w="3209872"/>
              </a:tblGrid>
              <a:tr h="2353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Виды работы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Количество баллов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Посещение уроков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0,5 балла за урок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Ведение тетради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балл за урок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Работа на уроке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 10 баллов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98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Решение задач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53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Сообщение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5-10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Исследовательская работа в группе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45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Самостоятельная исследовательская работа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30-50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18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Контрольная работа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30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6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Выполнение домашнего задания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84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Выполнение заданий из банка зданий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 ограниченно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Доказательство теорем и вывод формул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До 10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545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Участие в олимпиадах и конкурсах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50-70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357158" y="428604"/>
            <a:ext cx="8229600" cy="857256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Примерная таблица баллов</a:t>
            </a:r>
          </a:p>
        </p:txBody>
      </p:sp>
    </p:spTree>
    <p:extLst>
      <p:ext uri="{BB962C8B-B14F-4D97-AF65-F5344CB8AC3E}">
        <p14:creationId xmlns:p14="http://schemas.microsoft.com/office/powerpoint/2010/main" xmlns="" val="1536843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501122" cy="2730336"/>
          </a:xfrm>
        </p:spPr>
        <p:txBody>
          <a:bodyPr>
            <a:noAutofit/>
          </a:bodyPr>
          <a:lstStyle/>
          <a:p>
            <a:r>
              <a:rPr lang="ru-RU" sz="2400" dirty="0"/>
              <a:t> </a:t>
            </a:r>
            <a:r>
              <a:rPr lang="ru-RU" sz="3300" b="1" dirty="0"/>
              <a:t>Предусмотрено также начисление штрафных баллов, что позволяет осуществлять мотивационное и эмоциональное регулирование отношения </a:t>
            </a:r>
            <a:r>
              <a:rPr lang="ru-RU" sz="3300" b="1" dirty="0" smtClean="0"/>
              <a:t>обучающегося </a:t>
            </a:r>
            <a:r>
              <a:rPr lang="ru-RU" sz="3300" b="1" dirty="0"/>
              <a:t>к </a:t>
            </a:r>
            <a:r>
              <a:rPr lang="ru-RU" sz="3300" b="1" dirty="0" smtClean="0"/>
              <a:t>образованию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72532324"/>
              </p:ext>
            </p:extLst>
          </p:nvPr>
        </p:nvGraphicFramePr>
        <p:xfrm>
          <a:off x="357158" y="3500438"/>
          <a:ext cx="8429684" cy="3005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3536"/>
                <a:gridCol w="3286148"/>
              </a:tblGrid>
              <a:tr h="1000131"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Пропуск урока по неуважительной причине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- 20 </a:t>
                      </a:r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баллов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6219"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Опоздание на урок по неуважительной причине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</a:t>
                      </a: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баллов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24045"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Нарушение дисциплины на уроке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6213" indent="0" algn="just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- 10 </a:t>
                      </a:r>
                      <a:r>
                        <a:rPr kumimoji="0" lang="ru-RU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баллов</a:t>
                      </a:r>
                    </a:p>
                  </a:txBody>
                  <a:tcPr marL="68580" marR="68580" marT="0" marB="0">
                    <a:lnL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10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60934"/>
          </a:xfrm>
        </p:spPr>
        <p:txBody>
          <a:bodyPr>
            <a:noAutofit/>
          </a:bodyPr>
          <a:lstStyle/>
          <a:p>
            <a:r>
              <a:rPr lang="ru-RU" sz="3900" b="1" dirty="0" smtClean="0"/>
              <a:t>Таблица баллов и контрольные точки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34240569"/>
              </p:ext>
            </p:extLst>
          </p:nvPr>
        </p:nvGraphicFramePr>
        <p:xfrm>
          <a:off x="214282" y="1285860"/>
          <a:ext cx="8712968" cy="502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8826"/>
                <a:gridCol w="4929222"/>
                <a:gridCol w="1854920"/>
              </a:tblGrid>
              <a:tr h="54884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Сроки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Виды работы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баллов (</a:t>
                      </a:r>
                      <a:r>
                        <a:rPr kumimoji="0" lang="en-US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max)</a:t>
                      </a:r>
                      <a:endParaRPr kumimoji="0" lang="ru-RU" sz="22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09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25 января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7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72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30.01- по 05.02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Контрольная работа по теме: Статика и Постоянный ток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30.01- по 05.02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Лабораторная работа «Знакомство с электроизмерительными приборами»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931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10 февраля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8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2724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06.02- по 12.02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Лабораторная работа «Вычисление удельного сопротивления проводника»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597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25 февраля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9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363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10 марта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94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81175" algn="l"/>
                        </a:tabLs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19.03- по 25.03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Контрольная работа по теме: 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Переменный </a:t>
                      </a: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ток. Электромагнитные волны.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4376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285860"/>
          <a:ext cx="8712968" cy="5429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7388"/>
                <a:gridCol w="5000660"/>
                <a:gridCol w="1854920"/>
              </a:tblGrid>
              <a:tr h="286829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Сроки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Виды работы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баллов (</a:t>
                      </a:r>
                      <a:r>
                        <a:rPr kumimoji="0" lang="en-US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max)</a:t>
                      </a:r>
                      <a:endParaRPr kumimoji="0" lang="ru-RU" sz="22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82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10 марта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50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19.03- по 25.03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Контрольная работа по теме: 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Переменный </a:t>
                      </a: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ток. Электромагнитные волны.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82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25 марта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11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6829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15 апреля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12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1503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09.04- по 15.04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Лабораторная работа «Определение показателя преломления стекла»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617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16.04- по 22.04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Лабораторная работа «Определение длины световой волны при помощи дифракционной решетки»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1345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 01.05- по 06.05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Контрольная работа по теме: Волновая и геометрическая оптика.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25 мая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Самостоятельная работа № 13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560934"/>
          </a:xfrm>
        </p:spPr>
        <p:txBody>
          <a:bodyPr>
            <a:noAutofit/>
          </a:bodyPr>
          <a:lstStyle/>
          <a:p>
            <a:r>
              <a:rPr lang="ru-RU" sz="3900" b="1" dirty="0" smtClean="0"/>
              <a:t>Таблица баллов и контрольные точки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55636731"/>
              </p:ext>
            </p:extLst>
          </p:nvPr>
        </p:nvGraphicFramePr>
        <p:xfrm>
          <a:off x="571472" y="1571612"/>
          <a:ext cx="8064896" cy="4299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714"/>
                <a:gridCol w="4621982"/>
                <a:gridCol w="1800200"/>
              </a:tblGrid>
              <a:tr h="418915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Сроки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Виды работы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1" kern="12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Количество </a:t>
                      </a:r>
                      <a:r>
                        <a:rPr kumimoji="0" lang="ru-RU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баллов (</a:t>
                      </a:r>
                      <a:r>
                        <a:rPr kumimoji="0" lang="en-US" sz="2200" b="1" kern="1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max)</a:t>
                      </a:r>
                      <a:endParaRPr kumimoji="0" lang="ru-RU" sz="2200" b="1" kern="1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389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Начало июня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Контрольная работа по теме: Квантовая физика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rowSpan="6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  В течение семестра</a:t>
                      </a: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vert="vert27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Посещение уроков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0,5 за урок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vMerge="1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Ведение тетради- 3 раза за семестр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vMerge="1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Устный ответ (монолог)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vMerge="1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Задача у доски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vMerge="1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Проверка домашней работы: 4-5 за семестр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 1 баллу за задачу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8915">
                <a:tc vMerge="1"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Активная работа на уроке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428596" y="642918"/>
            <a:ext cx="8572560" cy="5609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Таблица баллов и контрольные точки</a:t>
            </a:r>
            <a:endParaRPr kumimoji="0" lang="ru-RU" sz="39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745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5684972"/>
              </p:ext>
            </p:extLst>
          </p:nvPr>
        </p:nvGraphicFramePr>
        <p:xfrm>
          <a:off x="322356" y="1071546"/>
          <a:ext cx="8821644" cy="56645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58180"/>
                <a:gridCol w="963464"/>
              </a:tblGrid>
              <a:tr h="400924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Дополнительные баллы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b="1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7233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Выполнение дополнительных заданий (выдаются преподавателем по просьбе студента)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От 1-5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902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мультимедийные разработки (согласованные с 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преподавателем</a:t>
                      </a: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10-20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71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участие в НОУ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07785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помощь в оформлении кабинета (стенды, плакаты, модели)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участие в предметной </a:t>
                      </a: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декаде, за мероприятие</a:t>
                      </a: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5718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каждый день сдачи раньше срока см/р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+1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436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Дежурство по кабинету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ctr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400" b="1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Штрафы - вычитание баллов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За каждый день просрочки сдачи см/</a:t>
                      </a:r>
                      <a:r>
                        <a:rPr kumimoji="0" lang="ru-RU" sz="22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</a:t>
                      </a:r>
                      <a:endParaRPr kumimoji="0" lang="ru-RU" sz="22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-0,5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Опоздание на урок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-3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Нарушение дисциплины на уроке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-5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Пропуск урока по неуважительной причине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-10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Пропуск урока по уважительной причине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2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428596" y="500042"/>
            <a:ext cx="8501122" cy="560934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Таблица баллов и контрольные точки</a:t>
            </a:r>
          </a:p>
        </p:txBody>
      </p:sp>
    </p:spTree>
    <p:extLst>
      <p:ext uri="{BB962C8B-B14F-4D97-AF65-F5344CB8AC3E}">
        <p14:creationId xmlns:p14="http://schemas.microsoft.com/office/powerpoint/2010/main" xmlns="" val="41340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Рейтинговая система оценки знаний позволяет студентам: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1857365"/>
            <a:ext cx="8715436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осознавать необходимость систематической и ритмичной работы по усвоению учебного материала на основании знания своей текущей рейтинговой оценки по данной дисциплине; 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четко понимать систему формирования итоговой оценки;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своевременно оценить состояние своей работы по изучению дисциплины, выполнению всех видов учебной нагрузки до начала экзаменационной сессии; 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углубленно осваивать изучаемый материал, непрерывно повышая свой рейтинг в течение семестра;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вносить в течение семестра коррективы по организации текущей самостоятельной работы</a:t>
            </a:r>
            <a:r>
              <a:rPr lang="ru-RU" sz="2400" dirty="0" smtClean="0">
                <a:solidFill>
                  <a:srgbClr val="00540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598292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Рейтинговая система позволяет преподавателям: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2071678"/>
            <a:ext cx="8208912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рационально планировать учебный процесс по данной дисциплине и стиму­лировать работу студентов;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иметь объективную картину усвоения изучаемого материала;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своевременно вносить коррективы в организацию учебного процесса по результатам текущего контроля;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точно и объективно определять итоговую оценку по дисциплине с учетом те­кущей успеваемости; </a:t>
            </a:r>
          </a:p>
          <a:p>
            <a:pPr marL="274320" indent="-274320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обеспечить более точную градацию оценки уровня знаний по сравнению с традиционной системой</a:t>
            </a:r>
            <a:r>
              <a:rPr lang="ru-RU" sz="2400" dirty="0" smtClean="0">
                <a:solidFill>
                  <a:srgbClr val="005400"/>
                </a:solidFill>
              </a:rPr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07459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Объект</a:t>
            </a:r>
            <a:r>
              <a:rPr lang="ru-RU" sz="3600" dirty="0" smtClean="0"/>
              <a:t> </a:t>
            </a:r>
            <a:r>
              <a:rPr lang="ru-RU" sz="3600" b="1" dirty="0" smtClean="0"/>
              <a:t>исследования</a:t>
            </a:r>
            <a:r>
              <a:rPr lang="ru-RU" sz="3600" dirty="0" smtClean="0"/>
              <a:t>: процесс мотивации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Предмет исследования</a:t>
            </a:r>
            <a:r>
              <a:rPr lang="ru-RU" dirty="0"/>
              <a:t>: условия использования рейтинговой системы контроля и оценки знаний как фактора повышения мотивации учащихся</a:t>
            </a:r>
            <a:r>
              <a:rPr lang="ru-RU" dirty="0" smtClean="0"/>
              <a:t>.</a:t>
            </a:r>
          </a:p>
          <a:p>
            <a:r>
              <a:rPr lang="ru-RU" b="1" dirty="0"/>
              <a:t>Цель исследования:</a:t>
            </a:r>
            <a:r>
              <a:rPr lang="ru-RU" dirty="0"/>
              <a:t> определение условий использования рейтинговой системы контроля и оценки знаний как фактора повышения мотивации.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710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Админ\Pictures\пцк\пцк 015.jpg"/>
          <p:cNvPicPr>
            <a:picLocks noChangeAspect="1" noChangeArrowheads="1"/>
          </p:cNvPicPr>
          <p:nvPr/>
        </p:nvPicPr>
        <p:blipFill>
          <a:blip r:embed="rId2"/>
          <a:srcRect t="19405" r="47083" b="27673"/>
          <a:stretch>
            <a:fillRect/>
          </a:stretch>
        </p:blipFill>
        <p:spPr bwMode="auto">
          <a:xfrm>
            <a:off x="714348" y="1714488"/>
            <a:ext cx="4786346" cy="35897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4357686" y="2071678"/>
            <a:ext cx="4661712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22344"/>
          </a:xfrm>
        </p:spPr>
        <p:txBody>
          <a:bodyPr>
            <a:normAutofit/>
          </a:bodyPr>
          <a:lstStyle/>
          <a:p>
            <a:r>
              <a:rPr lang="ru-RU" sz="3600" b="1" dirty="0"/>
              <a:t>Задачи исследования: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06528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/>
              <a:t>Проанализировать </a:t>
            </a:r>
            <a:r>
              <a:rPr lang="ru-RU" sz="3200" dirty="0"/>
              <a:t>проблему мотивации в современной педагогической теории и практике.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/>
              <a:t>Определить </a:t>
            </a:r>
            <a:r>
              <a:rPr lang="ru-RU" sz="3200" dirty="0"/>
              <a:t>сущность рейтинговой </a:t>
            </a:r>
            <a:r>
              <a:rPr lang="ru-RU" sz="3200" dirty="0" smtClean="0"/>
              <a:t>системы.</a:t>
            </a:r>
            <a:endParaRPr lang="ru-RU" sz="32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3200" dirty="0" smtClean="0"/>
              <a:t>Проанализировать </a:t>
            </a:r>
            <a:r>
              <a:rPr lang="ru-RU" sz="3200" dirty="0"/>
              <a:t>учебную успешность при помощи рейтинговой системы контроля и оценки </a:t>
            </a:r>
            <a:r>
              <a:rPr lang="ru-RU" sz="3200" dirty="0" smtClean="0"/>
              <a:t>знаний.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730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/>
              <a:t>Проблема мотивации учащихся в современной системе образования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468880"/>
            <a:ext cx="8229600" cy="2674632"/>
          </a:xfrm>
        </p:spPr>
        <p:txBody>
          <a:bodyPr/>
          <a:lstStyle/>
          <a:p>
            <a:pPr>
              <a:buNone/>
            </a:pPr>
            <a:r>
              <a:rPr lang="ru-RU" dirty="0"/>
              <a:t>Современное общество требует от выпускников не только, и даже не столько, прочного багажа знаний, сколько умения воспользоваться им, а затем – самостоятельно пополнить. В стратегии модернизации образования это рассматривается как комплекс компетенций. </a:t>
            </a:r>
          </a:p>
        </p:txBody>
      </p:sp>
    </p:spTree>
    <p:extLst>
      <p:ext uri="{BB962C8B-B14F-4D97-AF65-F5344CB8AC3E}">
        <p14:creationId xmlns:p14="http://schemas.microsoft.com/office/powerpoint/2010/main" xmlns="" val="337482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80761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Мотивация </a:t>
            </a:r>
            <a:r>
              <a:rPr lang="ru-RU" sz="4000" b="1" dirty="0"/>
              <a:t>– довольно общее, широкое понятие, под которым имеется в виду направленность </a:t>
            </a:r>
            <a:r>
              <a:rPr lang="ru-RU" sz="4000" b="1" dirty="0" smtClean="0"/>
              <a:t>активности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908101"/>
            <a:ext cx="8229600" cy="380704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Структура мотивации формируется в результате осмысленного отражения действительности. Смысл деятельности человека, в том числе и учебной, не только в том, чтобы получить определенный результат, но и в самой деятельности, в том, чтобы проявлять физическую и умственную активность. Так же как и физическая, мышечная активность, умственная активность сама по себе доставляет человеку удовольствие и является специфической потребностью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313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229600" cy="1643066"/>
          </a:xfrm>
        </p:spPr>
        <p:txBody>
          <a:bodyPr>
            <a:noAutofit/>
          </a:bodyPr>
          <a:lstStyle/>
          <a:p>
            <a:r>
              <a:rPr lang="ru-RU" sz="3600" b="1" dirty="0"/>
              <a:t>Формирование мотивации учения – это решение вопросов развития и воспитания </a:t>
            </a:r>
            <a:r>
              <a:rPr lang="ru-RU" sz="3600" b="1" dirty="0" smtClean="0"/>
              <a:t>личности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2786058"/>
            <a:ext cx="8229600" cy="36747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Успешная учебная мотивация в рамках образовательного учреждения возможна, прежде всего, при действии единой </a:t>
            </a:r>
            <a:r>
              <a:rPr lang="ru-RU" dirty="0" smtClean="0"/>
              <a:t>системы </a:t>
            </a:r>
            <a:r>
              <a:rPr lang="ru-RU" dirty="0"/>
              <a:t>активного воздействия на мотивы обучения </a:t>
            </a:r>
            <a:r>
              <a:rPr lang="ru-RU" dirty="0" smtClean="0"/>
              <a:t>обучающихся</a:t>
            </a:r>
            <a:r>
              <a:rPr lang="ru-RU" dirty="0"/>
              <a:t>. Основополагающим компонентом мотивации учебной деятельности </a:t>
            </a:r>
            <a:r>
              <a:rPr lang="ru-RU" dirty="0" smtClean="0"/>
              <a:t>обучающихся </a:t>
            </a:r>
            <a:r>
              <a:rPr lang="ru-RU" dirty="0"/>
              <a:t>является изменение структуры учебного процесса, введение новой технологии оценивания результатов обучения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6722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428736"/>
            <a:ext cx="8429684" cy="4745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С английского </a:t>
            </a:r>
            <a:r>
              <a:rPr lang="ru-RU" sz="2400" dirty="0" err="1">
                <a:solidFill>
                  <a:srgbClr val="005400"/>
                </a:solidFill>
              </a:rPr>
              <a:t>rating</a:t>
            </a:r>
            <a:r>
              <a:rPr lang="ru-RU" sz="2400" dirty="0">
                <a:solidFill>
                  <a:srgbClr val="005400"/>
                </a:solidFill>
              </a:rPr>
              <a:t> - это отметка, некоторая численная характеристика какого-либо качественного понятия.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Индивидуальный </a:t>
            </a:r>
            <a:r>
              <a:rPr lang="ru-RU" sz="2400" dirty="0">
                <a:solidFill>
                  <a:srgbClr val="005400"/>
                </a:solidFill>
              </a:rPr>
              <a:t>числовой показатель оценки достижений в классификационном списке.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Метод </a:t>
            </a:r>
            <a:r>
              <a:rPr lang="ru-RU" sz="2400" dirty="0">
                <a:solidFill>
                  <a:srgbClr val="005400"/>
                </a:solidFill>
              </a:rPr>
              <a:t>оценивания, или психологического измерения, основанного на суждениях компетентных судей.  (</a:t>
            </a:r>
            <a:r>
              <a:rPr lang="ru-RU" sz="2400" dirty="0" smtClean="0">
                <a:solidFill>
                  <a:srgbClr val="005400"/>
                </a:solidFill>
              </a:rPr>
              <a:t>Б.Г.Ананьев</a:t>
            </a:r>
            <a:r>
              <a:rPr lang="ru-RU" sz="2400" dirty="0">
                <a:solidFill>
                  <a:srgbClr val="005400"/>
                </a:solidFill>
              </a:rPr>
              <a:t>)</a:t>
            </a:r>
          </a:p>
          <a:p>
            <a:pPr marL="27432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ru-RU" sz="2400" dirty="0" smtClean="0">
                <a:solidFill>
                  <a:srgbClr val="005400"/>
                </a:solidFill>
              </a:rPr>
              <a:t>Метод </a:t>
            </a:r>
            <a:r>
              <a:rPr lang="ru-RU" sz="2400" dirty="0">
                <a:solidFill>
                  <a:srgbClr val="005400"/>
                </a:solidFill>
              </a:rPr>
              <a:t>упорядочивания студентов по занятым местам в зависимости от измеряемых  учебных достижений и, одновременно научно-обоснованная форма организации не только контроля знаний, но и учебного процесса в целом. (</a:t>
            </a:r>
            <a:r>
              <a:rPr lang="ru-RU" sz="2400" dirty="0" err="1">
                <a:solidFill>
                  <a:srgbClr val="005400"/>
                </a:solidFill>
              </a:rPr>
              <a:t>В.С.Аванесов</a:t>
            </a:r>
            <a:r>
              <a:rPr lang="ru-RU" sz="2400" dirty="0">
                <a:solidFill>
                  <a:srgbClr val="005400"/>
                </a:solidFill>
              </a:rPr>
              <a:t>)</a:t>
            </a: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428596" y="285728"/>
            <a:ext cx="8229600" cy="1152128"/>
          </a:xfrm>
          <a:prstGeom prst="rect">
            <a:avLst/>
          </a:prstGeom>
        </p:spPr>
        <p:txBody>
          <a:bodyPr>
            <a:normAutofit fontScale="975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defRPr/>
            </a:pPr>
            <a:r>
              <a:rPr kumimoji="0" lang="ru-RU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1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ru-RU" sz="31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7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Рейтинг</a:t>
            </a:r>
            <a:r>
              <a:rPr lang="ru-RU" sz="31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116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85688" y="357166"/>
            <a:ext cx="8858312" cy="15716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Обратиться к рейтингу заставляют недостатки школьной системы оценки знаний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76084309"/>
              </p:ext>
            </p:extLst>
          </p:nvPr>
        </p:nvGraphicFramePr>
        <p:xfrm>
          <a:off x="214282" y="2143116"/>
          <a:ext cx="8643998" cy="4520596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714380">
                <a:tc>
                  <a:txBody>
                    <a:bodyPr/>
                    <a:lstStyle/>
                    <a:p>
                      <a:pPr marL="90170"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традиционной школьной системы балльных оценок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Рейтинговая система контроля и знаний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0">
                <a:tc>
                  <a:txBody>
                    <a:bodyPr/>
                    <a:lstStyle/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весовой доли оценок (за ответ на вопрос или как результат итоговой контрольной работы, оценка может быть выставлена за доказательство теоремы или трудной задачи, а, может быть, и за ответ довольно простой).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Позволяет дифференцировать значимости оценок, полученных учеником за выполнение различных видов работы (самостоятельная работа, контрольная работа, текущая, тренинг, домашняя, творческая и др.).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3408">
                <a:tc>
                  <a:txBody>
                    <a:bodyPr/>
                    <a:lstStyle/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Недостаточное стимулирование активной работы учащихся. Практически не учитывается внепрограммная учебная работа (участие в олимпиадах, конкурсах и т.д.). Учащимся не предоставляется право выбора времени, формы ответа.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Корректировать свою работу, исходя из анализа этой динамики не только учителю, но и ученику, тем самым, ставя его в позицию субъекта учебного процесса.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1714488"/>
          <a:ext cx="8643998" cy="5047488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571504">
                <a:tc>
                  <a:txBody>
                    <a:bodyPr/>
                    <a:lstStyle/>
                    <a:p>
                      <a:pPr marL="90170" indent="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Недостатки традиционной школьной системы балльных оценок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Рейтинговая система контроля и знаний </a:t>
                      </a:r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9">
                <a:tc>
                  <a:txBody>
                    <a:bodyPr/>
                    <a:lstStyle/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Незначительный объём контролируемого учебного материала у каждого ученика. Иногда оценка за четверть ставится по одному-двум ответам.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Определить уровень подготовки каждого ученика  на каждом этапе учебного процесса.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3009">
                <a:tc>
                  <a:txBody>
                    <a:bodyPr/>
                    <a:lstStyle/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Негуманность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системы. Ученик не всегда может претендовать на высшую оценку, отвечать, когда хочет, когда готов.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Планировать и прогнозировать диапазон уровня знаний, соотнося возможности каждого ученика с образовательным стандартом математического образования.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12">
                <a:tc>
                  <a:txBody>
                    <a:bodyPr/>
                    <a:lstStyle/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Узкий диапазон школьных оценок, например, «четвёрки могут быть разными (близкими к «3» или к «5»).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90170" indent="9017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Большая субъективность оценки, расплывчатость её критериев. Отсутствие самооценки.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265" indent="17970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Повысить объективность оценки знаний, динамики учебного  образования ученика не только в течение учебного года, но и за всё время обучения.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1849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142844" y="142852"/>
            <a:ext cx="8858312" cy="157163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Обратиться к рейтингу заставляют недостатки школьной системы оценки знаний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300</TotalTime>
  <Words>1328</Words>
  <Application>Microsoft Office PowerPoint</Application>
  <PresentationFormat>Экран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«Применение рейтингового контроля оценки знаний обучающихся в системе СПО»  </vt:lpstr>
      <vt:lpstr>Объект исследования: процесс мотивации </vt:lpstr>
      <vt:lpstr>Задачи исследования:</vt:lpstr>
      <vt:lpstr>Проблема мотивации учащихся в современной системе образования</vt:lpstr>
      <vt:lpstr>Мотивация – довольно общее, широкое понятие, под которым имеется в виду направленность активности</vt:lpstr>
      <vt:lpstr>Формирование мотивации учения – это решение вопросов развития и воспитания личности </vt:lpstr>
      <vt:lpstr>Слайд 7</vt:lpstr>
      <vt:lpstr>Слайд 8</vt:lpstr>
      <vt:lpstr>Слайд 9</vt:lpstr>
      <vt:lpstr>Цель внедрения рейтинговой системы контроля и оценки знаний состоит в том, чтобы создать условия для мотивации самостоятельности учащихся средствами современной и систематической оценки результатов их работы в соответствии с реальными достижениями. </vt:lpstr>
      <vt:lpstr>Слайд 11</vt:lpstr>
      <vt:lpstr>Слайд 12</vt:lpstr>
      <vt:lpstr> Предусмотрено также начисление штрафных баллов, что позволяет осуществлять мотивационное и эмоциональное регулирование отношения обучающегося к образованию</vt:lpstr>
      <vt:lpstr>Таблица баллов и контрольные точки</vt:lpstr>
      <vt:lpstr>Таблица баллов и контрольные точки</vt:lpstr>
      <vt:lpstr>Слайд 16</vt:lpstr>
      <vt:lpstr>Слайд 17</vt:lpstr>
      <vt:lpstr>Рейтинговая система оценки знаний позволяет студентам: </vt:lpstr>
      <vt:lpstr>Рейтинговая система позволяет преподавателям: </vt:lpstr>
      <vt:lpstr>Слайд 20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«Применение рейтингового контроля оценки знаний обучающихся в системе СПО»  </dc:title>
  <dc:creator>Надя</dc:creator>
  <cp:lastModifiedBy>Админ</cp:lastModifiedBy>
  <cp:revision>30</cp:revision>
  <dcterms:created xsi:type="dcterms:W3CDTF">2012-02-26T07:59:25Z</dcterms:created>
  <dcterms:modified xsi:type="dcterms:W3CDTF">2012-02-29T05:13:58Z</dcterms:modified>
</cp:coreProperties>
</file>