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70" r:id="rId12"/>
    <p:sldId id="272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8AA"/>
    <a:srgbClr val="FBC9F7"/>
    <a:srgbClr val="F793F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24" y="-13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217C4-0ECD-4773-97D8-50D5DDDF472A}" type="doc">
      <dgm:prSet loTypeId="urn:microsoft.com/office/officeart/2005/8/layout/vList3#2" loCatId="list" qsTypeId="urn:microsoft.com/office/officeart/2005/8/quickstyle/simple1#1" qsCatId="simple" csTypeId="urn:microsoft.com/office/officeart/2005/8/colors/accent1_2#1" csCatId="accent1" phldr="1"/>
      <dgm:spPr/>
    </dgm:pt>
    <dgm:pt modelId="{A638BC7E-85EF-43C5-A818-E0E990918916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3200" b="1" dirty="0" smtClean="0">
              <a:solidFill>
                <a:schemeClr val="tx2">
                  <a:lumMod val="75000"/>
                </a:schemeClr>
              </a:solidFill>
            </a:rPr>
            <a:t>Процесс формирования мотивации должен стать значительной частью работы школьного учителя</a:t>
          </a:r>
          <a:endParaRPr lang="ru-RU" sz="3200" dirty="0">
            <a:solidFill>
              <a:schemeClr val="tx2">
                <a:lumMod val="75000"/>
              </a:schemeClr>
            </a:solidFill>
          </a:endParaRPr>
        </a:p>
      </dgm:t>
    </dgm:pt>
    <dgm:pt modelId="{7BF38566-95C2-42C6-8543-D3CF8F98D9A9}" type="parTrans" cxnId="{C957FCF4-1A25-4EAC-A0A0-FDCDA56AF4FF}">
      <dgm:prSet/>
      <dgm:spPr/>
      <dgm:t>
        <a:bodyPr/>
        <a:lstStyle/>
        <a:p>
          <a:endParaRPr lang="ru-RU"/>
        </a:p>
      </dgm:t>
    </dgm:pt>
    <dgm:pt modelId="{45BF421F-F9B5-4D96-BF6F-93BC5E2261BF}" type="sibTrans" cxnId="{C957FCF4-1A25-4EAC-A0A0-FDCDA56AF4FF}">
      <dgm:prSet/>
      <dgm:spPr/>
      <dgm:t>
        <a:bodyPr/>
        <a:lstStyle/>
        <a:p>
          <a:endParaRPr lang="ru-RU"/>
        </a:p>
      </dgm:t>
    </dgm:pt>
    <dgm:pt modelId="{AA4E8DC3-2FA5-4EF8-AE71-A263A3ADC979}" type="pres">
      <dgm:prSet presAssocID="{32F217C4-0ECD-4773-97D8-50D5DDDF472A}" presName="linearFlow" presStyleCnt="0">
        <dgm:presLayoutVars>
          <dgm:dir/>
          <dgm:resizeHandles val="exact"/>
        </dgm:presLayoutVars>
      </dgm:prSet>
      <dgm:spPr/>
    </dgm:pt>
    <dgm:pt modelId="{F033DF66-388C-4A79-B5BE-4C540E67CE84}" type="pres">
      <dgm:prSet presAssocID="{A638BC7E-85EF-43C5-A818-E0E990918916}" presName="composite" presStyleCnt="0"/>
      <dgm:spPr/>
    </dgm:pt>
    <dgm:pt modelId="{AB4B73E6-D71F-40D5-A52D-6784D764087A}" type="pres">
      <dgm:prSet presAssocID="{A638BC7E-85EF-43C5-A818-E0E990918916}" presName="imgShp" presStyleLbl="fgImgPlace1" presStyleIdx="0" presStyleCnt="1" custScaleX="107169" custScaleY="112103" custLinFactNeighborX="-22761" custLinFactNeighborY="-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A15D20-6A73-4D99-9E97-7B0EDBC7BE9E}" type="pres">
      <dgm:prSet presAssocID="{A638BC7E-85EF-43C5-A818-E0E990918916}" presName="txShp" presStyleLbl="node1" presStyleIdx="0" presStyleCnt="1" custLinFactNeighborX="9316" custLinFactNeighborY="-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91A3E-6925-447B-AFD2-F22D53904561}" type="presOf" srcId="{32F217C4-0ECD-4773-97D8-50D5DDDF472A}" destId="{AA4E8DC3-2FA5-4EF8-AE71-A263A3ADC979}" srcOrd="0" destOrd="0" presId="urn:microsoft.com/office/officeart/2005/8/layout/vList3#2"/>
    <dgm:cxn modelId="{C957FCF4-1A25-4EAC-A0A0-FDCDA56AF4FF}" srcId="{32F217C4-0ECD-4773-97D8-50D5DDDF472A}" destId="{A638BC7E-85EF-43C5-A818-E0E990918916}" srcOrd="0" destOrd="0" parTransId="{7BF38566-95C2-42C6-8543-D3CF8F98D9A9}" sibTransId="{45BF421F-F9B5-4D96-BF6F-93BC5E2261BF}"/>
    <dgm:cxn modelId="{B4B2146D-57D4-4928-9DCA-BAD37249CF4B}" type="presOf" srcId="{A638BC7E-85EF-43C5-A818-E0E990918916}" destId="{75A15D20-6A73-4D99-9E97-7B0EDBC7BE9E}" srcOrd="0" destOrd="0" presId="urn:microsoft.com/office/officeart/2005/8/layout/vList3#2"/>
    <dgm:cxn modelId="{E8EC3E81-DCC2-4CAD-A8B1-F4C69FECC3FA}" type="presParOf" srcId="{AA4E8DC3-2FA5-4EF8-AE71-A263A3ADC979}" destId="{F033DF66-388C-4A79-B5BE-4C540E67CE84}" srcOrd="0" destOrd="0" presId="urn:microsoft.com/office/officeart/2005/8/layout/vList3#2"/>
    <dgm:cxn modelId="{5E01D6B8-DC40-4461-9247-463ABD6A4F6D}" type="presParOf" srcId="{F033DF66-388C-4A79-B5BE-4C540E67CE84}" destId="{AB4B73E6-D71F-40D5-A52D-6784D764087A}" srcOrd="0" destOrd="0" presId="urn:microsoft.com/office/officeart/2005/8/layout/vList3#2"/>
    <dgm:cxn modelId="{02545CBF-74D6-4FDB-BBC7-B71922894F07}" type="presParOf" srcId="{F033DF66-388C-4A79-B5BE-4C540E67CE84}" destId="{75A15D20-6A73-4D99-9E97-7B0EDBC7BE9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32ECD-A4E1-4DF2-BEAA-D68F1A4C768F}" type="doc">
      <dgm:prSet loTypeId="urn:microsoft.com/office/officeart/2005/8/layout/radial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E3F8A9-7166-4563-AA29-0C5D795A038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/>
            <a:t>Влияние родителей на мотивацию</a:t>
          </a:r>
          <a:endParaRPr lang="ru-RU" dirty="0"/>
        </a:p>
      </dgm:t>
    </dgm:pt>
    <dgm:pt modelId="{C6EFC39C-8122-48BB-9EBB-B6ACCC914EFB}" type="parTrans" cxnId="{35D8E38F-4E48-4DF0-85F5-5D4EBBA993EA}">
      <dgm:prSet/>
      <dgm:spPr/>
      <dgm:t>
        <a:bodyPr/>
        <a:lstStyle/>
        <a:p>
          <a:endParaRPr lang="ru-RU"/>
        </a:p>
      </dgm:t>
    </dgm:pt>
    <dgm:pt modelId="{77A575DD-8652-47A0-B357-2388ECCFB9B8}" type="sibTrans" cxnId="{35D8E38F-4E48-4DF0-85F5-5D4EBBA993EA}">
      <dgm:prSet/>
      <dgm:spPr/>
      <dgm:t>
        <a:bodyPr/>
        <a:lstStyle/>
        <a:p>
          <a:endParaRPr lang="ru-RU"/>
        </a:p>
      </dgm:t>
    </dgm:pt>
    <dgm:pt modelId="{B1717142-3E22-48E7-B94D-6AE2DFAE766A}">
      <dgm:prSet phldrT="[Текст]" custT="1"/>
      <dgm:spPr/>
      <dgm:t>
        <a:bodyPr/>
        <a:lstStyle/>
        <a:p>
          <a:r>
            <a:rPr lang="ru-RU" sz="2400" b="1" dirty="0" smtClean="0"/>
            <a:t>интересоваться делами, учёбой ребёнка</a:t>
          </a:r>
          <a:endParaRPr lang="ru-RU" sz="2400" dirty="0"/>
        </a:p>
      </dgm:t>
    </dgm:pt>
    <dgm:pt modelId="{49363C37-4989-4DAA-B89D-122C9FFA2F5D}" type="parTrans" cxnId="{8686B906-2B1D-491B-86D0-BBB15F892A65}">
      <dgm:prSet/>
      <dgm:spPr/>
      <dgm:t>
        <a:bodyPr/>
        <a:lstStyle/>
        <a:p>
          <a:endParaRPr lang="ru-RU"/>
        </a:p>
      </dgm:t>
    </dgm:pt>
    <dgm:pt modelId="{D5A937CC-CCEC-49BE-B32D-7C22A30163FA}" type="sibTrans" cxnId="{8686B906-2B1D-491B-86D0-BBB15F892A65}">
      <dgm:prSet/>
      <dgm:spPr/>
      <dgm:t>
        <a:bodyPr/>
        <a:lstStyle/>
        <a:p>
          <a:endParaRPr lang="ru-RU"/>
        </a:p>
      </dgm:t>
    </dgm:pt>
    <dgm:pt modelId="{EDFBA70A-0F10-43C5-8237-4DB34B3F331E}">
      <dgm:prSet phldrT="[Текст]" custT="1"/>
      <dgm:spPr/>
      <dgm:t>
        <a:bodyPr/>
        <a:lstStyle/>
        <a:p>
          <a:r>
            <a:rPr lang="ru-RU" sz="2400" b="1" dirty="0" smtClean="0"/>
            <a:t>помощь при выполнении домашних заданий должна быть в форме совета, не подавлять самостоятельность и инициативность</a:t>
          </a:r>
          <a:endParaRPr lang="ru-RU" sz="2400" dirty="0"/>
        </a:p>
      </dgm:t>
    </dgm:pt>
    <dgm:pt modelId="{02A99286-42C0-46C8-8C45-40241041D354}" type="parTrans" cxnId="{1422B4BA-1308-436C-8C46-2E9BDA87A547}">
      <dgm:prSet/>
      <dgm:spPr/>
      <dgm:t>
        <a:bodyPr/>
        <a:lstStyle/>
        <a:p>
          <a:endParaRPr lang="ru-RU"/>
        </a:p>
      </dgm:t>
    </dgm:pt>
    <dgm:pt modelId="{0CF812B3-8AF3-4FCD-A2E4-50FD97B1B50D}" type="sibTrans" cxnId="{1422B4BA-1308-436C-8C46-2E9BDA87A547}">
      <dgm:prSet/>
      <dgm:spPr/>
      <dgm:t>
        <a:bodyPr/>
        <a:lstStyle/>
        <a:p>
          <a:endParaRPr lang="ru-RU"/>
        </a:p>
      </dgm:t>
    </dgm:pt>
    <dgm:pt modelId="{AC12B9E3-75AA-4412-AC35-7B7B3A2CB7C3}">
      <dgm:prSet phldrT="[Текст]" custT="1"/>
      <dgm:spPr/>
      <dgm:t>
        <a:bodyPr/>
        <a:lstStyle/>
        <a:p>
          <a:r>
            <a:rPr lang="ru-RU" sz="2400" b="1" dirty="0" smtClean="0"/>
            <a:t>объяснять ребёнку, что его неудачи в учёбе – это недостаток приложенных усилий, что он что-то не доучил, не доработал</a:t>
          </a:r>
          <a:endParaRPr lang="ru-RU" sz="2400" dirty="0"/>
        </a:p>
      </dgm:t>
    </dgm:pt>
    <dgm:pt modelId="{AC05F0E3-B629-498F-A67A-4514E0D550D8}" type="parTrans" cxnId="{9AE51010-DD9D-4FE9-B1EF-37B2B8C8C614}">
      <dgm:prSet/>
      <dgm:spPr/>
      <dgm:t>
        <a:bodyPr/>
        <a:lstStyle/>
        <a:p>
          <a:endParaRPr lang="ru-RU"/>
        </a:p>
      </dgm:t>
    </dgm:pt>
    <dgm:pt modelId="{050C85AB-D206-412C-A463-7173C6C20AFE}" type="sibTrans" cxnId="{9AE51010-DD9D-4FE9-B1EF-37B2B8C8C614}">
      <dgm:prSet/>
      <dgm:spPr/>
      <dgm:t>
        <a:bodyPr/>
        <a:lstStyle/>
        <a:p>
          <a:endParaRPr lang="ru-RU"/>
        </a:p>
      </dgm:t>
    </dgm:pt>
    <dgm:pt modelId="{B6AAED1C-7469-4A9F-BEBD-111039DE4DB1}">
      <dgm:prSet phldrT="[Текст]" custT="1"/>
      <dgm:spPr/>
      <dgm:t>
        <a:bodyPr/>
        <a:lstStyle/>
        <a:p>
          <a:r>
            <a:rPr lang="ru-RU" sz="2400" b="1" dirty="0" smtClean="0"/>
            <a:t>чаще хвалить детей за их успехи, тем самим давать стимул двигаться дальше</a:t>
          </a:r>
          <a:endParaRPr lang="ru-RU" sz="2400" dirty="0"/>
        </a:p>
      </dgm:t>
    </dgm:pt>
    <dgm:pt modelId="{9AF38C57-6FFF-4472-B566-AD19AB444113}" type="parTrans" cxnId="{2BB52BA9-CCB3-436D-B758-4FD4CC3FD549}">
      <dgm:prSet/>
      <dgm:spPr/>
      <dgm:t>
        <a:bodyPr/>
        <a:lstStyle/>
        <a:p>
          <a:endParaRPr lang="ru-RU"/>
        </a:p>
      </dgm:t>
    </dgm:pt>
    <dgm:pt modelId="{1807EEDD-BBCC-43E9-89EF-1B9538CF33D1}" type="sibTrans" cxnId="{2BB52BA9-CCB3-436D-B758-4FD4CC3FD549}">
      <dgm:prSet/>
      <dgm:spPr/>
      <dgm:t>
        <a:bodyPr/>
        <a:lstStyle/>
        <a:p>
          <a:endParaRPr lang="ru-RU"/>
        </a:p>
      </dgm:t>
    </dgm:pt>
    <dgm:pt modelId="{6DDD3EBC-77CA-43E5-BE89-012DF7935B4A}" type="pres">
      <dgm:prSet presAssocID="{42632ECD-A4E1-4DF2-BEAA-D68F1A4C76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E8A21F-E3EE-4F35-9835-CAB6498FD670}" type="pres">
      <dgm:prSet presAssocID="{42632ECD-A4E1-4DF2-BEAA-D68F1A4C768F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04A1015C-F825-469A-9952-C3F57ACDB5AE}" type="pres">
      <dgm:prSet presAssocID="{99E3F8A9-7166-4563-AA29-0C5D795A038C}" presName="centerShape" presStyleLbl="vennNode1" presStyleIdx="0" presStyleCnt="5" custScaleX="71549" custScaleY="72754"/>
      <dgm:spPr/>
      <dgm:t>
        <a:bodyPr/>
        <a:lstStyle/>
        <a:p>
          <a:endParaRPr lang="ru-RU"/>
        </a:p>
      </dgm:t>
    </dgm:pt>
    <dgm:pt modelId="{00256E33-C96D-478C-BC08-BC2C38122679}" type="pres">
      <dgm:prSet presAssocID="{B1717142-3E22-48E7-B94D-6AE2DFAE766A}" presName="node" presStyleLbl="vennNode1" presStyleIdx="1" presStyleCnt="5" custScaleX="198807" custScaleY="113255" custRadScaleRad="95013" custRadScaleInc="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A4B4D-DD6E-4E9F-8976-E8A354CD5ECA}" type="pres">
      <dgm:prSet presAssocID="{EDFBA70A-0F10-43C5-8237-4DB34B3F331E}" presName="node" presStyleLbl="vennNode1" presStyleIdx="2" presStyleCnt="5" custScaleX="166491" custScaleY="243020" custRadScaleRad="105399" custRadScaleInc="-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338DC-DA56-47B2-9730-6F0218E37310}" type="pres">
      <dgm:prSet presAssocID="{AC12B9E3-75AA-4412-AC35-7B7B3A2CB7C3}" presName="node" presStyleLbl="vennNode1" presStyleIdx="3" presStyleCnt="5" custScaleX="304626" custScaleY="123054" custRadScaleRad="91023" custRadScaleInc="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57E36-C089-4AFC-AB61-25A56A3C34F5}" type="pres">
      <dgm:prSet presAssocID="{B6AAED1C-7469-4A9F-BEBD-111039DE4DB1}" presName="node" presStyleLbl="vennNode1" presStyleIdx="4" presStyleCnt="5" custScaleX="143106" custScaleY="176154" custRadScaleRad="107775" custRadScaleInc="1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82463-9475-4652-AC9D-6B8947813E0D}" type="presOf" srcId="{42632ECD-A4E1-4DF2-BEAA-D68F1A4C768F}" destId="{6DDD3EBC-77CA-43E5-BE89-012DF7935B4A}" srcOrd="0" destOrd="0" presId="urn:microsoft.com/office/officeart/2005/8/layout/radial3"/>
    <dgm:cxn modelId="{2BB52BA9-CCB3-436D-B758-4FD4CC3FD549}" srcId="{99E3F8A9-7166-4563-AA29-0C5D795A038C}" destId="{B6AAED1C-7469-4A9F-BEBD-111039DE4DB1}" srcOrd="3" destOrd="0" parTransId="{9AF38C57-6FFF-4472-B566-AD19AB444113}" sibTransId="{1807EEDD-BBCC-43E9-89EF-1B9538CF33D1}"/>
    <dgm:cxn modelId="{8686B906-2B1D-491B-86D0-BBB15F892A65}" srcId="{99E3F8A9-7166-4563-AA29-0C5D795A038C}" destId="{B1717142-3E22-48E7-B94D-6AE2DFAE766A}" srcOrd="0" destOrd="0" parTransId="{49363C37-4989-4DAA-B89D-122C9FFA2F5D}" sibTransId="{D5A937CC-CCEC-49BE-B32D-7C22A30163FA}"/>
    <dgm:cxn modelId="{63C41294-3260-419B-A962-912FB3DA82F8}" type="presOf" srcId="{B1717142-3E22-48E7-B94D-6AE2DFAE766A}" destId="{00256E33-C96D-478C-BC08-BC2C38122679}" srcOrd="0" destOrd="0" presId="urn:microsoft.com/office/officeart/2005/8/layout/radial3"/>
    <dgm:cxn modelId="{5FA47C32-1BA5-492B-A4F6-E2F3087A5E33}" type="presOf" srcId="{AC12B9E3-75AA-4412-AC35-7B7B3A2CB7C3}" destId="{616338DC-DA56-47B2-9730-6F0218E37310}" srcOrd="0" destOrd="0" presId="urn:microsoft.com/office/officeart/2005/8/layout/radial3"/>
    <dgm:cxn modelId="{5E8EF234-631B-4722-A979-AAE94FA99A66}" type="presOf" srcId="{B6AAED1C-7469-4A9F-BEBD-111039DE4DB1}" destId="{50A57E36-C089-4AFC-AB61-25A56A3C34F5}" srcOrd="0" destOrd="0" presId="urn:microsoft.com/office/officeart/2005/8/layout/radial3"/>
    <dgm:cxn modelId="{4CE09EEB-7EDE-4E74-9FDC-79118502B314}" type="presOf" srcId="{99E3F8A9-7166-4563-AA29-0C5D795A038C}" destId="{04A1015C-F825-469A-9952-C3F57ACDB5AE}" srcOrd="0" destOrd="0" presId="urn:microsoft.com/office/officeart/2005/8/layout/radial3"/>
    <dgm:cxn modelId="{9AE51010-DD9D-4FE9-B1EF-37B2B8C8C614}" srcId="{99E3F8A9-7166-4563-AA29-0C5D795A038C}" destId="{AC12B9E3-75AA-4412-AC35-7B7B3A2CB7C3}" srcOrd="2" destOrd="0" parTransId="{AC05F0E3-B629-498F-A67A-4514E0D550D8}" sibTransId="{050C85AB-D206-412C-A463-7173C6C20AFE}"/>
    <dgm:cxn modelId="{1422B4BA-1308-436C-8C46-2E9BDA87A547}" srcId="{99E3F8A9-7166-4563-AA29-0C5D795A038C}" destId="{EDFBA70A-0F10-43C5-8237-4DB34B3F331E}" srcOrd="1" destOrd="0" parTransId="{02A99286-42C0-46C8-8C45-40241041D354}" sibTransId="{0CF812B3-8AF3-4FCD-A2E4-50FD97B1B50D}"/>
    <dgm:cxn modelId="{35D8E38F-4E48-4DF0-85F5-5D4EBBA993EA}" srcId="{42632ECD-A4E1-4DF2-BEAA-D68F1A4C768F}" destId="{99E3F8A9-7166-4563-AA29-0C5D795A038C}" srcOrd="0" destOrd="0" parTransId="{C6EFC39C-8122-48BB-9EBB-B6ACCC914EFB}" sibTransId="{77A575DD-8652-47A0-B357-2388ECCFB9B8}"/>
    <dgm:cxn modelId="{26B99C8E-EAED-4F99-AF29-12D96834787D}" type="presOf" srcId="{EDFBA70A-0F10-43C5-8237-4DB34B3F331E}" destId="{197A4B4D-DD6E-4E9F-8976-E8A354CD5ECA}" srcOrd="0" destOrd="0" presId="urn:microsoft.com/office/officeart/2005/8/layout/radial3"/>
    <dgm:cxn modelId="{691BD30D-0409-435C-90B7-9B9003547573}" type="presParOf" srcId="{6DDD3EBC-77CA-43E5-BE89-012DF7935B4A}" destId="{30E8A21F-E3EE-4F35-9835-CAB6498FD670}" srcOrd="0" destOrd="0" presId="urn:microsoft.com/office/officeart/2005/8/layout/radial3"/>
    <dgm:cxn modelId="{0EF6065B-E0C6-4541-8380-8920DA3E67BF}" type="presParOf" srcId="{30E8A21F-E3EE-4F35-9835-CAB6498FD670}" destId="{04A1015C-F825-469A-9952-C3F57ACDB5AE}" srcOrd="0" destOrd="0" presId="urn:microsoft.com/office/officeart/2005/8/layout/radial3"/>
    <dgm:cxn modelId="{8A9E8A4C-2047-4FD8-919F-BB5308E383AC}" type="presParOf" srcId="{30E8A21F-E3EE-4F35-9835-CAB6498FD670}" destId="{00256E33-C96D-478C-BC08-BC2C38122679}" srcOrd="1" destOrd="0" presId="urn:microsoft.com/office/officeart/2005/8/layout/radial3"/>
    <dgm:cxn modelId="{4115E603-32A1-40F9-8EB2-DD638FB8FBEE}" type="presParOf" srcId="{30E8A21F-E3EE-4F35-9835-CAB6498FD670}" destId="{197A4B4D-DD6E-4E9F-8976-E8A354CD5ECA}" srcOrd="2" destOrd="0" presId="urn:microsoft.com/office/officeart/2005/8/layout/radial3"/>
    <dgm:cxn modelId="{0D61BA8F-33F8-4C81-9B4B-7AE182FE3A6D}" type="presParOf" srcId="{30E8A21F-E3EE-4F35-9835-CAB6498FD670}" destId="{616338DC-DA56-47B2-9730-6F0218E37310}" srcOrd="3" destOrd="0" presId="urn:microsoft.com/office/officeart/2005/8/layout/radial3"/>
    <dgm:cxn modelId="{92C01772-DD7B-4407-BEB1-8B1D184A9F61}" type="presParOf" srcId="{30E8A21F-E3EE-4F35-9835-CAB6498FD670}" destId="{50A57E36-C089-4AFC-AB61-25A56A3C34F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15D20-6A73-4D99-9E97-7B0EDBC7BE9E}">
      <dsp:nvSpPr>
        <dsp:cNvPr id="0" name=""/>
        <dsp:cNvSpPr/>
      </dsp:nvSpPr>
      <dsp:spPr>
        <a:xfrm rot="10800000">
          <a:off x="2781250" y="572190"/>
          <a:ext cx="5795764" cy="2916819"/>
        </a:xfrm>
        <a:prstGeom prst="homePlate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623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</a:rPr>
            <a:t>Процесс формирования мотивации должен стать значительной частью работы школьного учителя</a:t>
          </a:r>
          <a:endParaRPr lang="ru-RU" sz="32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3510455" y="572190"/>
        <a:ext cx="5066559" cy="2916819"/>
      </dsp:txXfrm>
    </dsp:sp>
    <dsp:sp modelId="{AB4B73E6-D71F-40D5-A52D-6784D764087A}">
      <dsp:nvSpPr>
        <dsp:cNvPr id="0" name=""/>
        <dsp:cNvSpPr/>
      </dsp:nvSpPr>
      <dsp:spPr>
        <a:xfrm>
          <a:off x="14456" y="395678"/>
          <a:ext cx="3125926" cy="32698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1015C-F825-469A-9952-C3F57ACDB5AE}">
      <dsp:nvSpPr>
        <dsp:cNvPr id="0" name=""/>
        <dsp:cNvSpPr/>
      </dsp:nvSpPr>
      <dsp:spPr>
        <a:xfrm>
          <a:off x="3099924" y="1998607"/>
          <a:ext cx="2721757" cy="2767596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Влияние родителей на мотивацию</a:t>
          </a:r>
          <a:endParaRPr lang="ru-RU" sz="2800" kern="1200" dirty="0"/>
        </a:p>
      </dsp:txBody>
      <dsp:txXfrm>
        <a:off x="3498516" y="2403912"/>
        <a:ext cx="1924573" cy="1956986"/>
      </dsp:txXfrm>
    </dsp:sp>
    <dsp:sp modelId="{00256E33-C96D-478C-BC08-BC2C38122679}">
      <dsp:nvSpPr>
        <dsp:cNvPr id="0" name=""/>
        <dsp:cNvSpPr/>
      </dsp:nvSpPr>
      <dsp:spPr>
        <a:xfrm>
          <a:off x="2593232" y="-48315"/>
          <a:ext cx="3781355" cy="215413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интересоваться делами, учёбой ребёнка</a:t>
          </a:r>
          <a:endParaRPr lang="ru-RU" sz="2400" kern="1200" dirty="0"/>
        </a:p>
      </dsp:txBody>
      <dsp:txXfrm>
        <a:off x="3146999" y="267151"/>
        <a:ext cx="2673821" cy="1523204"/>
      </dsp:txXfrm>
    </dsp:sp>
    <dsp:sp modelId="{197A4B4D-DD6E-4E9F-8976-E8A354CD5ECA}">
      <dsp:nvSpPr>
        <dsp:cNvPr id="0" name=""/>
        <dsp:cNvSpPr/>
      </dsp:nvSpPr>
      <dsp:spPr>
        <a:xfrm>
          <a:off x="5486674" y="973296"/>
          <a:ext cx="3166697" cy="462229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помощь при выполнении домашних заданий должна быть в форме совета, не подавлять самостоятельность и инициативность</a:t>
          </a:r>
          <a:endParaRPr lang="ru-RU" sz="2400" kern="1200" dirty="0"/>
        </a:p>
      </dsp:txBody>
      <dsp:txXfrm>
        <a:off x="5950426" y="1650216"/>
        <a:ext cx="2239193" cy="3268457"/>
      </dsp:txXfrm>
    </dsp:sp>
    <dsp:sp modelId="{616338DC-DA56-47B2-9730-6F0218E37310}">
      <dsp:nvSpPr>
        <dsp:cNvPr id="0" name=""/>
        <dsp:cNvSpPr/>
      </dsp:nvSpPr>
      <dsp:spPr>
        <a:xfrm>
          <a:off x="1369099" y="4458649"/>
          <a:ext cx="5794057" cy="234051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объяснять ребёнку, что его неудачи в учёбе – это недостаток приложенных усилий, что он что-то не доучил, не доработал</a:t>
          </a:r>
          <a:endParaRPr lang="ru-RU" sz="2400" kern="1200" dirty="0"/>
        </a:p>
      </dsp:txBody>
      <dsp:txXfrm>
        <a:off x="2217619" y="4801409"/>
        <a:ext cx="4097017" cy="1654995"/>
      </dsp:txXfrm>
    </dsp:sp>
    <dsp:sp modelId="{50A57E36-C089-4AFC-AB61-25A56A3C34F5}">
      <dsp:nvSpPr>
        <dsp:cNvPr id="0" name=""/>
        <dsp:cNvSpPr/>
      </dsp:nvSpPr>
      <dsp:spPr>
        <a:xfrm>
          <a:off x="477937" y="1203118"/>
          <a:ext cx="2721909" cy="335049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чаще хвалить детей за их успехи, тем самим давать стимул двигаться дальше</a:t>
          </a:r>
          <a:endParaRPr lang="ru-RU" sz="2400" kern="1200" dirty="0"/>
        </a:p>
      </dsp:txBody>
      <dsp:txXfrm>
        <a:off x="876551" y="1693786"/>
        <a:ext cx="1924681" cy="2369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A8CA54-B485-4BC7-A1B9-C6F43DB8E256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E9DD2D-D67D-4966-B00D-29C33676E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57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670993-E814-4362-B63C-30830806AD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9EAC-CB3F-49C5-ABAB-1D605AF9BA3D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37C1-EEC3-4FDD-964D-0F3DB8F29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FCC3-70DD-4D95-AA87-4C3AA5865355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DFB4-3185-48A0-A758-70B7553A1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672C-3E6D-4EF0-874A-1AE42185833B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46A0-7CD7-4639-AB57-F5FF39DA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11F7-49A5-4ABE-97D0-77F59CCF0EA4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A3D0-489F-4342-AB8F-B944CD0B2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F2E8-1179-4758-8FD5-AD12566304D9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54FE-C0E2-4995-97D9-2D5B97A2F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9CD5-B34D-4BB1-9A5A-0CE30D8E66C7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E175-3906-40E6-98BD-80D1126C9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6B21-E24D-45CD-955F-1700F53D7A0F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92FC-1089-416F-AA2A-FA295B769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AD64-8A9E-44CC-8047-3D5C42F54009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05F0-99E3-43D8-ACFB-89C2BA51D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1097-7EC9-4C97-9C1A-E923C925A2A8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2E8F-7B5F-4829-91C5-59B1A31CE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F0C6-6DFF-4B57-82B5-110AF0BD42CC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6653-4D04-4E6D-9975-C7F33C16F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B821-E3EE-409A-BCF3-28399834EEEE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76D1-E806-4B44-9F34-72204BCE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9C48F0-8CE5-4F27-824D-E916DF95E5D6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76A759-49A3-4AA5-8A32-A4AC45129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фоны\5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61263" y="648122"/>
            <a:ext cx="735816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УЧЕБНАЯ МОТИВАЦИЯ-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основное условие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Успешного обучения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124075" y="5229225"/>
            <a:ext cx="5903913" cy="162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4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30169" y="1562087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331640" y="476672"/>
            <a:ext cx="6336703" cy="129644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Роль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MCj03981290000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708275"/>
            <a:ext cx="2932112" cy="3168650"/>
          </a:xfrm>
        </p:spPr>
      </p:pic>
      <p:pic>
        <p:nvPicPr>
          <p:cNvPr id="13320" name="Picture 8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565400"/>
            <a:ext cx="36353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Мотивация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1600063">
            <a:off x="2268538" y="1268413"/>
            <a:ext cx="647700" cy="1584325"/>
          </a:xfrm>
          <a:prstGeom prst="downArrow">
            <a:avLst>
              <a:gd name="adj1" fmla="val 50000"/>
              <a:gd name="adj2" fmla="val 611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-1495703">
            <a:off x="5940425" y="1125538"/>
            <a:ext cx="647700" cy="1512887"/>
          </a:xfrm>
          <a:prstGeom prst="downArrow">
            <a:avLst>
              <a:gd name="adj1" fmla="val 50000"/>
              <a:gd name="adj2" fmla="val 583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563938" y="5300663"/>
            <a:ext cx="2700337" cy="57626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2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16632"/>
            <a:ext cx="8208912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Характеристика мотивации учения школьников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632217"/>
            <a:ext cx="4248472" cy="2300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Чувство долга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Престижная мотивация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 избегания наказания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5732" y="1412776"/>
            <a:ext cx="29168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Начальная школа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1632216"/>
            <a:ext cx="4536504" cy="23008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 к определенному предмету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Желание иметь высокую отметку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Познавательный интерес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01239" y="1401384"/>
            <a:ext cx="34689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Подростковая школа</a:t>
            </a:r>
          </a:p>
        </p:txBody>
      </p:sp>
      <p:sp>
        <p:nvSpPr>
          <p:cNvPr id="9" name="Овал 8"/>
          <p:cNvSpPr/>
          <p:nvPr/>
        </p:nvSpPr>
        <p:spPr>
          <a:xfrm>
            <a:off x="1043608" y="4275908"/>
            <a:ext cx="7704856" cy="23934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Продолжение образования в профессиональных учебных заведениях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 предмета с позиции будущего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Отметка как критерий качества знаний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Внутренняя и собственная мотивация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5577" y="3954465"/>
            <a:ext cx="25571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Старшая 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017" y="260648"/>
            <a:ext cx="7154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мотивации учения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152525" y="2708275"/>
            <a:ext cx="7991475" cy="722313"/>
            <a:chOff x="81903" y="1434665"/>
            <a:chExt cx="3683175" cy="72321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7511" y="1628582"/>
              <a:ext cx="3657567" cy="529300"/>
            </a:xfrm>
            <a:prstGeom prst="roundRect">
              <a:avLst/>
            </a:prstGeom>
            <a:ln w="762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81903" y="1434665"/>
              <a:ext cx="3657567" cy="697785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Использование проблемных ситуаций, споров, дискуссий</a:t>
              </a:r>
            </a:p>
          </p:txBody>
        </p:sp>
      </p:grpSp>
      <p:sp>
        <p:nvSpPr>
          <p:cNvPr id="8" name="Скругленный прямоугольник 4"/>
          <p:cNvSpPr/>
          <p:nvPr/>
        </p:nvSpPr>
        <p:spPr>
          <a:xfrm>
            <a:off x="395288" y="1341438"/>
            <a:ext cx="8585200" cy="74453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19050" rIns="38100" bIns="19050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Совместный с учащимися выбор средств по достижению цели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3338" y="2085975"/>
            <a:ext cx="7769225" cy="528638"/>
            <a:chOff x="0" y="3413929"/>
            <a:chExt cx="3657600" cy="52908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413929"/>
              <a:ext cx="3657600" cy="5290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6158" y="3439350"/>
              <a:ext cx="3605285" cy="478240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Формирование адекватной самооценки у учащихся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15900" y="5202238"/>
            <a:ext cx="5256213" cy="695325"/>
            <a:chOff x="-910799" y="5515947"/>
            <a:chExt cx="4568399" cy="6379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-155" y="5515947"/>
              <a:ext cx="3657755" cy="63791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-910799" y="5546531"/>
              <a:ext cx="4536664" cy="576744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tIns="22860" rIns="45720" bIns="2286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Создание ситуации успеха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257300" y="5897563"/>
            <a:ext cx="7570788" cy="700087"/>
            <a:chOff x="-210066" y="5996570"/>
            <a:chExt cx="3867666" cy="85930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16" y="6144660"/>
              <a:ext cx="3657616" cy="7112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-210066" y="5996570"/>
              <a:ext cx="3832793" cy="859309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3340" tIns="26670" rIns="53340" bIns="2667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 </a:t>
              </a:r>
              <a:r>
                <a:rPr lang="ru-RU" sz="2400" dirty="0"/>
                <a:t>Учет возрастных особенностей школьников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239963" y="4445000"/>
            <a:ext cx="6840537" cy="75723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Выбор действия в соответствии с возможностями ученика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6838" y="3573463"/>
            <a:ext cx="7715250" cy="75723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Вера учителя в возможности ученика (сравнение его сегодняшнего с ним вчерашним)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017" y="260648"/>
            <a:ext cx="7154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мотивации учения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046163" y="2284413"/>
            <a:ext cx="7989887" cy="928687"/>
            <a:chOff x="81903" y="1434665"/>
            <a:chExt cx="3683175" cy="72321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7516" y="1628759"/>
              <a:ext cx="3657562" cy="529123"/>
            </a:xfrm>
            <a:prstGeom prst="roundRect">
              <a:avLst/>
            </a:prstGeom>
            <a:ln w="762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81903" y="1434665"/>
              <a:ext cx="3657562" cy="697256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Нестандартная форма проведения урока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7463" y="1412875"/>
            <a:ext cx="7769225" cy="744538"/>
            <a:chOff x="0" y="3388101"/>
            <a:chExt cx="3657600" cy="52908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388101"/>
              <a:ext cx="3657600" cy="5290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6158" y="3439994"/>
              <a:ext cx="3605285" cy="477190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Использование игровых технологий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55613" y="4508500"/>
            <a:ext cx="5411787" cy="850900"/>
            <a:chOff x="-910799" y="5515947"/>
            <a:chExt cx="4568399" cy="6379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69" y="5515947"/>
              <a:ext cx="3657131" cy="63791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-910799" y="5546891"/>
              <a:ext cx="4537577" cy="576027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tIns="22860" rIns="45720" bIns="2286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Эмоциональная речь учителя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533525" y="5445125"/>
            <a:ext cx="6854825" cy="1152525"/>
            <a:chOff x="0" y="6145131"/>
            <a:chExt cx="3657600" cy="71074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6145131"/>
              <a:ext cx="3657600" cy="71074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0" y="6145131"/>
              <a:ext cx="3622871" cy="710748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3340" tIns="26670" rIns="53340" bIns="2667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 </a:t>
              </a:r>
              <a:r>
                <a:rPr lang="ru-RU" sz="2800" dirty="0"/>
                <a:t>Использование коллективных и групповых форм работы 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843213" y="4084638"/>
            <a:ext cx="6137275" cy="47942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Применение поощрения и наказания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0500" y="3213100"/>
            <a:ext cx="7715250" cy="8683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Создание атмосферы взаимопонимания и сотрудничества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350" y="-635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7769702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УЧЕБНАЯ МОТИВАЦИЯ-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ПРОЯВЛЯЕМАЯ УЧАЩИМИСЯ, МОТИВИРОВАННАЯ АКТИВНОСТЬ ПРИ ДОСТИЖЕНИИ ЦЕЛЕЙ УЧЕНИЯ.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800" y="3457575"/>
            <a:ext cx="3130550" cy="585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познавательные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6075" y="3563938"/>
            <a:ext cx="3549650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коммуникативные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013" y="2508250"/>
            <a:ext cx="2151062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Мотивы</a:t>
            </a:r>
            <a:r>
              <a:rPr lang="ru-RU" sz="4000" b="1" dirty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5284788"/>
            <a:ext cx="3128962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эмоциональные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6075" y="4437063"/>
            <a:ext cx="2697163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саморазвития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8600" y="5283200"/>
            <a:ext cx="3784600" cy="585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позиция школьника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3288" y="4408488"/>
            <a:ext cx="2363787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достижения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51038" y="6097588"/>
            <a:ext cx="6275387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внешние (поощрения, наказания)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57825" y="2897188"/>
            <a:ext cx="1074738" cy="639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95513" y="2884488"/>
            <a:ext cx="1071562" cy="573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132138" y="3216275"/>
            <a:ext cx="647700" cy="1192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32363" y="3216275"/>
            <a:ext cx="525462" cy="1220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67075" y="3216275"/>
            <a:ext cx="800100" cy="2066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2000" y="3216275"/>
            <a:ext cx="854075" cy="2068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2"/>
          </p:cNvCxnSpPr>
          <p:nvPr/>
        </p:nvCxnSpPr>
        <p:spPr>
          <a:xfrm>
            <a:off x="4349750" y="3216275"/>
            <a:ext cx="74613" cy="2881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229600" cy="1206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i="1" smtClean="0"/>
              <a:t> Определяются 3 типа отношения к      			учению:</a:t>
            </a:r>
          </a:p>
          <a:p>
            <a:pPr>
              <a:buFontTx/>
              <a:buNone/>
            </a:pPr>
            <a:endParaRPr lang="ru-RU" sz="3600" smtClean="0"/>
          </a:p>
          <a:p>
            <a:pPr>
              <a:buFontTx/>
              <a:buChar char="-"/>
            </a:pPr>
            <a:endParaRPr lang="ru-RU" sz="3600" smtClean="0"/>
          </a:p>
        </p:txBody>
      </p:sp>
      <p:sp>
        <p:nvSpPr>
          <p:cNvPr id="6" name="Полилиния 5"/>
          <p:cNvSpPr/>
          <p:nvPr/>
        </p:nvSpPr>
        <p:spPr>
          <a:xfrm>
            <a:off x="250825" y="2708275"/>
            <a:ext cx="3744913" cy="1728788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Положительное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003800" y="2708275"/>
            <a:ext cx="3816350" cy="1747838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Отрицательное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225675" y="4868863"/>
            <a:ext cx="4481513" cy="1701800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Безразличное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28"/>
            <a:ext cx="61480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Учебная мотивация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27313" y="2205038"/>
            <a:ext cx="720725" cy="719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4663" y="2205038"/>
            <a:ext cx="182562" cy="2663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03800" y="2205038"/>
            <a:ext cx="64770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Блок-схема: ручное управление 4"/>
          <p:cNvSpPr>
            <a:spLocks noChangeArrowheads="1"/>
          </p:cNvSpPr>
          <p:nvPr/>
        </p:nvSpPr>
        <p:spPr bwMode="auto">
          <a:xfrm rot="5400000">
            <a:off x="-1534486" y="1772303"/>
            <a:ext cx="6438262" cy="3246826"/>
          </a:xfrm>
          <a:prstGeom prst="flowChartManualOperation">
            <a:avLst/>
          </a:prstGeom>
          <a:solidFill>
            <a:srgbClr val="CAE8AA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Признаки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положительного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отношения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412" name="Пятиугольник 7"/>
          <p:cNvSpPr>
            <a:spLocks noChangeArrowheads="1"/>
          </p:cNvSpPr>
          <p:nvPr/>
        </p:nvSpPr>
        <p:spPr bwMode="auto">
          <a:xfrm flipH="1">
            <a:off x="2897188" y="4587875"/>
            <a:ext cx="6030912" cy="928688"/>
          </a:xfrm>
          <a:prstGeom prst="homePlate">
            <a:avLst>
              <a:gd name="adj" fmla="val 49998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    Умение преодолевать трудности   	на пути достижения цели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136900" y="2359025"/>
            <a:ext cx="5791200" cy="928688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Умение отстаивать свое мнение</a:t>
            </a:r>
          </a:p>
        </p:txBody>
      </p:sp>
      <p:sp>
        <p:nvSpPr>
          <p:cNvPr id="17414" name="Пятиугольник 9"/>
          <p:cNvSpPr>
            <a:spLocks noChangeArrowheads="1"/>
          </p:cNvSpPr>
          <p:nvPr/>
        </p:nvSpPr>
        <p:spPr bwMode="auto">
          <a:xfrm flipH="1">
            <a:off x="3136900" y="3446463"/>
            <a:ext cx="5791200" cy="912812"/>
          </a:xfrm>
          <a:prstGeom prst="homePlate">
            <a:avLst>
              <a:gd name="adj" fmla="val 50021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Умение предвидеть последствия своей учебной деятельности</a:t>
            </a:r>
          </a:p>
        </p:txBody>
      </p:sp>
      <p:sp>
        <p:nvSpPr>
          <p:cNvPr id="17415" name="Пятиугольник 10"/>
          <p:cNvSpPr>
            <a:spLocks noChangeArrowheads="1"/>
          </p:cNvSpPr>
          <p:nvPr/>
        </p:nvSpPr>
        <p:spPr bwMode="auto">
          <a:xfrm flipH="1">
            <a:off x="2730500" y="5734050"/>
            <a:ext cx="6342063" cy="984250"/>
          </a:xfrm>
          <a:prstGeom prst="homePlate">
            <a:avLst>
              <a:gd name="adj" fmla="val 50027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         Поиск нестандартных способов      	решения учебных задач</a:t>
            </a:r>
          </a:p>
        </p:txBody>
      </p:sp>
      <p:sp>
        <p:nvSpPr>
          <p:cNvPr id="17416" name="Пятиугольник 7"/>
          <p:cNvSpPr>
            <a:spLocks noChangeArrowheads="1"/>
          </p:cNvSpPr>
          <p:nvPr/>
        </p:nvSpPr>
        <p:spPr bwMode="auto">
          <a:xfrm flipH="1">
            <a:off x="2730500" y="1268413"/>
            <a:ext cx="6197600" cy="928687"/>
          </a:xfrm>
          <a:prstGeom prst="homePlate">
            <a:avLst>
              <a:gd name="adj" fmla="val 49990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Умение ставить перспективные цели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7417" name="Пятиугольник 7"/>
          <p:cNvSpPr>
            <a:spLocks noChangeArrowheads="1"/>
          </p:cNvSpPr>
          <p:nvPr/>
        </p:nvSpPr>
        <p:spPr bwMode="auto">
          <a:xfrm flipH="1">
            <a:off x="2119313" y="188913"/>
            <a:ext cx="6911975" cy="928687"/>
          </a:xfrm>
          <a:prstGeom prst="homePlate">
            <a:avLst>
              <a:gd name="adj" fmla="val 49997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Активность учеников в учебном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5263" y="188913"/>
            <a:ext cx="6481762" cy="1023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Отрицательное отношение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6388" y="3416300"/>
            <a:ext cx="3382962" cy="12969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Неумение ставить цели, преодолевать трудности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5600" y="3449638"/>
            <a:ext cx="3365500" cy="11318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Слабая заинтересованность в успехах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9088" y="1571625"/>
            <a:ext cx="3384550" cy="1209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Бедность и узость мотивов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5600" y="1527175"/>
            <a:ext cx="3260725" cy="12890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Слабая нацеленность на оценку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313" y="5013325"/>
            <a:ext cx="3384550" cy="15113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Отрицательное отношение к школе, учителям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68538" y="1212850"/>
            <a:ext cx="71437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63938" y="1212850"/>
            <a:ext cx="576262" cy="2236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43663" y="1212850"/>
            <a:ext cx="288925" cy="314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32363" y="1212850"/>
            <a:ext cx="719137" cy="2236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7538" y="1212850"/>
            <a:ext cx="73025" cy="3800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150" y="476250"/>
            <a:ext cx="5832475" cy="15128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Безразличное отношение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250" y="2997200"/>
            <a:ext cx="6048375" cy="31686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Имеет те же характеристики, но подразумевает наличие способностей и возможностей при изменении ориентации достигнуть положительных результатов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00563" y="1989138"/>
            <a:ext cx="0" cy="100806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611560" y="188640"/>
            <a:ext cx="7992888" cy="1152128"/>
          </a:xfrm>
          <a:prstGeom prst="flowChartAlternateProcess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Факторы влияющие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учебную мотивацию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55650" y="1557338"/>
            <a:ext cx="8137525" cy="61277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Образовательная система, образовательное учреждение;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55650" y="2424113"/>
            <a:ext cx="8101013" cy="611187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Организация учебного процесса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55650" y="6064250"/>
            <a:ext cx="8137525" cy="61277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Специфика учебного предмета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55650" y="4868863"/>
            <a:ext cx="8101013" cy="93662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Особенности педагога,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прежде всего, системой его отношений к ученику, к делу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55650" y="3159125"/>
            <a:ext cx="8137525" cy="150812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Особенности обучающегося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</a:t>
            </a:r>
            <a:r>
              <a:rPr lang="ru-RU" sz="2000" b="1" dirty="0"/>
              <a:t>(</a:t>
            </a:r>
            <a:r>
              <a:rPr lang="ru-RU" sz="2400" dirty="0"/>
              <a:t>возраст, пол, интеллектуальное развитие, способности, уровень притязаний, самооценка, его взаимодействие с др. учениками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67544" y="188640"/>
            <a:ext cx="8064896" cy="122413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 снижения мотивации,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зависящие от учителя: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0825" y="4583113"/>
            <a:ext cx="4249738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 владение учителем современными методами обучения и их оптимальным сочетанием 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787900" y="4583113"/>
            <a:ext cx="4176713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особенности личности учителя, ( не всегда уделяют должное внимание мотивации учащихся)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92725" y="1989138"/>
            <a:ext cx="3794125" cy="22320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неумение строить отношения с учащимися и организовывать взаимодействия школьников друг с другом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8600" y="1989138"/>
            <a:ext cx="3671888" cy="22320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неправильный отбор содержания учебного материала, вызывающего перегрузку учащихся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95513" y="1412875"/>
            <a:ext cx="180975" cy="7207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92725" y="1412875"/>
            <a:ext cx="1008063" cy="57626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900488" y="1412875"/>
            <a:ext cx="384175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>
            <a:off x="4500563" y="1412875"/>
            <a:ext cx="7921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67544" y="188640"/>
            <a:ext cx="8064896" cy="122413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 снижения мотивации,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зависящие от ученика: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0825" y="4221163"/>
            <a:ext cx="4249738" cy="212883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несформированность</a:t>
            </a:r>
            <a:r>
              <a:rPr lang="ru-RU" sz="2400" dirty="0"/>
              <a:t> учебной деятельности, и прежде всего, приёмов самостоятельного приобретения знаний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040313" y="4365625"/>
            <a:ext cx="3924300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в единичных случаях -задержки развития, аномальное развитие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92725" y="2528888"/>
            <a:ext cx="3794125" cy="97155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реже - </a:t>
            </a:r>
            <a:r>
              <a:rPr lang="ru-RU" sz="2400" dirty="0" err="1"/>
              <a:t>несложившиеся</a:t>
            </a:r>
            <a:r>
              <a:rPr lang="ru-RU" sz="2400" dirty="0"/>
              <a:t> отношения с классом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8600" y="2528888"/>
            <a:ext cx="3479800" cy="11525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низкий уровень знаний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95513" y="1412875"/>
            <a:ext cx="647700" cy="111601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0425" y="1412875"/>
            <a:ext cx="1584325" cy="111601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563938" y="1352550"/>
            <a:ext cx="6524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3438" y="1412875"/>
            <a:ext cx="7921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474</Words>
  <Application>Microsoft Office PowerPoint</Application>
  <PresentationFormat>Экран (4:3)</PresentationFormat>
  <Paragraphs>98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Русанова Е.А. г.Ленинск-Кузнецкий</dc:creator>
  <cp:lastModifiedBy>Gosha</cp:lastModifiedBy>
  <cp:revision>44</cp:revision>
  <dcterms:created xsi:type="dcterms:W3CDTF">2011-10-31T10:10:36Z</dcterms:created>
  <dcterms:modified xsi:type="dcterms:W3CDTF">2013-01-08T09:02:27Z</dcterms:modified>
</cp:coreProperties>
</file>