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61" r:id="rId4"/>
    <p:sldId id="264" r:id="rId5"/>
    <p:sldId id="28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8" r:id="rId19"/>
    <p:sldId id="278" r:id="rId20"/>
    <p:sldId id="279" r:id="rId21"/>
    <p:sldId id="280" r:id="rId22"/>
    <p:sldId id="281" r:id="rId23"/>
    <p:sldId id="282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D870F-4D44-4474-9325-8E048A7C7800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971D4-FBDF-47E3-A3B8-F4FE406050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89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ведущий -Может быть кто-то из ребят знает как звали человека, являющегося основателем олимпийского движения</a:t>
            </a:r>
            <a:r>
              <a:rPr lang="ru-RU" dirty="0" smtClean="0"/>
              <a:t>? (триггер на портрет) - это Пьет де Кубертен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214D-C0CD-4F31-A95D-BAD03D23A78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Анимация по щелчку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214D-C0CD-4F31-A95D-BAD03D23A78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глобус вращается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214D-C0CD-4F31-A95D-BAD03D23A78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него все и началось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214D-C0CD-4F31-A95D-BAD03D23A78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Первый официальный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214D-C0CD-4F31-A95D-BAD03D23A78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214D-C0CD-4F31-A95D-BAD03D23A78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214D-C0CD-4F31-A95D-BAD03D23A78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Эти милые талисманы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214D-C0CD-4F31-A95D-BAD03D23A78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Русанова</a:t>
            </a:r>
            <a:r>
              <a:rPr lang="ru-RU" dirty="0" smtClean="0"/>
              <a:t> Елена Анатольевна ( учитель физической </a:t>
            </a:r>
            <a:r>
              <a:rPr lang="ru-RU" smtClean="0"/>
              <a:t>культуры.)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971D4-FBDF-47E3-A3B8-F4FE406050A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432F-5E64-45DC-92B8-2C4D43E0F26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562-1B3A-40CE-A3F7-50FFF4083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33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432F-5E64-45DC-92B8-2C4D43E0F26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562-1B3A-40CE-A3F7-50FFF4083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45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432F-5E64-45DC-92B8-2C4D43E0F26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562-1B3A-40CE-A3F7-50FFF4083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54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432F-5E64-45DC-92B8-2C4D43E0F26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562-1B3A-40CE-A3F7-50FFF4083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80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432F-5E64-45DC-92B8-2C4D43E0F26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562-1B3A-40CE-A3F7-50FFF4083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423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432F-5E64-45DC-92B8-2C4D43E0F26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562-1B3A-40CE-A3F7-50FFF4083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133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432F-5E64-45DC-92B8-2C4D43E0F26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562-1B3A-40CE-A3F7-50FFF4083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846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432F-5E64-45DC-92B8-2C4D43E0F26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562-1B3A-40CE-A3F7-50FFF4083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4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432F-5E64-45DC-92B8-2C4D43E0F26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562-1B3A-40CE-A3F7-50FFF4083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429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432F-5E64-45DC-92B8-2C4D43E0F26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562-1B3A-40CE-A3F7-50FFF4083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57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432F-5E64-45DC-92B8-2C4D43E0F26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7562-1B3A-40CE-A3F7-50FFF4083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96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4432F-5E64-45DC-92B8-2C4D43E0F266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57562-1B3A-40CE-A3F7-50FFF4083C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825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4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3.jpeg"/><Relationship Id="rId17" Type="http://schemas.openxmlformats.org/officeDocument/2006/relationships/image" Target="../media/image58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11" Type="http://schemas.openxmlformats.org/officeDocument/2006/relationships/image" Target="../media/image52.jpeg"/><Relationship Id="rId5" Type="http://schemas.openxmlformats.org/officeDocument/2006/relationships/image" Target="../media/image47.gif"/><Relationship Id="rId15" Type="http://schemas.openxmlformats.org/officeDocument/2006/relationships/image" Target="../media/image56.jpeg"/><Relationship Id="rId10" Type="http://schemas.openxmlformats.org/officeDocument/2006/relationships/image" Target="../media/image20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olimp_logси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4643446"/>
            <a:ext cx="9355473" cy="221455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Содержимое 7" descr="ол о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57166"/>
            <a:ext cx="3998623" cy="5355300"/>
          </a:xfrm>
          <a:prstGeom prst="rect">
            <a:avLst/>
          </a:prstGeom>
          <a:effectLst>
            <a:softEdge rad="635000"/>
          </a:effectLst>
          <a:scene3d>
            <a:camera prst="isometricOffAxis1Righ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21216215">
            <a:off x="-353260" y="939328"/>
            <a:ext cx="9327335" cy="2840084"/>
          </a:xfrm>
        </p:spPr>
        <p:txBody>
          <a:bodyPr>
            <a:noAutofit/>
          </a:bodyPr>
          <a:lstStyle/>
          <a:p>
            <a:r>
              <a:rPr lang="ru-RU" sz="8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atang" pitchFamily="18" charset="-127"/>
              </a:rPr>
              <a:t>Олимпийские</a:t>
            </a:r>
            <a:br>
              <a:rPr lang="ru-RU" sz="8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atang" pitchFamily="18" charset="-127"/>
              </a:rPr>
            </a:br>
            <a:r>
              <a:rPr lang="ru-RU" sz="8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atang" pitchFamily="18" charset="-127"/>
              </a:rPr>
              <a:t>символы</a:t>
            </a:r>
            <a:br>
              <a:rPr lang="ru-RU" sz="8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atang" pitchFamily="18" charset="-127"/>
              </a:rPr>
            </a:br>
            <a:r>
              <a:rPr lang="ru-RU" sz="8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atang" pitchFamily="18" charset="-127"/>
              </a:rPr>
              <a:t>и талисманы</a:t>
            </a:r>
            <a:endParaRPr lang="ru-RU" sz="8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ea typeface="Batang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6572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39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  <a:cs typeface="KodchiangUPC" pitchFamily="18" charset="-34"/>
              </a:rPr>
              <a:t>Такса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  <a:cs typeface="KodchiangUPC" pitchFamily="18" charset="-34"/>
              </a:rPr>
              <a:t>Вальди</a:t>
            </a:r>
            <a:endParaRPr lang="ru-RU" b="1" dirty="0">
              <a:solidFill>
                <a:srgbClr val="FF0000"/>
              </a:solidFill>
              <a:latin typeface="Comic Sans MS" pitchFamily="66" charset="0"/>
              <a:cs typeface="KodchiangUPC" pitchFamily="18" charset="-34"/>
            </a:endParaRPr>
          </a:p>
        </p:txBody>
      </p:sp>
      <p:pic>
        <p:nvPicPr>
          <p:cNvPr id="17" name="Содержимое 16" descr="1497_519_Мюнхен, 1972 Такси Вальдин.gif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214282" y="2214554"/>
            <a:ext cx="4367003" cy="1980000"/>
          </a:xfr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146" name="Picture 2" descr="Файл:1972 Summer Olympics emblem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928802"/>
            <a:ext cx="2781300" cy="4314826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65" cy="3250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1285860"/>
            <a:ext cx="30718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1972год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442913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 smtClean="0">
                <a:solidFill>
                  <a:srgbClr val="00003E"/>
                </a:solidFill>
                <a:latin typeface="Century Schoolbook" pitchFamily="18" charset="0"/>
              </a:rPr>
              <a:t>Вальди</a:t>
            </a: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 — практически единственное домашнее животное,</a:t>
            </a:r>
          </a:p>
          <a:p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 ставшее талисманом Олимпиады</a:t>
            </a:r>
            <a:endParaRPr lang="ru-RU" sz="2800" dirty="0">
              <a:solidFill>
                <a:srgbClr val="00003E"/>
              </a:solidFill>
              <a:latin typeface="Century Schoolboo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9190" y="3357562"/>
            <a:ext cx="3676006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</a:rPr>
              <a:t>Летние </a:t>
            </a:r>
          </a:p>
          <a:p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</a:rPr>
              <a:t>Олимпийские</a:t>
            </a:r>
          </a:p>
          <a:p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</a:rPr>
              <a:t> игры Мюнхен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</a:rPr>
              <a:t>Германия</a:t>
            </a:r>
          </a:p>
          <a:p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5786454"/>
            <a:ext cx="1512000" cy="82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857620" y="3500438"/>
            <a:ext cx="3643338" cy="1557342"/>
          </a:xfrm>
          <a:prstGeom prst="rect">
            <a:avLst/>
          </a:prstGeom>
          <a:solidFill>
            <a:srgbClr val="FFFF8F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535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KodchiangUPC" pitchFamily="18" charset="-34"/>
              </a:rPr>
              <a:t>Бобр </a:t>
            </a:r>
            <a:r>
              <a:rPr lang="ru-RU" sz="4400" b="1" dirty="0" err="1" smtClean="0">
                <a:solidFill>
                  <a:srgbClr val="FF0000"/>
                </a:solidFill>
                <a:latin typeface="Comic Sans MS" pitchFamily="66" charset="0"/>
                <a:ea typeface="+mj-ea"/>
                <a:cs typeface="KodchiangUPC" pitchFamily="18" charset="-34"/>
              </a:rPr>
              <a:t>Амик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KodchiangUPC" pitchFamily="18" charset="-3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1000108"/>
            <a:ext cx="24978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1976год</a:t>
            </a:r>
            <a:endParaRPr lang="ru-RU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Содержимое 7" descr="i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14999"/>
          <a:stretch>
            <a:fillRect/>
          </a:stretch>
        </p:blipFill>
        <p:spPr>
          <a:xfrm>
            <a:off x="4786314" y="1357298"/>
            <a:ext cx="4519214" cy="3714776"/>
          </a:xfrm>
        </p:spPr>
      </p:pic>
      <p:sp>
        <p:nvSpPr>
          <p:cNvPr id="4" name="Прямоугольник 3"/>
          <p:cNvSpPr/>
          <p:nvPr/>
        </p:nvSpPr>
        <p:spPr>
          <a:xfrm>
            <a:off x="4786314" y="3500438"/>
            <a:ext cx="43576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Летние 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Олимпийские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 игры Монреаль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Канада</a:t>
            </a:r>
            <a:endParaRPr lang="ru-RU" sz="3600" i="1" dirty="0">
              <a:solidFill>
                <a:srgbClr val="0000FF"/>
              </a:solidFill>
              <a:latin typeface="Century Schoolbook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5786454"/>
            <a:ext cx="1512000" cy="82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4549676"/>
            <a:ext cx="485778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  <a:cs typeface="Arial" charset="0"/>
              </a:rPr>
              <a:t>В качестве основного атрибута талисман имел яркий красный пояс с изображением Олимпийской эмблемы.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40C"/>
              </a:solidFill>
            </a:endParaRPr>
          </a:p>
        </p:txBody>
      </p:sp>
      <p:pic>
        <p:nvPicPr>
          <p:cNvPr id="14" name="Содержимое 13" descr="s320x240_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 t="2326" b="2326"/>
          <a:stretch>
            <a:fillRect/>
          </a:stretch>
        </p:blipFill>
        <p:spPr>
          <a:xfrm>
            <a:off x="428596" y="1428736"/>
            <a:ext cx="2714644" cy="2928958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41873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  <a:latin typeface="Comic Sans MS" pitchFamily="66" charset="0"/>
              </a:rPr>
              <a:t>Медвежонок Миша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1980год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1980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4876" y="1571612"/>
            <a:ext cx="3790793" cy="3857652"/>
          </a:xfrm>
        </p:spPr>
      </p:pic>
      <p:sp>
        <p:nvSpPr>
          <p:cNvPr id="7" name="Прямоугольник 6"/>
          <p:cNvSpPr/>
          <p:nvPr/>
        </p:nvSpPr>
        <p:spPr>
          <a:xfrm>
            <a:off x="4500562" y="3357562"/>
            <a:ext cx="43576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Летние 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Олимпийские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 игры Москва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СССР</a:t>
            </a:r>
            <a:endParaRPr lang="ru-RU" sz="3600" i="1" dirty="0">
              <a:solidFill>
                <a:srgbClr val="0000FF"/>
              </a:solidFill>
              <a:latin typeface="Century Schoolbook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5715016"/>
            <a:ext cx="1512000" cy="82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4611231"/>
            <a:ext cx="49292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3A"/>
                </a:solidFill>
                <a:latin typeface="Century Schoolbook" pitchFamily="18" charset="0"/>
              </a:rPr>
              <a:t>Московский талисман первым из всех был повёрнут лицом к зрителям: он смотрел на них и открыто улыбался</a:t>
            </a:r>
            <a:endParaRPr lang="ru-RU" sz="2800" dirty="0">
              <a:solidFill>
                <a:srgbClr val="00003A"/>
              </a:solidFill>
            </a:endParaRPr>
          </a:p>
        </p:txBody>
      </p:sp>
      <p:pic>
        <p:nvPicPr>
          <p:cNvPr id="16" name="Содержимое 15" descr="миша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b="28972"/>
          <a:stretch>
            <a:fillRect/>
          </a:stretch>
        </p:blipFill>
        <p:spPr>
          <a:xfrm>
            <a:off x="357158" y="1071546"/>
            <a:ext cx="3004144" cy="3276000"/>
          </a:xfrm>
          <a:prstGeom prst="snip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371361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Содержимое 10" descr="шари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785926"/>
            <a:ext cx="1428750" cy="109537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1" name="Содержимое 5" descr="шар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428604"/>
            <a:ext cx="1428750" cy="10953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71802" y="1142984"/>
            <a:ext cx="55721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entury Schoolbook" pitchFamily="18" charset="0"/>
              </a:rPr>
              <a:t> </a:t>
            </a:r>
            <a:r>
              <a:rPr lang="ru-RU" sz="2800" b="1" dirty="0" smtClean="0">
                <a:solidFill>
                  <a:srgbClr val="00003A"/>
                </a:solidFill>
                <a:latin typeface="Century Schoolbook" pitchFamily="18" charset="0"/>
              </a:rPr>
              <a:t>Миша</a:t>
            </a:r>
            <a:r>
              <a:rPr lang="ru-RU" sz="2800" dirty="0" smtClean="0">
                <a:solidFill>
                  <a:srgbClr val="00003A"/>
                </a:solidFill>
                <a:latin typeface="Century Schoolbook" pitchFamily="18" charset="0"/>
              </a:rPr>
              <a:t> понравился всем.</a:t>
            </a:r>
          </a:p>
          <a:p>
            <a:r>
              <a:rPr lang="ru-RU" sz="2800" dirty="0" smtClean="0">
                <a:solidFill>
                  <a:srgbClr val="00003A"/>
                </a:solidFill>
                <a:latin typeface="Century Schoolbook" pitchFamily="18" charset="0"/>
              </a:rPr>
              <a:t>Атрибутом талисмана стал широкий пояс, окрашенный в олимпийские цвета, с пряжкой в виде пяти колец.</a:t>
            </a:r>
          </a:p>
          <a:p>
            <a:r>
              <a:rPr lang="ru-RU" sz="2800" dirty="0" smtClean="0">
                <a:solidFill>
                  <a:srgbClr val="00003A"/>
                </a:solidFill>
                <a:latin typeface="Century Schoolbook" pitchFamily="18" charset="0"/>
              </a:rPr>
              <a:t> </a:t>
            </a:r>
            <a:r>
              <a:rPr lang="ru-RU" sz="2800" i="1" dirty="0" smtClean="0">
                <a:solidFill>
                  <a:srgbClr val="00003A"/>
                </a:solidFill>
                <a:latin typeface="Century Schoolbook" pitchFamily="18" charset="0"/>
              </a:rPr>
              <a:t>По замыслу организаторов Олимпиады-80 огромная резиновая кукла медведя на церемонии закрытия была запущена на воздушных шарах в небо </a:t>
            </a:r>
          </a:p>
        </p:txBody>
      </p:sp>
      <p:pic>
        <p:nvPicPr>
          <p:cNvPr id="11" name="Содержимое 10" descr="шарик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214422"/>
            <a:ext cx="1428750" cy="1095375"/>
          </a:xfrm>
          <a:effectLst>
            <a:softEdge rad="317500"/>
          </a:effectLst>
        </p:spPr>
      </p:pic>
      <p:pic>
        <p:nvPicPr>
          <p:cNvPr id="19" name="Содержимое 6" descr="шарик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42984"/>
            <a:ext cx="1428750" cy="10953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Содержимое 5" descr="шар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214290"/>
            <a:ext cx="1428750" cy="1095375"/>
          </a:xfrm>
          <a:prstGeom prst="rect">
            <a:avLst/>
          </a:prstGeom>
        </p:spPr>
      </p:pic>
      <p:pic>
        <p:nvPicPr>
          <p:cNvPr id="23" name="Содержимое 5" descr="шар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1714488"/>
            <a:ext cx="1428750" cy="10953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1506" name="Picture 2" descr="http://go2.imgsmail.ru/imgpreview?u=http%3A//argumentua.com/i/olimpiada80%5F003.jpg&amp;mb=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071678"/>
            <a:ext cx="2500330" cy="385765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3" name="Содержимое 5" descr="шар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86050" y="214290"/>
            <a:ext cx="1428750" cy="10953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Содержимое 5" descr="шар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857356" y="2928934"/>
            <a:ext cx="1428750" cy="10953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Содержимое 5" descr="шар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214346" y="2071678"/>
            <a:ext cx="1428750" cy="109537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63016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14348" y="21429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900" b="1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Орленок Сэм</a:t>
            </a:r>
            <a:r>
              <a:rPr kumimoji="0" lang="ru-RU" sz="4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1984год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9" name="Содержимое 8" descr="1984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1785926"/>
            <a:ext cx="2398712" cy="2143125"/>
          </a:xfrm>
        </p:spPr>
      </p:pic>
      <p:sp>
        <p:nvSpPr>
          <p:cNvPr id="10" name="Прямоугольник 9"/>
          <p:cNvSpPr/>
          <p:nvPr/>
        </p:nvSpPr>
        <p:spPr>
          <a:xfrm>
            <a:off x="4500562" y="2357430"/>
            <a:ext cx="4857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Летние 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Олимпийские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 игры 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 Лос-Анджелес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США</a:t>
            </a:r>
            <a:endParaRPr lang="ru-RU" sz="3600" i="1" dirty="0">
              <a:solidFill>
                <a:srgbClr val="0000FF"/>
              </a:solidFill>
              <a:latin typeface="Century Schoolbook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4786322"/>
            <a:ext cx="4000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3A"/>
                </a:solidFill>
                <a:latin typeface="Century Schoolbook" pitchFamily="18" charset="0"/>
                <a:cs typeface="Arial" charset="0"/>
              </a:rPr>
              <a:t>Орёл является национальным символом Соединённых Штатов Америки</a:t>
            </a:r>
            <a:endParaRPr lang="ru-RU" sz="2800" dirty="0">
              <a:solidFill>
                <a:srgbClr val="00003A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43702" y="6000768"/>
            <a:ext cx="45719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5786454"/>
            <a:ext cx="1512000" cy="82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Содержимое 3" descr="3225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000108"/>
            <a:ext cx="2571768" cy="3765724"/>
          </a:xfrm>
          <a:prstGeom prst="snip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1265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5" descr="сеул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0628" y="1428736"/>
            <a:ext cx="2928958" cy="427157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44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Тигренок 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Ходори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1988год</a:t>
            </a:r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4786314" y="1571612"/>
            <a:ext cx="4040188" cy="395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Летние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Олимпийские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 игры Сеул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Корея</a:t>
            </a:r>
          </a:p>
        </p:txBody>
      </p:sp>
      <p:pic>
        <p:nvPicPr>
          <p:cNvPr id="14" name="Содержимое 13" descr="ходори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71472" y="1142984"/>
            <a:ext cx="2406721" cy="3312000"/>
          </a:xfrm>
          <a:prstGeom prst="snip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Прямоугольник 7"/>
          <p:cNvSpPr/>
          <p:nvPr/>
        </p:nvSpPr>
        <p:spPr>
          <a:xfrm>
            <a:off x="5857884" y="5786454"/>
            <a:ext cx="1512000" cy="82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4500570"/>
            <a:ext cx="52864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Герой корейских </a:t>
            </a:r>
            <a:r>
              <a:rPr lang="ru-RU" sz="2800" dirty="0" err="1" smtClean="0">
                <a:solidFill>
                  <a:srgbClr val="00003E"/>
                </a:solidFill>
                <a:latin typeface="Century Schoolbook" pitchFamily="18" charset="0"/>
              </a:rPr>
              <a:t>легенд</a:t>
            </a:r>
            <a:r>
              <a:rPr lang="ru-RU" sz="2800" b="1" dirty="0" err="1" smtClean="0">
                <a:solidFill>
                  <a:srgbClr val="00003E"/>
                </a:solidFill>
                <a:latin typeface="Century Schoolbook" pitchFamily="18" charset="0"/>
              </a:rPr>
              <a:t>-амурский</a:t>
            </a:r>
            <a:r>
              <a:rPr lang="ru-RU" sz="2800" b="1" dirty="0" smtClean="0">
                <a:solidFill>
                  <a:srgbClr val="00003E"/>
                </a:solidFill>
                <a:latin typeface="Century Schoolbook" pitchFamily="18" charset="0"/>
              </a:rPr>
              <a:t> тигр. </a:t>
            </a:r>
          </a:p>
          <a:p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Его изобразили маленьким</a:t>
            </a:r>
          </a:p>
          <a:p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тигрёнком, добрым и безобидным. </a:t>
            </a:r>
          </a:p>
          <a:p>
            <a:endParaRPr lang="ru-RU" sz="2400" i="1" dirty="0">
              <a:solidFill>
                <a:srgbClr val="00040C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58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6" descr="барселон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40000"/>
          </a:blip>
          <a:stretch>
            <a:fillRect/>
          </a:stretch>
        </p:blipFill>
        <p:spPr>
          <a:xfrm>
            <a:off x="4786314" y="1500174"/>
            <a:ext cx="4186254" cy="4186254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Щенок 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Кобби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1992год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Содержимое 6"/>
          <p:cNvSpPr txBox="1">
            <a:spLocks/>
          </p:cNvSpPr>
          <p:nvPr/>
        </p:nvSpPr>
        <p:spPr>
          <a:xfrm>
            <a:off x="3929058" y="2928934"/>
            <a:ext cx="5429256" cy="264072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charset="0"/>
              </a:rPr>
              <a:t>Летние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charset="0"/>
              </a:rPr>
              <a:t>Олимпийские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charset="0"/>
              </a:rPr>
              <a:t> игры Барселона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Испания</a:t>
            </a: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Schoolbook" pitchFamily="18" charset="0"/>
              <a:ea typeface="+mn-ea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50057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40C"/>
                </a:solidFill>
              </a:rPr>
              <a:t> </a:t>
            </a: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Дворняга </a:t>
            </a:r>
            <a:r>
              <a:rPr lang="ru-RU" sz="2800" b="1" dirty="0" err="1" smtClean="0">
                <a:solidFill>
                  <a:srgbClr val="00003E"/>
                </a:solidFill>
                <a:latin typeface="Century Schoolbook" pitchFamily="18" charset="0"/>
              </a:rPr>
              <a:t>Коби</a:t>
            </a:r>
            <a:r>
              <a:rPr lang="ru-RU" sz="2800" b="1" dirty="0" smtClean="0">
                <a:solidFill>
                  <a:srgbClr val="00003E"/>
                </a:solidFill>
                <a:latin typeface="Century Schoolbook" pitchFamily="18" charset="0"/>
              </a:rPr>
              <a:t>, </a:t>
            </a: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беспризорный щенок, </a:t>
            </a:r>
            <a:r>
              <a:rPr lang="ru-RU" sz="2800" dirty="0" err="1" smtClean="0">
                <a:solidFill>
                  <a:srgbClr val="00003E"/>
                </a:solidFill>
                <a:latin typeface="Century Schoolbook" pitchFamily="18" charset="0"/>
              </a:rPr>
              <a:t>мультяшный</a:t>
            </a: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 герой популярной детской телепередачи.</a:t>
            </a:r>
            <a:endParaRPr lang="ru-RU" sz="2800" dirty="0">
              <a:solidFill>
                <a:srgbClr val="00003E"/>
              </a:solidFill>
              <a:latin typeface="Century Schoolbook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5715016"/>
            <a:ext cx="1512000" cy="82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Содержимое 10" descr="щенок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28596" y="1214422"/>
            <a:ext cx="2928958" cy="3230468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14985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5" descr="атланта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tretch>
            <a:fillRect/>
          </a:stretch>
        </p:blipFill>
        <p:spPr>
          <a:xfrm>
            <a:off x="5572132" y="1071546"/>
            <a:ext cx="3071834" cy="4857784"/>
          </a:xfrm>
          <a:prstGeom prst="snipRoundRect">
            <a:avLst/>
          </a:prstGeom>
          <a:effectLst>
            <a:softEdge rad="127000"/>
          </a:effectLst>
        </p:spPr>
      </p:pic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85984" y="142852"/>
            <a:ext cx="4794263" cy="1162050"/>
          </a:xfrm>
        </p:spPr>
        <p:txBody>
          <a:bodyPr>
            <a:normAutofit fontScale="90000"/>
          </a:bodyPr>
          <a:lstStyle/>
          <a:p>
            <a:r>
              <a:rPr lang="ru-RU" sz="4900" b="1" dirty="0" err="1" smtClean="0">
                <a:solidFill>
                  <a:srgbClr val="FF0000"/>
                </a:solidFill>
                <a:latin typeface="Comic Sans MS" pitchFamily="66" charset="0"/>
              </a:rPr>
              <a:t>Иззи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1996год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" name="Содержимое 18" descr="1996s_mascot_b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57158" y="1214422"/>
            <a:ext cx="2962284" cy="3240000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Прямоугольник 10"/>
          <p:cNvSpPr/>
          <p:nvPr/>
        </p:nvSpPr>
        <p:spPr>
          <a:xfrm>
            <a:off x="2286000" y="-1065177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entury Schoolbook" pitchFamily="18" charset="0"/>
              </a:rPr>
              <a:t>создатели придумали персонажу имя </a:t>
            </a:r>
            <a:r>
              <a:rPr lang="ru-RU" sz="2400" b="1" dirty="0" err="1" smtClean="0">
                <a:solidFill>
                  <a:srgbClr val="002060"/>
                </a:solidFill>
                <a:latin typeface="Century Schoolbook" pitchFamily="18" charset="0"/>
              </a:rPr>
              <a:t>Иззи</a:t>
            </a:r>
            <a:r>
              <a:rPr lang="ru-RU" sz="2400" dirty="0" smtClean="0">
                <a:solidFill>
                  <a:srgbClr val="002060"/>
                </a:solidFill>
                <a:latin typeface="Century Schoolbook" pitchFamily="18" charset="0"/>
              </a:rPr>
              <a:t>, сокращение от английского выражения </a:t>
            </a:r>
            <a:r>
              <a:rPr lang="ru-RU" sz="2400" i="1" dirty="0" err="1" smtClean="0">
                <a:solidFill>
                  <a:srgbClr val="002060"/>
                </a:solidFill>
                <a:latin typeface="Century Schoolbook" pitchFamily="18" charset="0"/>
              </a:rPr>
              <a:t>What</a:t>
            </a:r>
            <a:r>
              <a:rPr lang="ru-RU" sz="2400" i="1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Century Schoolbook" pitchFamily="18" charset="0"/>
              </a:rPr>
              <a:t>is</a:t>
            </a:r>
            <a:r>
              <a:rPr lang="ru-RU" sz="2400" i="1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Century Schoolbook" pitchFamily="18" charset="0"/>
              </a:rPr>
              <a:t>it</a:t>
            </a:r>
            <a:r>
              <a:rPr lang="ru-RU" sz="2400" i="1" dirty="0" smtClean="0">
                <a:solidFill>
                  <a:srgbClr val="002060"/>
                </a:solidFill>
                <a:latin typeface="Century Schoolbook" pitchFamily="18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Century Schoolbook" pitchFamily="18" charset="0"/>
              </a:rPr>
              <a:t> («Что это такое?»).</a:t>
            </a:r>
            <a:endParaRPr lang="ru-RU" sz="2400" dirty="0"/>
          </a:p>
        </p:txBody>
      </p:sp>
      <p:sp>
        <p:nvSpPr>
          <p:cNvPr id="17" name="Содержимое 6"/>
          <p:cNvSpPr txBox="1">
            <a:spLocks/>
          </p:cNvSpPr>
          <p:nvPr/>
        </p:nvSpPr>
        <p:spPr>
          <a:xfrm>
            <a:off x="4572000" y="3357562"/>
            <a:ext cx="4572000" cy="264072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charset="0"/>
              </a:rPr>
              <a:t>Летние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charset="0"/>
              </a:rPr>
              <a:t>Олимпийские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charset="0"/>
              </a:rPr>
              <a:t> игры Атланта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charset="0"/>
              </a:rPr>
              <a:t>США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50720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Что это такое?.</a:t>
            </a:r>
            <a:endParaRPr lang="ru-RU" sz="2800" dirty="0">
              <a:solidFill>
                <a:srgbClr val="00003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00826" y="5929330"/>
            <a:ext cx="1512000" cy="82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578645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err="1" smtClean="0">
                <a:solidFill>
                  <a:srgbClr val="00003E"/>
                </a:solidFill>
                <a:latin typeface="Century Schoolbook" pitchFamily="18" charset="0"/>
              </a:rPr>
              <a:t>What</a:t>
            </a:r>
            <a:r>
              <a:rPr lang="ru-RU" sz="2800" b="1" i="1" dirty="0" smtClean="0">
                <a:solidFill>
                  <a:srgbClr val="00003E"/>
                </a:solidFill>
                <a:latin typeface="Century Schoolbook" pitchFamily="18" charset="0"/>
              </a:rPr>
              <a:t> </a:t>
            </a:r>
            <a:r>
              <a:rPr lang="ru-RU" sz="2800" b="1" i="1" dirty="0" err="1" smtClean="0">
                <a:solidFill>
                  <a:srgbClr val="00003E"/>
                </a:solidFill>
                <a:latin typeface="Century Schoolbook" pitchFamily="18" charset="0"/>
              </a:rPr>
              <a:t>is</a:t>
            </a:r>
            <a:r>
              <a:rPr lang="ru-RU" sz="2800" b="1" i="1" dirty="0" smtClean="0">
                <a:solidFill>
                  <a:srgbClr val="00003E"/>
                </a:solidFill>
                <a:latin typeface="Century Schoolbook" pitchFamily="18" charset="0"/>
              </a:rPr>
              <a:t> </a:t>
            </a:r>
            <a:r>
              <a:rPr lang="ru-RU" sz="2800" b="1" i="1" dirty="0" err="1" smtClean="0">
                <a:solidFill>
                  <a:srgbClr val="00003E"/>
                </a:solidFill>
                <a:latin typeface="Century Schoolbook" pitchFamily="18" charset="0"/>
              </a:rPr>
              <a:t>it</a:t>
            </a:r>
            <a:r>
              <a:rPr lang="ru-RU" sz="2800" b="1" i="1" dirty="0" smtClean="0">
                <a:solidFill>
                  <a:srgbClr val="00003E"/>
                </a:solidFill>
                <a:latin typeface="Century Schoolbook" pitchFamily="18" charset="0"/>
              </a:rPr>
              <a:t>?</a:t>
            </a:r>
            <a:endParaRPr lang="ru-RU" sz="2800" b="1" dirty="0">
              <a:solidFill>
                <a:srgbClr val="0000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19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ей\Pictures\к олимпиаде\солт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38776"/>
          <a:stretch>
            <a:fillRect/>
          </a:stretch>
        </p:blipFill>
        <p:spPr bwMode="auto">
          <a:xfrm>
            <a:off x="5000628" y="1643050"/>
            <a:ext cx="3929090" cy="3357586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Поудер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, Копер,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Коул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2002год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5196" y="2786058"/>
            <a:ext cx="452880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</a:rPr>
              <a:t>Зимние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</a:rPr>
              <a:t>Олимпийские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</a:rPr>
              <a:t> игры</a:t>
            </a:r>
          </a:p>
          <a:p>
            <a:pPr algn="ctr"/>
            <a:r>
              <a:rPr lang="ru-RU" sz="3600" b="1" i="1" dirty="0" err="1" smtClean="0">
                <a:solidFill>
                  <a:srgbClr val="0000FF"/>
                </a:solidFill>
                <a:latin typeface="Century Schoolbook" pitchFamily="18" charset="0"/>
              </a:rPr>
              <a:t>Солт-Лейк-Сити</a:t>
            </a:r>
            <a:endParaRPr lang="ru-RU" sz="3600" b="1" i="1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</a:rPr>
              <a:t>США </a:t>
            </a:r>
            <a:endParaRPr lang="ru-RU" sz="3600" b="1" i="1" dirty="0">
              <a:solidFill>
                <a:srgbClr val="0000FF"/>
              </a:solidFill>
              <a:latin typeface="Century Schoolbook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4500570"/>
            <a:ext cx="56436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40C"/>
                </a:solidFill>
                <a:latin typeface="Century Schoolbook" pitchFamily="18" charset="0"/>
              </a:rPr>
              <a:t> </a:t>
            </a:r>
            <a:r>
              <a:rPr lang="ru-RU" sz="2800" b="1" dirty="0" err="1" smtClean="0">
                <a:solidFill>
                  <a:srgbClr val="00003E"/>
                </a:solidFill>
                <a:latin typeface="Century Schoolbook" pitchFamily="18" charset="0"/>
              </a:rPr>
              <a:t>БелаяЗайчиха</a:t>
            </a: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 </a:t>
            </a:r>
          </a:p>
          <a:p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получила имя </a:t>
            </a:r>
            <a:r>
              <a:rPr lang="ru-RU" sz="2800" b="1" dirty="0" err="1" smtClean="0">
                <a:solidFill>
                  <a:srgbClr val="00003E"/>
                </a:solidFill>
                <a:latin typeface="Century Schoolbook" pitchFamily="18" charset="0"/>
              </a:rPr>
              <a:t>Поудер</a:t>
            </a: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, </a:t>
            </a:r>
          </a:p>
          <a:p>
            <a:r>
              <a:rPr lang="ru-RU" sz="2800" b="1" dirty="0" err="1" smtClean="0">
                <a:solidFill>
                  <a:srgbClr val="00003E"/>
                </a:solidFill>
                <a:latin typeface="Century Schoolbook" pitchFamily="18" charset="0"/>
              </a:rPr>
              <a:t>МедныйКойот</a:t>
            </a: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 стал </a:t>
            </a:r>
            <a:r>
              <a:rPr lang="ru-RU" sz="2800" b="1" dirty="0" err="1" smtClean="0">
                <a:solidFill>
                  <a:srgbClr val="00003E"/>
                </a:solidFill>
                <a:latin typeface="Century Schoolbook" pitchFamily="18" charset="0"/>
              </a:rPr>
              <a:t>Копером</a:t>
            </a: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 </a:t>
            </a:r>
            <a:r>
              <a:rPr lang="ru-RU" sz="2800" b="1" dirty="0" smtClean="0">
                <a:solidFill>
                  <a:srgbClr val="00003E"/>
                </a:solidFill>
                <a:latin typeface="Century Schoolbook" pitchFamily="18" charset="0"/>
              </a:rPr>
              <a:t>Угольно-чёрный медведь </a:t>
            </a:r>
            <a:r>
              <a:rPr lang="ru-RU" sz="2800" b="1" dirty="0" err="1" smtClean="0">
                <a:solidFill>
                  <a:srgbClr val="00003E"/>
                </a:solidFill>
                <a:latin typeface="Century Schoolbook" pitchFamily="18" charset="0"/>
              </a:rPr>
              <a:t>Коулом</a:t>
            </a:r>
            <a:endParaRPr lang="ru-RU" sz="2800" dirty="0">
              <a:solidFill>
                <a:srgbClr val="00003E"/>
              </a:solidFill>
              <a:latin typeface="Century Schoolbook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5786454"/>
            <a:ext cx="1512000" cy="82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Содержимое 16" descr="копер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4282" y="1544050"/>
            <a:ext cx="4286280" cy="2632623"/>
          </a:xfrm>
          <a:prstGeom prst="round1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35740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15" descr="фу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797" t="18673" r="2899" b="29459"/>
          <a:stretch>
            <a:fillRect/>
          </a:stretch>
        </p:blipFill>
        <p:spPr>
          <a:xfrm>
            <a:off x="357158" y="1643050"/>
            <a:ext cx="4500594" cy="2286016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3" descr="пекин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5143504" y="1071546"/>
            <a:ext cx="3429024" cy="46434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err="1" smtClean="0">
                <a:solidFill>
                  <a:srgbClr val="FF0000"/>
                </a:solidFill>
                <a:latin typeface="Comic Sans MS" pitchFamily="66" charset="0"/>
              </a:rPr>
              <a:t>Фува</a:t>
            </a:r>
            <a:r>
              <a:rPr lang="ru-RU" sz="49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2008 год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214950"/>
            <a:ext cx="5143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3E"/>
                </a:solidFill>
                <a:latin typeface="Century Schoolbook" pitchFamily="18" charset="0"/>
              </a:rPr>
              <a:t>Куклы счастья-</a:t>
            </a:r>
          </a:p>
          <a:p>
            <a:r>
              <a:rPr lang="ru-RU" sz="2800" b="1" dirty="0" smtClean="0">
                <a:solidFill>
                  <a:srgbClr val="00003E"/>
                </a:solidFill>
                <a:latin typeface="Century Schoolbook" pitchFamily="18" charset="0"/>
              </a:rPr>
              <a:t>- дети удачи</a:t>
            </a:r>
          </a:p>
        </p:txBody>
      </p:sp>
      <p:sp>
        <p:nvSpPr>
          <p:cNvPr id="7" name="Содержимое 6"/>
          <p:cNvSpPr txBox="1">
            <a:spLocks/>
          </p:cNvSpPr>
          <p:nvPr/>
        </p:nvSpPr>
        <p:spPr>
          <a:xfrm>
            <a:off x="4572000" y="3071810"/>
            <a:ext cx="4572000" cy="264072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charset="0"/>
              </a:rPr>
              <a:t>Летние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charset="0"/>
              </a:rPr>
              <a:t>Олимпийские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Arial" charset="0"/>
              </a:rPr>
              <a:t> игры </a:t>
            </a:r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Пекин</a:t>
            </a: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Schoolbook" pitchFamily="18" charset="0"/>
              <a:ea typeface="+mn-ea"/>
              <a:cs typeface="Arial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  <a:cs typeface="Arial" charset="0"/>
              </a:rPr>
              <a:t>Китай</a:t>
            </a: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Schoolbook" pitchFamily="18" charset="0"/>
              <a:ea typeface="+mn-ea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5786454"/>
            <a:ext cx="1512000" cy="82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3929066"/>
            <a:ext cx="1200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  <a:latin typeface="Century Schoolbook" pitchFamily="18" charset="0"/>
              </a:rPr>
              <a:t>Бэй-Бэй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4286256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Century Schoolbook" pitchFamily="18" charset="0"/>
              </a:rPr>
              <a:t>Цзин-Цзин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3929066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entury Schoolbook" pitchFamily="18" charset="0"/>
              </a:rPr>
              <a:t> </a:t>
            </a:r>
            <a:r>
              <a:rPr lang="ru-RU" b="1" dirty="0" err="1" smtClean="0">
                <a:solidFill>
                  <a:srgbClr val="C00000"/>
                </a:solidFill>
                <a:latin typeface="Century Schoolbook" pitchFamily="18" charset="0"/>
              </a:rPr>
              <a:t>Хуань-Хуань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4357694"/>
            <a:ext cx="982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Century Schoolbook" pitchFamily="18" charset="0"/>
              </a:rPr>
              <a:t>Ин-Ин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4000504"/>
            <a:ext cx="982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Century Schoolbook" pitchFamily="18" charset="0"/>
              </a:rPr>
              <a:t>Ни-Ни</a:t>
            </a:r>
            <a:endParaRPr lang="ru-RU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43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84784"/>
            <a:ext cx="77867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entury Schoolbook" pitchFamily="18" charset="0"/>
              </a:rPr>
              <a:t>Олимпийская символика </a:t>
            </a:r>
            <a:r>
              <a:rPr lang="ru-RU" sz="3200" dirty="0" smtClean="0">
                <a:solidFill>
                  <a:srgbClr val="FF0000"/>
                </a:solidFill>
                <a:latin typeface="Century Schoolbook" pitchFamily="18" charset="0"/>
              </a:rPr>
              <a:t>-это </a:t>
            </a:r>
            <a:r>
              <a:rPr lang="ru-RU" sz="3200" i="1" dirty="0" smtClean="0">
                <a:solidFill>
                  <a:srgbClr val="00003E"/>
                </a:solidFill>
                <a:latin typeface="Century Schoolbook" pitchFamily="18" charset="0"/>
              </a:rPr>
              <a:t>атрибуты Олимпийских игр, используемые Международным олимпийским комитетом для продвижения </a:t>
            </a:r>
            <a:r>
              <a:rPr lang="ru-RU" sz="3200" b="1" dirty="0" smtClean="0">
                <a:solidFill>
                  <a:srgbClr val="00003E"/>
                </a:solidFill>
                <a:latin typeface="Century Schoolbook" pitchFamily="18" charset="0"/>
              </a:rPr>
              <a:t>идеи Олимпийского движения во всём мире.</a:t>
            </a:r>
          </a:p>
        </p:txBody>
      </p:sp>
    </p:spTree>
    <p:extLst>
      <p:ext uri="{BB962C8B-B14F-4D97-AF65-F5344CB8AC3E}">
        <p14:creationId xmlns:p14="http://schemas.microsoft.com/office/powerpoint/2010/main" xmlns="" val="37813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357950" y="5857892"/>
            <a:ext cx="1512000" cy="82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Содержимое 5" descr="ванкувер.pn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4857752" y="1571612"/>
            <a:ext cx="4143404" cy="4500594"/>
          </a:xfrm>
          <a:effectLst>
            <a:softEdge rad="31750"/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Мига и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Куапчи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2010 год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72066" y="2643182"/>
            <a:ext cx="377699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</a:rPr>
              <a:t>Зимние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</a:rPr>
              <a:t>Олимпийские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</a:rPr>
              <a:t> игры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</a:rPr>
              <a:t>Ванкувер</a:t>
            </a:r>
          </a:p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Century Schoolbook" pitchFamily="18" charset="0"/>
              </a:rPr>
              <a:t>Канада </a:t>
            </a:r>
            <a:endParaRPr lang="ru-RU" sz="3600" b="1" i="1" dirty="0">
              <a:solidFill>
                <a:srgbClr val="0000FF"/>
              </a:solidFill>
              <a:latin typeface="Century Schoolbook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4857760"/>
            <a:ext cx="52149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В них воплощены черты как реальных обитателей канадской фауны, так и мифологических существ.</a:t>
            </a:r>
            <a:endParaRPr lang="ru-RU" sz="2800" dirty="0">
              <a:solidFill>
                <a:srgbClr val="00003E"/>
              </a:solidFill>
              <a:latin typeface="Century Schoolbook" pitchFamily="18" charset="0"/>
            </a:endParaRPr>
          </a:p>
        </p:txBody>
      </p:sp>
      <p:pic>
        <p:nvPicPr>
          <p:cNvPr id="10" name="Содержимое 9" descr="0002y97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28596" y="1785926"/>
            <a:ext cx="3861513" cy="2857520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15500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Леопард, Белый медведь и Зайка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857760"/>
            <a:ext cx="8072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По итогам выборов, завершившихся в прямом эфире шоу «</a:t>
            </a:r>
            <a:r>
              <a:rPr lang="ru-RU" sz="2800" dirty="0" err="1" smtClean="0">
                <a:solidFill>
                  <a:srgbClr val="00003E"/>
                </a:solidFill>
                <a:latin typeface="Century Schoolbook" pitchFamily="18" charset="0"/>
              </a:rPr>
              <a:t>Талисмания</a:t>
            </a: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. </a:t>
            </a:r>
            <a:r>
              <a:rPr lang="ru-RU" sz="2800" b="1" dirty="0" smtClean="0">
                <a:solidFill>
                  <a:srgbClr val="00003E"/>
                </a:solidFill>
                <a:latin typeface="Century Schoolbook" pitchFamily="18" charset="0"/>
              </a:rPr>
              <a:t>Сочи 2014</a:t>
            </a: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. Финал» , талисманами Олимпийских Игр будут: </a:t>
            </a:r>
            <a:r>
              <a:rPr lang="ru-RU" sz="2800" b="1" dirty="0" smtClean="0">
                <a:solidFill>
                  <a:srgbClr val="00003E"/>
                </a:solidFill>
                <a:latin typeface="Century Schoolbook" pitchFamily="18" charset="0"/>
              </a:rPr>
              <a:t>Зайка, Белый мишка и Леопард</a:t>
            </a:r>
            <a:endParaRPr lang="ru-RU" sz="2800" b="1" dirty="0">
              <a:solidFill>
                <a:srgbClr val="00003E"/>
              </a:solidFill>
              <a:latin typeface="Century Schoolbook" pitchFamily="18" charset="0"/>
            </a:endParaRPr>
          </a:p>
        </p:txBody>
      </p:sp>
      <p:pic>
        <p:nvPicPr>
          <p:cNvPr id="8" name="Содержимое 4" descr="rusia-si-a-ales-mascotele-pentru-jocurile-olimpice-de-iarna-de-la-soci.jpg"/>
          <p:cNvPicPr>
            <a:picLocks noChangeAspect="1"/>
          </p:cNvPicPr>
          <p:nvPr/>
        </p:nvPicPr>
        <p:blipFill>
          <a:blip r:embed="rId2" cstate="print"/>
          <a:srcRect l="2927"/>
          <a:stretch>
            <a:fillRect/>
          </a:stretch>
        </p:blipFill>
        <p:spPr>
          <a:xfrm>
            <a:off x="785786" y="1428736"/>
            <a:ext cx="4738720" cy="3500462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Содержимое 5" descr="57484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260" r="32900"/>
          <a:stretch>
            <a:fillRect/>
          </a:stretch>
        </p:blipFill>
        <p:spPr>
          <a:xfrm>
            <a:off x="7000892" y="714356"/>
            <a:ext cx="1943482" cy="455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73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s320x240_6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384732">
            <a:off x="26233" y="26241"/>
            <a:ext cx="2194560" cy="2194560"/>
          </a:xfrm>
        </p:spPr>
      </p:pic>
      <p:pic>
        <p:nvPicPr>
          <p:cNvPr id="12" name="Содержимое 11" descr="1643_519_Сараево, 1984 Волчёнок Вучко.gif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0" y="0"/>
            <a:ext cx="2286016" cy="2765342"/>
          </a:xfrm>
        </p:spPr>
      </p:pic>
      <p:pic>
        <p:nvPicPr>
          <p:cNvPr id="13" name="Содержимое 8" descr="1649_519_Лиллехаммер, 1994 Мальчик - девочка -Хакон и Кпистин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21229">
            <a:off x="329496" y="2108555"/>
            <a:ext cx="1703427" cy="1617178"/>
          </a:xfrm>
          <a:prstGeom prst="rect">
            <a:avLst/>
          </a:prstGeom>
        </p:spPr>
      </p:pic>
      <p:pic>
        <p:nvPicPr>
          <p:cNvPr id="15" name="Содержимое 12" descr="b0e34f85d798aff61e3918d9cace4b03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10"/>
          <a:stretch>
            <a:fillRect/>
          </a:stretch>
        </p:blipFill>
        <p:spPr>
          <a:xfrm>
            <a:off x="4714876" y="0"/>
            <a:ext cx="1500198" cy="1921870"/>
          </a:xfrm>
          <a:prstGeom prst="rect">
            <a:avLst/>
          </a:prstGeom>
        </p:spPr>
      </p:pic>
      <p:pic>
        <p:nvPicPr>
          <p:cNvPr id="16" name="Содержимое 14" descr="i (2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4F6E9"/>
              </a:clrFrom>
              <a:clrTo>
                <a:srgbClr val="F4F6E9">
                  <a:alpha val="0"/>
                </a:srgbClr>
              </a:clrTo>
            </a:clrChange>
          </a:blip>
          <a:stretch>
            <a:fillRect/>
          </a:stretch>
        </p:blipFill>
        <p:spPr>
          <a:xfrm rot="2944383">
            <a:off x="7722871" y="4865360"/>
            <a:ext cx="1428750" cy="1428750"/>
          </a:xfrm>
          <a:prstGeom prst="rect">
            <a:avLst/>
          </a:prstGeom>
        </p:spPr>
      </p:pic>
      <p:pic>
        <p:nvPicPr>
          <p:cNvPr id="20" name="Содержимое 26" descr="енот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357694"/>
            <a:ext cx="2286016" cy="2286016"/>
          </a:xfrm>
          <a:prstGeom prst="rect">
            <a:avLst/>
          </a:prstGeom>
        </p:spPr>
      </p:pic>
      <p:pic>
        <p:nvPicPr>
          <p:cNvPr id="23" name="Содержимое 32" descr="мига и куапчи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1857364"/>
            <a:ext cx="1571636" cy="1571636"/>
          </a:xfrm>
          <a:prstGeom prst="rect">
            <a:avLst/>
          </a:prstGeom>
        </p:spPr>
      </p:pic>
      <p:pic>
        <p:nvPicPr>
          <p:cNvPr id="24" name="Содержимое 34" descr="миша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4"/>
              </a:clrFrom>
              <a:clrTo>
                <a:srgbClr val="FEFEF4">
                  <a:alpha val="0"/>
                </a:srgbClr>
              </a:clrTo>
            </a:clrChange>
          </a:blip>
          <a:srcRect b="28025"/>
          <a:stretch>
            <a:fillRect/>
          </a:stretch>
        </p:blipFill>
        <p:spPr>
          <a:xfrm>
            <a:off x="785786" y="2928934"/>
            <a:ext cx="2004093" cy="2214578"/>
          </a:xfrm>
          <a:prstGeom prst="rect">
            <a:avLst/>
          </a:prstGeom>
        </p:spPr>
      </p:pic>
      <p:pic>
        <p:nvPicPr>
          <p:cNvPr id="21" name="Содержимое 28" descr="сочи зайка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1428736"/>
            <a:ext cx="2987538" cy="3643338"/>
          </a:xfrm>
          <a:prstGeom prst="rect">
            <a:avLst/>
          </a:prstGeom>
        </p:spPr>
      </p:pic>
      <p:pic>
        <p:nvPicPr>
          <p:cNvPr id="4098" name="Picture 2" descr="Олимпийский символ Сараево волчонок вучко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29322" y="4929198"/>
            <a:ext cx="1712080" cy="1683427"/>
          </a:xfrm>
          <a:prstGeom prst="rect">
            <a:avLst/>
          </a:prstGeom>
          <a:noFill/>
        </p:spPr>
      </p:pic>
      <p:pic>
        <p:nvPicPr>
          <p:cNvPr id="4100" name="Picture 4" descr="Олимпийский символ Нагано Сукки, нокки, Лекки и Цукки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214290"/>
            <a:ext cx="2381250" cy="1428750"/>
          </a:xfrm>
          <a:prstGeom prst="rect">
            <a:avLst/>
          </a:prstGeom>
          <a:noFill/>
        </p:spPr>
      </p:pic>
      <p:pic>
        <p:nvPicPr>
          <p:cNvPr id="4102" name="Picture 6" descr="Олимпийский символ  Сидней кукабурра Олли, утконос сид, ехидна Милли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0FCFC"/>
              </a:clrFrom>
              <a:clrTo>
                <a:srgbClr val="F0FCFC">
                  <a:alpha val="0"/>
                </a:srgbClr>
              </a:clrTo>
            </a:clrChange>
          </a:blip>
          <a:srcRect l="2500" t="7500" r="2499" b="2499"/>
          <a:stretch>
            <a:fillRect/>
          </a:stretch>
        </p:blipFill>
        <p:spPr bwMode="auto">
          <a:xfrm>
            <a:off x="2214546" y="2428868"/>
            <a:ext cx="2714644" cy="171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4" name="Picture 8" descr="Олимпийский символ лондон Одноглазые  Уэнлок и Мендвилль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4" t="3705" r="3704" b="3702"/>
          <a:stretch>
            <a:fillRect/>
          </a:stretch>
        </p:blipFill>
        <p:spPr bwMode="auto">
          <a:xfrm>
            <a:off x="2357422" y="4286256"/>
            <a:ext cx="1785950" cy="1785950"/>
          </a:xfrm>
          <a:prstGeom prst="rect">
            <a:avLst/>
          </a:prstGeom>
          <a:noFill/>
        </p:spPr>
      </p:pic>
      <p:pic>
        <p:nvPicPr>
          <p:cNvPr id="22" name="Содержимое 30" descr="лео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3286124"/>
            <a:ext cx="2786082" cy="3434416"/>
          </a:xfrm>
          <a:prstGeom prst="rect">
            <a:avLst/>
          </a:prstGeom>
        </p:spPr>
      </p:pic>
      <p:pic>
        <p:nvPicPr>
          <p:cNvPr id="4106" name="Picture 10" descr="Олимпийский символ Афины Феб и Афина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82" t="5882" r="5882" b="5882"/>
          <a:stretch>
            <a:fillRect/>
          </a:stretch>
        </p:blipFill>
        <p:spPr bwMode="auto">
          <a:xfrm>
            <a:off x="4000496" y="1285860"/>
            <a:ext cx="1071570" cy="1071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2482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о огонь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4BD56"/>
              </a:clrFrom>
              <a:clrTo>
                <a:srgbClr val="F4BD56">
                  <a:alpha val="0"/>
                </a:srgbClr>
              </a:clrTo>
            </a:clrChange>
          </a:blip>
          <a:srcRect l="8332" r="8333"/>
          <a:stretch>
            <a:fillRect/>
          </a:stretch>
        </p:blipFill>
        <p:spPr>
          <a:xfrm>
            <a:off x="0" y="1285860"/>
            <a:ext cx="2643174" cy="349279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71688" y="642918"/>
            <a:ext cx="7072312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003E"/>
                </a:solidFill>
                <a:latin typeface="Century Schoolbook" pitchFamily="18" charset="0"/>
                <a:cs typeface="+mn-cs"/>
              </a:rPr>
              <a:t>«</a:t>
            </a:r>
            <a:r>
              <a:rPr lang="ru-RU" sz="2800" b="1" dirty="0">
                <a:solidFill>
                  <a:srgbClr val="00003E"/>
                </a:solidFill>
                <a:latin typeface="Century Schoolbook" pitchFamily="18" charset="0"/>
                <a:cs typeface="+mn-cs"/>
              </a:rPr>
              <a:t>О спорт! Ты — благородство! </a:t>
            </a:r>
            <a:endParaRPr lang="ru-RU" sz="2800" b="1" dirty="0" smtClean="0">
              <a:solidFill>
                <a:srgbClr val="00003E"/>
              </a:solidFill>
              <a:latin typeface="Century Schoolbook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  <a:cs typeface="+mn-cs"/>
              </a:rPr>
              <a:t>Ты </a:t>
            </a:r>
            <a:r>
              <a:rPr lang="ru-RU" sz="2800" dirty="0">
                <a:solidFill>
                  <a:srgbClr val="00003E"/>
                </a:solidFill>
                <a:latin typeface="Century Schoolbook" pitchFamily="18" charset="0"/>
                <a:cs typeface="+mn-cs"/>
              </a:rPr>
              <a:t>осеняешь лаврами лишь того, кто боролся за победу честно, открыто, бескорыстно. Ты безупречен. Ты требуешь высокой нравственности, справедливости, моральной чистоты, неподкупности. : Ты начертал на своих скрижалях: «</a:t>
            </a:r>
            <a:r>
              <a:rPr lang="ru-RU" sz="2800" i="1" dirty="0">
                <a:solidFill>
                  <a:srgbClr val="00003E"/>
                </a:solidFill>
                <a:latin typeface="Century Schoolbook" pitchFamily="18" charset="0"/>
                <a:cs typeface="+mn-cs"/>
              </a:rPr>
              <a:t>Трижды сладостна победа, одержанная в благородной честной борьбе». </a:t>
            </a:r>
          </a:p>
        </p:txBody>
      </p:sp>
      <p:pic>
        <p:nvPicPr>
          <p:cNvPr id="19460" name="Содержимое 6" descr="5 колец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811"/>
          <a:stretch>
            <a:fillRect/>
          </a:stretch>
        </p:blipFill>
        <p:spPr bwMode="auto">
          <a:xfrm>
            <a:off x="1785918" y="5429264"/>
            <a:ext cx="7143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597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74546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3A"/>
                </a:solidFill>
                <a:latin typeface="Century Schoolbook" pitchFamily="18" charset="0"/>
              </a:rPr>
              <a:t>Задача классного часа: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3A"/>
                </a:solidFill>
                <a:latin typeface="Century Schoolbook" pitchFamily="18" charset="0"/>
              </a:rPr>
              <a:t>Стимулировать интерес к Олимпийскому движению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3A"/>
                </a:solidFill>
                <a:latin typeface="Century Schoolbook" pitchFamily="18" charset="0"/>
              </a:rPr>
              <a:t>Познакомить учащихся с олимпийской символикой и талисманами</a:t>
            </a:r>
            <a:endParaRPr lang="ru-RU" sz="2800" dirty="0">
              <a:solidFill>
                <a:srgbClr val="00003A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039567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ьер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31840" y="1340768"/>
            <a:ext cx="2843911" cy="3240000"/>
          </a:xfrm>
          <a:prstGeom prst="rect">
            <a:avLst/>
          </a:prstGeom>
          <a:ln w="2286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1907704" y="188640"/>
            <a:ext cx="5214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Пьер де Кубертен</a:t>
            </a:r>
            <a:endParaRPr lang="ru-RU" sz="44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941168"/>
            <a:ext cx="8505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003A"/>
                </a:solidFill>
                <a:latin typeface="Century Schoolbook" pitchFamily="18" charset="0"/>
              </a:rPr>
              <a:t>Основатель олимпийского движения</a:t>
            </a:r>
            <a:endParaRPr lang="ru-RU" sz="3200" b="1" i="1" dirty="0">
              <a:solidFill>
                <a:srgbClr val="00003A"/>
              </a:solidFill>
              <a:latin typeface="Century Schoolbook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980563"/>
            <a:ext cx="878684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entury Schoolbook" pitchFamily="18" charset="0"/>
              </a:rPr>
              <a:t> Девизом </a:t>
            </a:r>
            <a:r>
              <a:rPr lang="ru-RU" sz="3200" b="1" dirty="0" smtClean="0">
                <a:solidFill>
                  <a:srgbClr val="FF0000"/>
                </a:solidFill>
                <a:latin typeface="Century Schoolbook" pitchFamily="18" charset="0"/>
              </a:rPr>
              <a:t> олимпийского движения</a:t>
            </a:r>
          </a:p>
          <a:p>
            <a:r>
              <a:rPr lang="ru-RU" sz="3200" dirty="0" smtClean="0">
                <a:latin typeface="Century Schoolbook" pitchFamily="18" charset="0"/>
              </a:rPr>
              <a:t> </a:t>
            </a:r>
            <a:r>
              <a:rPr lang="ru-RU" sz="4800" b="1" i="1" dirty="0" smtClean="0">
                <a:solidFill>
                  <a:srgbClr val="00003E"/>
                </a:solidFill>
                <a:latin typeface="Century Schoolbook" pitchFamily="18" charset="0"/>
              </a:rPr>
              <a:t>Быстрее, выше, сильнее</a:t>
            </a:r>
            <a:r>
              <a:rPr lang="ru-RU" sz="4800" b="1" dirty="0" smtClean="0">
                <a:solidFill>
                  <a:srgbClr val="00003E"/>
                </a:solidFill>
                <a:latin typeface="Century Schoolbook" pitchFamily="18" charset="0"/>
              </a:rPr>
              <a:t>.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Century Schoolbook" pitchFamily="18" charset="0"/>
              </a:rPr>
              <a:t>Стали слова Пьера де Кубертена ( 1894год).</a:t>
            </a:r>
            <a:endParaRPr lang="ru-RU" sz="2400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6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перфолента 10"/>
          <p:cNvSpPr/>
          <p:nvPr/>
        </p:nvSpPr>
        <p:spPr>
          <a:xfrm>
            <a:off x="1857356" y="428604"/>
            <a:ext cx="5572164" cy="3429024"/>
          </a:xfrm>
          <a:prstGeom prst="flowChartPunchedTap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14480" y="214290"/>
            <a:ext cx="57919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Олимпийский флаг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285720" y="3571876"/>
            <a:ext cx="8572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003A"/>
                </a:solidFill>
                <a:latin typeface="Century Schoolbook" pitchFamily="18" charset="0"/>
              </a:rPr>
              <a:t>   </a:t>
            </a: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Флаг придуман Пьером де Кубертеном в 1913 году и представлен на VII летних Олимпийских играх в Антверпене в 1920 году</a:t>
            </a:r>
            <a:endParaRPr lang="ru-RU" sz="2800" dirty="0">
              <a:solidFill>
                <a:srgbClr val="00003E"/>
              </a:solidFill>
              <a:latin typeface="Century Schoolbook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4929198"/>
            <a:ext cx="82153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белое шёлковое полотнище с вышитыми на нём пятью переплетёнными кольцами</a:t>
            </a:r>
          </a:p>
          <a:p>
            <a:r>
              <a:rPr lang="ru-RU" sz="2800" dirty="0" err="1" smtClean="0">
                <a:solidFill>
                  <a:srgbClr val="00003E"/>
                </a:solidFill>
                <a:latin typeface="Century Schoolbook" pitchFamily="18" charset="0"/>
              </a:rPr>
              <a:t>голубого</a:t>
            </a: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, чёрного, красного жёлтого и зелёного цветов</a:t>
            </a:r>
            <a:r>
              <a:rPr lang="ru-RU" sz="2400" i="1" dirty="0" smtClean="0">
                <a:solidFill>
                  <a:srgbClr val="00003E"/>
                </a:solidFill>
                <a:latin typeface="Century Schoolbook" pitchFamily="18" charset="0"/>
              </a:rPr>
              <a:t>.</a:t>
            </a:r>
            <a:endParaRPr lang="ru-RU" sz="2400" i="1" dirty="0">
              <a:solidFill>
                <a:srgbClr val="0000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lenagold.ru/fon/clipart/g/glob/glob2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512476">
            <a:off x="6168028" y="1812339"/>
            <a:ext cx="2383970" cy="252420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95536" y="908720"/>
            <a:ext cx="82153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кольца символизируют пять частей света, страны которых участвуют в олимпийском движении: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Century Schoolbook" pitchFamily="18" charset="0"/>
              </a:rPr>
              <a:t> Европа — синий</a:t>
            </a:r>
            <a:r>
              <a:rPr lang="ru-RU" sz="2800" dirty="0" smtClean="0">
                <a:solidFill>
                  <a:srgbClr val="002060"/>
                </a:solidFill>
                <a:latin typeface="Century Schoolbook" pitchFamily="18" charset="0"/>
              </a:rPr>
              <a:t>, 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Century Schoolbook" pitchFamily="18" charset="0"/>
              </a:rPr>
              <a:t>Америка — красный</a:t>
            </a:r>
            <a:r>
              <a:rPr lang="ru-RU" sz="2800" dirty="0" smtClean="0">
                <a:solidFill>
                  <a:srgbClr val="002060"/>
                </a:solidFill>
                <a:latin typeface="Century Schoolbook" pitchFamily="18" charset="0"/>
              </a:rPr>
              <a:t>, </a:t>
            </a:r>
          </a:p>
          <a:p>
            <a:r>
              <a:rPr lang="ru-RU" sz="2800" dirty="0" smtClean="0">
                <a:solidFill>
                  <a:srgbClr val="FFC000"/>
                </a:solidFill>
                <a:latin typeface="Century Schoolbook" pitchFamily="18" charset="0"/>
              </a:rPr>
              <a:t>Азия — жёлтый, </a:t>
            </a:r>
          </a:p>
          <a:p>
            <a:r>
              <a:rPr lang="ru-RU" sz="2800" dirty="0" smtClean="0">
                <a:latin typeface="Century Schoolbook" pitchFamily="18" charset="0"/>
              </a:rPr>
              <a:t>Африка — чёрный,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entury Schoolbook" pitchFamily="18" charset="0"/>
              </a:rPr>
              <a:t> </a:t>
            </a:r>
            <a:r>
              <a:rPr lang="ru-RU" sz="2800" dirty="0" smtClean="0">
                <a:solidFill>
                  <a:srgbClr val="006600"/>
                </a:solidFill>
                <a:latin typeface="Century Schoolbook" pitchFamily="18" charset="0"/>
              </a:rPr>
              <a:t>Австралия — зелёный</a:t>
            </a:r>
            <a:r>
              <a:rPr lang="ru-RU" sz="2800" dirty="0" smtClean="0">
                <a:solidFill>
                  <a:srgbClr val="002060"/>
                </a:solidFill>
                <a:latin typeface="Century Schoolbook" pitchFamily="18" charset="0"/>
              </a:rPr>
              <a:t>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ru-RU" sz="2800" dirty="0" smtClean="0">
                <a:solidFill>
                  <a:srgbClr val="00003E"/>
                </a:solidFill>
                <a:latin typeface="Century Schoolbook" pitchFamily="18" charset="0"/>
              </a:rPr>
              <a:t>Шесть цветов (вместе с белым фоном полотна) скомбинированы так, что представляют собой национальные цвета всех без исключения стран мира</a:t>
            </a:r>
            <a:endParaRPr lang="ru-RU" sz="2800" dirty="0">
              <a:solidFill>
                <a:srgbClr val="00003E"/>
              </a:solidFill>
              <a:latin typeface="Century Schoolbook" pitchFamily="18" charset="0"/>
            </a:endParaRPr>
          </a:p>
        </p:txBody>
      </p:sp>
      <p:pic>
        <p:nvPicPr>
          <p:cNvPr id="4" name="Picture 2" descr="http://www.lenagold.ru/fon/clipart/g/glob/glob2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1916832"/>
            <a:ext cx="2108234" cy="223224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4150839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214290"/>
            <a:ext cx="5915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Олимпийский огонь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214818"/>
            <a:ext cx="89297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Один из главных символов олимпийских игр</a:t>
            </a:r>
          </a:p>
          <a:p>
            <a:pPr algn="ctr"/>
            <a:r>
              <a:rPr lang="ru-RU" sz="2800" dirty="0" smtClean="0">
                <a:solidFill>
                  <a:srgbClr val="00003A"/>
                </a:solidFill>
                <a:latin typeface="Century Schoolbook" pitchFamily="18" charset="0"/>
              </a:rPr>
              <a:t> </a:t>
            </a:r>
            <a:r>
              <a:rPr lang="ru-RU" sz="3200" i="1" dirty="0" smtClean="0">
                <a:solidFill>
                  <a:srgbClr val="00003E"/>
                </a:solidFill>
                <a:latin typeface="Century Schoolbook" pitchFamily="18" charset="0"/>
              </a:rPr>
              <a:t>Его зажигали еще в Древней Греции,</a:t>
            </a:r>
          </a:p>
          <a:p>
            <a:pPr algn="ctr"/>
            <a:r>
              <a:rPr lang="ru-RU" sz="3200" i="1" dirty="0" smtClean="0">
                <a:solidFill>
                  <a:srgbClr val="00003E"/>
                </a:solidFill>
                <a:latin typeface="Century Schoolbook" pitchFamily="18" charset="0"/>
              </a:rPr>
              <a:t>Как напоминание о подвиге Прометея</a:t>
            </a:r>
          </a:p>
          <a:p>
            <a:endParaRPr lang="ru-RU" sz="2800" dirty="0">
              <a:solidFill>
                <a:srgbClr val="00003A"/>
              </a:solidFill>
              <a:latin typeface="Century Schoolbook" pitchFamily="18" charset="0"/>
            </a:endParaRPr>
          </a:p>
        </p:txBody>
      </p:sp>
      <p:pic>
        <p:nvPicPr>
          <p:cNvPr id="16" name="Содержимое 15" descr="i (26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428728" y="928670"/>
            <a:ext cx="6072230" cy="4020531"/>
          </a:xfr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35874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785938" y="642918"/>
            <a:ext cx="7358062" cy="452596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40C"/>
                </a:solidFill>
                <a:latin typeface="Century Schoolbook" pitchFamily="18" charset="0"/>
              </a:rPr>
              <a:t> </a:t>
            </a:r>
            <a:r>
              <a:rPr lang="ru-RU" sz="2800" dirty="0" smtClean="0">
                <a:solidFill>
                  <a:srgbClr val="00003A"/>
                </a:solidFill>
                <a:latin typeface="Century Schoolbook" pitchFamily="18" charset="0"/>
              </a:rPr>
              <a:t>Изначально </a:t>
            </a:r>
            <a:r>
              <a:rPr lang="ru-RU" sz="2800" dirty="0">
                <a:solidFill>
                  <a:srgbClr val="00003A"/>
                </a:solidFill>
                <a:latin typeface="Century Schoolbook" pitchFamily="18" charset="0"/>
              </a:rPr>
              <a:t>символами Олимпийских игр были только эмблема (</a:t>
            </a:r>
            <a:r>
              <a:rPr lang="ru-RU" sz="2800" i="1" dirty="0">
                <a:solidFill>
                  <a:srgbClr val="00003A"/>
                </a:solidFill>
                <a:latin typeface="Century Schoolbook" pitchFamily="18" charset="0"/>
              </a:rPr>
              <a:t>пять переплетенных колец</a:t>
            </a:r>
            <a:r>
              <a:rPr lang="ru-RU" sz="2800" dirty="0">
                <a:solidFill>
                  <a:srgbClr val="00003A"/>
                </a:solidFill>
                <a:latin typeface="Century Schoolbook" pitchFamily="18" charset="0"/>
              </a:rPr>
              <a:t>) и олимпийский огонь. </a:t>
            </a:r>
            <a:endParaRPr lang="ru-RU" sz="2800" dirty="0" smtClean="0">
              <a:solidFill>
                <a:srgbClr val="00003A"/>
              </a:solidFill>
              <a:latin typeface="Century Schoolbook" pitchFamily="18" charset="0"/>
            </a:endParaRPr>
          </a:p>
          <a:p>
            <a:r>
              <a:rPr lang="ru-RU" sz="2800" dirty="0" smtClean="0">
                <a:solidFill>
                  <a:srgbClr val="00003A"/>
                </a:solidFill>
                <a:latin typeface="Century Schoolbook" pitchFamily="18" charset="0"/>
              </a:rPr>
              <a:t>Понятие </a:t>
            </a:r>
            <a:r>
              <a:rPr lang="ru-RU" sz="2800" dirty="0">
                <a:solidFill>
                  <a:srgbClr val="00003A"/>
                </a:solidFill>
                <a:latin typeface="Century Schoolbook" pitchFamily="18" charset="0"/>
              </a:rPr>
              <a:t>«олимпийский талисман» </a:t>
            </a:r>
            <a:r>
              <a:rPr lang="ru-RU" sz="2800" b="1" dirty="0">
                <a:solidFill>
                  <a:srgbClr val="00003A"/>
                </a:solidFill>
                <a:latin typeface="Century Schoolbook" pitchFamily="18" charset="0"/>
              </a:rPr>
              <a:t>официально было утверждено на </a:t>
            </a:r>
            <a:r>
              <a:rPr lang="ru-RU" sz="2800" b="1" dirty="0" smtClean="0">
                <a:solidFill>
                  <a:srgbClr val="00003A"/>
                </a:solidFill>
                <a:latin typeface="Century Schoolbook" pitchFamily="18" charset="0"/>
              </a:rPr>
              <a:t>73ей</a:t>
            </a:r>
            <a:r>
              <a:rPr lang="ru-RU" sz="2800" b="1" dirty="0">
                <a:solidFill>
                  <a:srgbClr val="00003A"/>
                </a:solidFill>
                <a:latin typeface="Century Schoolbook" pitchFamily="18" charset="0"/>
              </a:rPr>
              <a:t> </a:t>
            </a:r>
            <a:r>
              <a:rPr lang="ru-RU" sz="2800" b="1" dirty="0" smtClean="0">
                <a:solidFill>
                  <a:srgbClr val="00003A"/>
                </a:solidFill>
                <a:latin typeface="Century Schoolbook" pitchFamily="18" charset="0"/>
              </a:rPr>
              <a:t>сессии</a:t>
            </a:r>
            <a:r>
              <a:rPr lang="ru-RU" sz="2800" dirty="0">
                <a:solidFill>
                  <a:srgbClr val="00003A"/>
                </a:solidFill>
                <a:latin typeface="Century Schoolbook" pitchFamily="18" charset="0"/>
              </a:rPr>
              <a:t> Международного олимпийского комитета летом </a:t>
            </a:r>
            <a:r>
              <a:rPr lang="ru-RU" sz="2800" b="1" dirty="0">
                <a:solidFill>
                  <a:srgbClr val="00003A"/>
                </a:solidFill>
                <a:latin typeface="Century Schoolbook" pitchFamily="18" charset="0"/>
              </a:rPr>
              <a:t>1972 года, </a:t>
            </a:r>
            <a:r>
              <a:rPr lang="ru-RU" sz="2800" dirty="0">
                <a:solidFill>
                  <a:srgbClr val="00003A"/>
                </a:solidFill>
                <a:latin typeface="Century Schoolbook" pitchFamily="18" charset="0"/>
              </a:rPr>
              <a:t>проходившей в Мюнхене (Германия). </a:t>
            </a:r>
          </a:p>
        </p:txBody>
      </p:sp>
      <p:pic>
        <p:nvPicPr>
          <p:cNvPr id="13" name="Содержимое 12" descr="сочи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357298"/>
            <a:ext cx="2338388" cy="385762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643578"/>
            <a:ext cx="71532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115786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14348" y="1285860"/>
            <a:ext cx="8015293" cy="4525962"/>
          </a:xfrm>
        </p:spPr>
        <p:txBody>
          <a:bodyPr/>
          <a:lstStyle/>
          <a:p>
            <a:r>
              <a:rPr lang="ru-RU" dirty="0">
                <a:solidFill>
                  <a:srgbClr val="00003A"/>
                </a:solidFill>
                <a:latin typeface="Century Schoolbook" pitchFamily="18" charset="0"/>
              </a:rPr>
              <a:t>Существует несколько версий того, кто же стал первым талисманов Олимпийских игр, но большинство сходится во мнении, что история </a:t>
            </a:r>
            <a:r>
              <a:rPr lang="ru-RU" i="1" dirty="0">
                <a:solidFill>
                  <a:srgbClr val="00003A"/>
                </a:solidFill>
                <a:latin typeface="Century Schoolbook" pitchFamily="18" charset="0"/>
              </a:rPr>
              <a:t>милых символов </a:t>
            </a:r>
            <a:r>
              <a:rPr lang="ru-RU" dirty="0">
                <a:solidFill>
                  <a:srgbClr val="00003A"/>
                </a:solidFill>
                <a:latin typeface="Century Schoolbook" pitchFamily="18" charset="0"/>
              </a:rPr>
              <a:t>отдельно взятых Игр начинается в </a:t>
            </a:r>
            <a:r>
              <a:rPr lang="ru-RU" b="1" dirty="0">
                <a:solidFill>
                  <a:srgbClr val="00003A"/>
                </a:solidFill>
                <a:latin typeface="Century Schoolbook" pitchFamily="18" charset="0"/>
              </a:rPr>
              <a:t>1968</a:t>
            </a:r>
            <a:r>
              <a:rPr lang="ru-RU" dirty="0">
                <a:solidFill>
                  <a:srgbClr val="00003A"/>
                </a:solidFill>
                <a:latin typeface="Century Schoolbook" pitchFamily="18" charset="0"/>
              </a:rPr>
              <a:t> году.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857760"/>
            <a:ext cx="6724647" cy="142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71538" y="214290"/>
            <a:ext cx="72747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Олимпийский талисман.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84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48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1968год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" name="Содержимое 13" descr="гренобль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1643050"/>
            <a:ext cx="2963862" cy="3643312"/>
          </a:xfrm>
        </p:spPr>
      </p:pic>
      <p:sp>
        <p:nvSpPr>
          <p:cNvPr id="5" name="TextBox 4"/>
          <p:cNvSpPr txBox="1"/>
          <p:nvPr/>
        </p:nvSpPr>
        <p:spPr>
          <a:xfrm>
            <a:off x="3714744" y="2500306"/>
            <a:ext cx="557396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FF"/>
                </a:solidFill>
                <a:latin typeface="Century Schoolbook" pitchFamily="18" charset="0"/>
              </a:rPr>
              <a:t>Зимние</a:t>
            </a:r>
          </a:p>
          <a:p>
            <a:pPr algn="ctr"/>
            <a:r>
              <a:rPr lang="ru-RU" sz="4000" b="1" i="1" dirty="0" smtClean="0">
                <a:solidFill>
                  <a:srgbClr val="0000FF"/>
                </a:solidFill>
                <a:latin typeface="Century Schoolbook" pitchFamily="18" charset="0"/>
              </a:rPr>
              <a:t>Олимпийские игры</a:t>
            </a:r>
          </a:p>
          <a:p>
            <a:pPr algn="ctr"/>
            <a:r>
              <a:rPr lang="ru-RU" sz="4000" b="1" i="1" dirty="0" smtClean="0">
                <a:solidFill>
                  <a:srgbClr val="0000FF"/>
                </a:solidFill>
                <a:latin typeface="Century Schoolbook" pitchFamily="18" charset="0"/>
              </a:rPr>
              <a:t>ГРЕНОБЛЬ</a:t>
            </a:r>
          </a:p>
          <a:p>
            <a:pPr algn="ctr"/>
            <a:r>
              <a:rPr lang="ru-RU" sz="4000" b="1" i="1" dirty="0" smtClean="0">
                <a:solidFill>
                  <a:srgbClr val="0000FF"/>
                </a:solidFill>
                <a:latin typeface="Century Schoolbook" pitchFamily="18" charset="0"/>
              </a:rPr>
              <a:t>Франция </a:t>
            </a:r>
            <a:endParaRPr lang="ru-RU" sz="4000" b="1" i="1" dirty="0">
              <a:solidFill>
                <a:srgbClr val="0000FF"/>
              </a:solidFill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142852"/>
            <a:ext cx="5860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Comic Sans MS" pitchFamily="66" charset="0"/>
              </a:rPr>
              <a:t>Лыжник </a:t>
            </a:r>
            <a:r>
              <a:rPr lang="ru-RU" sz="4400" b="1" i="1" dirty="0" err="1" smtClean="0">
                <a:solidFill>
                  <a:srgbClr val="FF0000"/>
                </a:solidFill>
                <a:latin typeface="Comic Sans MS" pitchFamily="66" charset="0"/>
              </a:rPr>
              <a:t>Шосс</a:t>
            </a:r>
            <a:r>
              <a:rPr lang="ru-RU" sz="4400" b="1" i="1" dirty="0" smtClean="0">
                <a:solidFill>
                  <a:srgbClr val="FF0000"/>
                </a:solidFill>
                <a:latin typeface="Comic Sans MS" pitchFamily="66" charset="0"/>
              </a:rPr>
              <a:t> (</a:t>
            </a:r>
            <a:r>
              <a:rPr lang="ru-RU" sz="3600" b="1" i="1" dirty="0" err="1" smtClean="0">
                <a:solidFill>
                  <a:srgbClr val="FF0000"/>
                </a:solidFill>
                <a:latin typeface="Comic Sans MS" pitchFamily="66" charset="0"/>
              </a:rPr>
              <a:t>Шусс</a:t>
            </a:r>
            <a:r>
              <a:rPr lang="ru-RU" sz="4400" b="1" i="1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ru-RU" sz="44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43636" y="5786454"/>
            <a:ext cx="1512000" cy="828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072074"/>
            <a:ext cx="34499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040C"/>
                </a:solidFill>
                <a:latin typeface="Century Schoolbook" pitchFamily="18" charset="0"/>
              </a:rPr>
              <a:t>    </a:t>
            </a:r>
            <a:r>
              <a:rPr lang="ru-RU" sz="3200" dirty="0" smtClean="0">
                <a:solidFill>
                  <a:srgbClr val="00003E"/>
                </a:solidFill>
                <a:latin typeface="Century Schoolbook" pitchFamily="18" charset="0"/>
              </a:rPr>
              <a:t>первый</a:t>
            </a:r>
          </a:p>
          <a:p>
            <a:r>
              <a:rPr lang="ru-RU" sz="3200" i="1" dirty="0" smtClean="0">
                <a:solidFill>
                  <a:srgbClr val="00003E"/>
                </a:solidFill>
                <a:latin typeface="Century Schoolbook" pitchFamily="18" charset="0"/>
              </a:rPr>
              <a:t>неофициальный</a:t>
            </a:r>
          </a:p>
          <a:p>
            <a:r>
              <a:rPr lang="ru-RU" sz="3200" dirty="0" smtClean="0">
                <a:solidFill>
                  <a:srgbClr val="00003E"/>
                </a:solidFill>
                <a:latin typeface="Century Schoolbook" pitchFamily="18" charset="0"/>
              </a:rPr>
              <a:t>    талисман</a:t>
            </a:r>
          </a:p>
        </p:txBody>
      </p:sp>
      <p:pic>
        <p:nvPicPr>
          <p:cNvPr id="16" name="Содержимое 9" descr="шусс.jpg"/>
          <p:cNvPicPr>
            <a:picLocks noChangeAspect="1"/>
          </p:cNvPicPr>
          <p:nvPr/>
        </p:nvPicPr>
        <p:blipFill>
          <a:blip r:embed="rId5" cstate="print"/>
          <a:srcRect l="14733" t="8333" r="18967" b="11111"/>
          <a:stretch>
            <a:fillRect/>
          </a:stretch>
        </p:blipFill>
        <p:spPr>
          <a:xfrm>
            <a:off x="357158" y="1357298"/>
            <a:ext cx="3240000" cy="360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xmlns="" val="228289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458</Words>
  <Application>Microsoft Office PowerPoint</Application>
  <PresentationFormat>Экран (4:3)</PresentationFormat>
  <Paragraphs>139</Paragraphs>
  <Slides>24</Slides>
  <Notes>9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Олимпийские символы и талисманы</vt:lpstr>
      <vt:lpstr>Слайд 2</vt:lpstr>
      <vt:lpstr>Пьер де Кубертен</vt:lpstr>
      <vt:lpstr>Слайд 4</vt:lpstr>
      <vt:lpstr>Слайд 5</vt:lpstr>
      <vt:lpstr>Слайд 6</vt:lpstr>
      <vt:lpstr>Слайд 7</vt:lpstr>
      <vt:lpstr>Слайд 8</vt:lpstr>
      <vt:lpstr> 1968год</vt:lpstr>
      <vt:lpstr>Такса Вальди</vt:lpstr>
      <vt:lpstr>Слайд 11</vt:lpstr>
      <vt:lpstr>Медвежонок Миша 1980год</vt:lpstr>
      <vt:lpstr>Слайд 13</vt:lpstr>
      <vt:lpstr>Слайд 14</vt:lpstr>
      <vt:lpstr>Тигренок  Ходори  1988год</vt:lpstr>
      <vt:lpstr>Щенок  Кобби  1992год</vt:lpstr>
      <vt:lpstr>Иззи   1996год</vt:lpstr>
      <vt:lpstr>Поудер, Копер, Коул   2002год</vt:lpstr>
      <vt:lpstr>Фува   2008 год</vt:lpstr>
      <vt:lpstr>Мига и Куапчи   2010 год</vt:lpstr>
      <vt:lpstr>Леопард, Белый медведь и Зайка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символы и талисманы</dc:title>
  <dc:creator>Алферова И.И. МБОУ СОШ № 1 г.Усть-Лабинск Краснодарского края</dc:creator>
  <cp:lastModifiedBy>Евгений</cp:lastModifiedBy>
  <cp:revision>4</cp:revision>
  <dcterms:created xsi:type="dcterms:W3CDTF">2012-11-26T14:13:30Z</dcterms:created>
  <dcterms:modified xsi:type="dcterms:W3CDTF">2012-12-16T15:04:29Z</dcterms:modified>
</cp:coreProperties>
</file>