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E7FF2-63E2-4FE4-9504-C190FE20BEC1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A76ED-D4D4-4663-B8CE-C40E29AA900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A76ED-D4D4-4663-B8CE-C40E29AA900F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Подготовила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биологии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Ситникова Л.В.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Видоизменённые побеги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11354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365378"/>
            <a:ext cx="3451105" cy="32067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Закончи начатое предложение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3749040" cy="509113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Стебель – составная часть …</a:t>
            </a:r>
          </a:p>
          <a:p>
            <a:pPr lvl="0"/>
            <a:r>
              <a:rPr lang="ru-RU" dirty="0" smtClean="0"/>
              <a:t>Земляника имеет стебель …</a:t>
            </a:r>
          </a:p>
          <a:p>
            <a:pPr lvl="0"/>
            <a:r>
              <a:rPr lang="ru-RU" dirty="0" smtClean="0"/>
              <a:t>Кожица и пробка относятся к тканям …</a:t>
            </a:r>
          </a:p>
          <a:p>
            <a:pPr lvl="0"/>
            <a:r>
              <a:rPr lang="ru-RU" dirty="0" smtClean="0"/>
              <a:t>Ситовидные трубки входят в состав …</a:t>
            </a:r>
          </a:p>
          <a:p>
            <a:pPr lvl="0"/>
            <a:r>
              <a:rPr lang="ru-RU" dirty="0" smtClean="0"/>
              <a:t>Между корой и древесиной находится …</a:t>
            </a:r>
          </a:p>
          <a:p>
            <a:pPr lvl="0"/>
            <a:r>
              <a:rPr lang="ru-RU" dirty="0" smtClean="0"/>
              <a:t>Василёк имеет стебель …</a:t>
            </a:r>
          </a:p>
          <a:p>
            <a:pPr lvl="0"/>
            <a:r>
              <a:rPr lang="ru-RU" dirty="0" smtClean="0"/>
              <a:t>Основная запасающая ткань стебля находится в …</a:t>
            </a:r>
          </a:p>
          <a:p>
            <a:pPr lvl="0"/>
            <a:r>
              <a:rPr lang="ru-RU" dirty="0" smtClean="0"/>
              <a:t>Сосуды располагаются в …</a:t>
            </a:r>
          </a:p>
          <a:p>
            <a:pPr lvl="0"/>
            <a:r>
              <a:rPr lang="ru-RU" dirty="0" smtClean="0"/>
              <a:t>Газообмен стебля с развитием пробкового слоя происходит при помощи …</a:t>
            </a:r>
          </a:p>
          <a:p>
            <a:pPr lvl="0"/>
            <a:r>
              <a:rPr lang="ru-RU" dirty="0" smtClean="0"/>
              <a:t>Стебель выполняет функции …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928670"/>
            <a:ext cx="3749040" cy="509113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Побега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Ползучий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Покровным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Луба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Камбий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Прямостоячий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Сердцевине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Древесине</a:t>
            </a: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Чечевичек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Опорную, проводящую, запасающую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29710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Установите правильную последовательность расположения слоёв на спиле стебля древесного растения: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371600" y="2571750"/>
            <a:ext cx="7772400" cy="3448050"/>
          </a:xfrm>
        </p:spPr>
        <p:txBody>
          <a:bodyPr/>
          <a:lstStyle/>
          <a:p>
            <a:r>
              <a:rPr lang="ru-RU" dirty="0" smtClean="0"/>
              <a:t>Камбий</a:t>
            </a:r>
          </a:p>
          <a:p>
            <a:r>
              <a:rPr lang="ru-RU" dirty="0" smtClean="0"/>
              <a:t>Сердцевина</a:t>
            </a:r>
          </a:p>
          <a:p>
            <a:r>
              <a:rPr lang="ru-RU" dirty="0" smtClean="0"/>
              <a:t> Луб</a:t>
            </a:r>
          </a:p>
          <a:p>
            <a:r>
              <a:rPr lang="ru-RU" dirty="0" smtClean="0"/>
              <a:t> Пробка</a:t>
            </a:r>
          </a:p>
          <a:p>
            <a:r>
              <a:rPr lang="ru-RU" dirty="0" smtClean="0"/>
              <a:t> Древесина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428596" y="285728"/>
            <a:ext cx="788376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Заполнить схему, вставив в неё термины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корень, вегетативные органы, клубень, побег, цветок, лист, стебель, луковица, плод, генеративные органы, корнеплод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5072066" y="3929066"/>
            <a:ext cx="2714644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071538" y="3929066"/>
            <a:ext cx="2857520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3" name="AutoShape 11"/>
          <p:cNvSpPr>
            <a:spLocks noChangeShapeType="1"/>
          </p:cNvSpPr>
          <p:nvPr/>
        </p:nvSpPr>
        <p:spPr bwMode="auto">
          <a:xfrm flipH="1">
            <a:off x="2928926" y="3643314"/>
            <a:ext cx="638175" cy="18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9644" name="AutoShape 12"/>
          <p:cNvSpPr>
            <a:spLocks noChangeShapeType="1"/>
          </p:cNvSpPr>
          <p:nvPr/>
        </p:nvSpPr>
        <p:spPr bwMode="auto">
          <a:xfrm>
            <a:off x="5572132" y="3643314"/>
            <a:ext cx="504825" cy="18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43174" y="3000372"/>
            <a:ext cx="3685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Органы растения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86446" y="4500570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9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86050" y="4500570"/>
            <a:ext cx="2920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9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/>
      <p:bldP spid="69642" grpId="0" animBg="1"/>
      <p:bldP spid="69641" grpId="0" animBg="1"/>
      <p:bldP spid="69643" grpId="0" animBg="1"/>
      <p:bldP spid="69644" grpId="0" animBg="1"/>
      <p:bldP spid="21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5214942" y="2357430"/>
            <a:ext cx="2714644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Генеративные органы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071538" y="2357430"/>
            <a:ext cx="2857520" cy="6429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rPr>
              <a:t>Вегетативные органы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3" name="AutoShape 11"/>
          <p:cNvSpPr>
            <a:spLocks noChangeShapeType="1"/>
          </p:cNvSpPr>
          <p:nvPr/>
        </p:nvSpPr>
        <p:spPr bwMode="auto">
          <a:xfrm flipH="1">
            <a:off x="3214678" y="2143116"/>
            <a:ext cx="638175" cy="18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9644" name="AutoShape 12"/>
          <p:cNvSpPr>
            <a:spLocks noChangeShapeType="1"/>
          </p:cNvSpPr>
          <p:nvPr/>
        </p:nvSpPr>
        <p:spPr bwMode="auto">
          <a:xfrm>
            <a:off x="5429256" y="2143116"/>
            <a:ext cx="504825" cy="180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43174" y="1643050"/>
            <a:ext cx="3685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Органы растения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86050" y="4500570"/>
            <a:ext cx="2920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9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1538" y="3214686"/>
            <a:ext cx="2857520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Корень, побег, лист, стебель, корнеплод</a:t>
            </a:r>
            <a:endParaRPr lang="ru-RU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3286124"/>
            <a:ext cx="2857520" cy="15716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Цветок, плод</a:t>
            </a:r>
            <a:endParaRPr lang="ru-RU" sz="280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43174" y="5429264"/>
            <a:ext cx="3857652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Клубень, луковица   </a:t>
            </a:r>
            <a:r>
              <a:rPr lang="ru-RU" sz="5400" b="1" dirty="0" smtClean="0"/>
              <a:t>?</a:t>
            </a:r>
            <a:r>
              <a:rPr lang="ru-RU" sz="2400" b="1" dirty="0" smtClean="0"/>
              <a:t>       </a:t>
            </a:r>
            <a:endParaRPr lang="ru-RU" sz="2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2" grpId="0" animBg="1"/>
      <p:bldP spid="69641" grpId="0" animBg="1"/>
      <p:bldP spid="21" grpId="0"/>
      <p:bldP spid="15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/>
                </a:solidFill>
              </a:rPr>
              <a:t>Инструкция к лабораторной работе </a:t>
            </a:r>
            <a:br>
              <a:rPr lang="ru-RU" sz="3200" b="1" dirty="0" smtClean="0">
                <a:solidFill>
                  <a:schemeClr val="accent1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«Внешнее и внутреннее строение клубня»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Рассмотрите клубень картофеля. Найдите на клубне верхушку и основание, которое легко можно узнать по остаткам столона. Найдите на поверхности клубня верхушечную почку и пазушные почки («глазки»), рубцы от листьев («бровки»). Обратите внимание, что ближе к верхушке клубня почек больше, чем в его основании.</a:t>
            </a:r>
          </a:p>
          <a:p>
            <a:pPr lvl="0"/>
            <a:r>
              <a:rPr lang="ru-RU" dirty="0" smtClean="0"/>
              <a:t>Нарисуйте клубень картофеля и на рисунке обозначьте его составные части.</a:t>
            </a:r>
          </a:p>
          <a:p>
            <a:pPr lvl="0"/>
            <a:r>
              <a:rPr lang="ru-RU" dirty="0" smtClean="0"/>
              <a:t>Сделайте вывод о том, к каким органам относятся клубень.</a:t>
            </a:r>
          </a:p>
          <a:p>
            <a:pPr lvl="0"/>
            <a:r>
              <a:rPr lang="ru-RU" dirty="0" smtClean="0"/>
              <a:t>Разрежьте клубень на две части. На разрез клубня капните каплю йода. Как изменилась окраска разреза клубня? Какие вещества откладываются в клетках клубня?</a:t>
            </a:r>
          </a:p>
          <a:p>
            <a:pPr lvl="0"/>
            <a:r>
              <a:rPr lang="ru-RU" dirty="0" smtClean="0"/>
              <a:t>Сделайте вывод о биологическом значении клубня.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/>
                </a:solidFill>
              </a:rPr>
              <a:t>Инструкция к лабораторной работе:</a:t>
            </a:r>
            <a:br>
              <a:rPr lang="ru-RU" sz="3100" b="1" dirty="0" smtClean="0">
                <a:solidFill>
                  <a:schemeClr val="accent1"/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</a:rPr>
              <a:t>«</a:t>
            </a:r>
            <a:r>
              <a:rPr lang="ru-RU" sz="3100" i="1" dirty="0" smtClean="0">
                <a:solidFill>
                  <a:srgbClr val="002060"/>
                </a:solidFill>
              </a:rPr>
              <a:t>Внешнее и внутреннее строение луковицы»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Возьмите разрезанную вдоль луковицу и рассмотрите её. Найдите наружные сухие чешуйчатые листья, тесно прижатые друг к другу сочные чешуйчатые листья. Какую функцию они выполняют?</a:t>
            </a:r>
          </a:p>
          <a:p>
            <a:pPr lvl="0"/>
            <a:r>
              <a:rPr lang="ru-RU" dirty="0" smtClean="0"/>
              <a:t>Найдите и рассмотрите стебель – донце, верхушечную и боковые почки. Рассмотрите корни, отрастающие от донца. Как называются такие корни? Какую корневую систему они образуют?</a:t>
            </a:r>
          </a:p>
          <a:p>
            <a:pPr lvl="0"/>
            <a:r>
              <a:rPr lang="ru-RU" dirty="0" smtClean="0"/>
              <a:t>Зарисуйте продольный разрез луковицы в тетрадь и подпишите её части.</a:t>
            </a:r>
          </a:p>
          <a:p>
            <a:pPr lvl="0"/>
            <a:r>
              <a:rPr lang="ru-RU" dirty="0" smtClean="0"/>
              <a:t>Сделайте вывод о том, к каким органам относится луковица и её биологическом значении.</a:t>
            </a:r>
          </a:p>
          <a:p>
            <a:pPr lvl="0"/>
            <a:r>
              <a:rPr lang="ru-RU" dirty="0" smtClean="0"/>
              <a:t>Запишите признаки, доказывающие, что клубень и луковица – видоизменённые побеги.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Тестовый контроль знаний: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решите правильно или неправильно то или иное предложенное суждение.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357430"/>
            <a:ext cx="7772400" cy="366237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Луковица – видоизменённый побег.</a:t>
            </a:r>
          </a:p>
          <a:p>
            <a:pPr lvl="0"/>
            <a:r>
              <a:rPr lang="ru-RU" dirty="0" smtClean="0"/>
              <a:t>На подземных побегах имеются почки, видоизменённые листья, развиваются придаточные корни.</a:t>
            </a:r>
          </a:p>
          <a:p>
            <a:pPr lvl="0"/>
            <a:r>
              <a:rPr lang="ru-RU" dirty="0" smtClean="0"/>
              <a:t>На всех подземных побегах листья быстро отмирают, оставляя заметные рубцы.</a:t>
            </a:r>
          </a:p>
          <a:p>
            <a:pPr lvl="0"/>
            <a:r>
              <a:rPr lang="ru-RU" dirty="0" smtClean="0"/>
              <a:t>Укороченный стебель луковицы называется донце.</a:t>
            </a:r>
          </a:p>
          <a:p>
            <a:pPr lvl="0"/>
            <a:r>
              <a:rPr lang="ru-RU" dirty="0" smtClean="0"/>
              <a:t>В клубнях, луковицах и корневищах откладывается в запас крахмал.</a:t>
            </a:r>
          </a:p>
          <a:p>
            <a:pPr lvl="0"/>
            <a:r>
              <a:rPr lang="ru-RU" dirty="0" smtClean="0"/>
              <a:t>Клубни развиваются на боковых корнях.</a:t>
            </a:r>
          </a:p>
          <a:p>
            <a:pPr lvl="0"/>
            <a:r>
              <a:rPr lang="ru-RU" dirty="0" smtClean="0"/>
              <a:t>Корневище – это видоизменённый боковой корень.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Домашнее задание: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857364"/>
            <a:ext cx="7772400" cy="41624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Прочитать </a:t>
            </a:r>
            <a:r>
              <a:rPr lang="el-GR" dirty="0" smtClean="0"/>
              <a:t>§</a:t>
            </a:r>
            <a:r>
              <a:rPr lang="ru-RU" dirty="0" smtClean="0"/>
              <a:t> 22 и устно ответить на вопросы параграфа (с.85)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456</Words>
  <Application>Microsoft Office PowerPoint</Application>
  <PresentationFormat>Экран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Видоизменённые побеги</vt:lpstr>
      <vt:lpstr>    Закончи начатое предложение: </vt:lpstr>
      <vt:lpstr>Установите правильную последовательность расположения слоёв на спиле стебля древесного растения:</vt:lpstr>
      <vt:lpstr>Слайд 4</vt:lpstr>
      <vt:lpstr>Слайд 5</vt:lpstr>
      <vt:lpstr>Инструкция к лабораторной работе  «Внешнее и внутреннее строение клубня»</vt:lpstr>
      <vt:lpstr>Инструкция к лабораторной работе: «Внешнее и внутреннее строение луковицы»</vt:lpstr>
      <vt:lpstr>Тестовый контроль знаний:  решите правильно или неправильно то или иное предложенное суждение.</vt:lpstr>
      <vt:lpstr>Домашнее задание: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Видоизменённые побеги</dc:title>
  <dc:creator>Мила</dc:creator>
  <cp:lastModifiedBy>Мила</cp:lastModifiedBy>
  <cp:revision>21</cp:revision>
  <dcterms:created xsi:type="dcterms:W3CDTF">2013-11-09T14:33:01Z</dcterms:created>
  <dcterms:modified xsi:type="dcterms:W3CDTF">2013-12-05T13:08:46Z</dcterms:modified>
</cp:coreProperties>
</file>