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4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4946" autoAdjust="0"/>
  </p:normalViewPr>
  <p:slideViewPr>
    <p:cSldViewPr>
      <p:cViewPr>
        <p:scale>
          <a:sx n="72" d="100"/>
          <a:sy n="72" d="100"/>
        </p:scale>
        <p:origin x="-1314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C5C2C-AC42-428C-8C00-6046545BEF07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5B938-2EB2-4601-BC81-D65734925E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5EE37-4F23-4850-BC7E-40232746C8D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Заметки 8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Дата 9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FDCF8-1D6F-4BC6-A298-1264C1B6E588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11" name="Верхний колонтитул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     </a:t>
            </a:r>
          </a:p>
          <a:p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51DEEB29-DA17-4170-8737-D467A6499EEB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wipe dir="r"/>
  </p:transition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>
                <a:solidFill>
                  <a:srgbClr val="FFFF00"/>
                </a:solidFill>
              </a:rPr>
              <a:t>Внутреннее строение корня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mtClean="0">
                <a:solidFill>
                  <a:schemeClr val="accent6">
                    <a:lumMod val="25000"/>
                  </a:schemeClr>
                </a:solidFill>
              </a:rPr>
              <a:t>Подготовила </a:t>
            </a:r>
          </a:p>
          <a:p>
            <a:pPr algn="r"/>
            <a:r>
              <a:rPr lang="ru-RU" smtClean="0">
                <a:solidFill>
                  <a:schemeClr val="accent6">
                    <a:lumMod val="25000"/>
                  </a:schemeClr>
                </a:solidFill>
              </a:rPr>
              <a:t>учитель биологии </a:t>
            </a:r>
          </a:p>
          <a:p>
            <a:pPr algn="r"/>
            <a:r>
              <a:rPr lang="ru-RU" smtClean="0">
                <a:solidFill>
                  <a:schemeClr val="accent6">
                    <a:lumMod val="25000"/>
                  </a:schemeClr>
                </a:solidFill>
              </a:rPr>
              <a:t>Ситникова Л.В.</a:t>
            </a:r>
            <a:endParaRPr lang="ru-RU" dirty="0">
              <a:solidFill>
                <a:schemeClr val="accent6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64307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Инструкция к лабораторной работе «Изучение строения корня проростка пшеницы»</a:t>
            </a:r>
            <a:r>
              <a:rPr lang="ru-RU" sz="2800" dirty="0" smtClean="0">
                <a:solidFill>
                  <a:srgbClr val="FFFF00"/>
                </a:solidFill>
              </a:rPr>
              <a:t/>
            </a:r>
            <a:br>
              <a:rPr lang="ru-RU" sz="2800" dirty="0" smtClean="0">
                <a:solidFill>
                  <a:srgbClr val="FFFF00"/>
                </a:solidFill>
              </a:rPr>
            </a:b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sz="3400" dirty="0" smtClean="0">
                <a:solidFill>
                  <a:schemeClr val="bg1"/>
                </a:solidFill>
              </a:rPr>
              <a:t>Возьмите проросток пшеницы. Рассмотрите корни невооружённым глазом или при помощи лупы.</a:t>
            </a:r>
          </a:p>
          <a:p>
            <a:pPr lvl="0"/>
            <a:r>
              <a:rPr lang="ru-RU" sz="3400" dirty="0" smtClean="0">
                <a:solidFill>
                  <a:schemeClr val="bg1"/>
                </a:solidFill>
              </a:rPr>
              <a:t>Определите, сколько зон можно выделить на корне. Какова их протяжённость и внешние отличия? Обратите внимание на среднюю часть корня, покрытую лёгким пушком, это корневые волоски.</a:t>
            </a:r>
          </a:p>
          <a:p>
            <a:pPr lvl="0"/>
            <a:r>
              <a:rPr lang="ru-RU" sz="3400" dirty="0" smtClean="0">
                <a:solidFill>
                  <a:schemeClr val="bg1"/>
                </a:solidFill>
              </a:rPr>
              <a:t>Сравните свои данные с рисунком №35 учебника (с.55) и определите названия зон корня. </a:t>
            </a:r>
          </a:p>
          <a:p>
            <a:pPr lvl="0"/>
            <a:r>
              <a:rPr lang="ru-RU" sz="3400" dirty="0" smtClean="0">
                <a:solidFill>
                  <a:schemeClr val="bg1"/>
                </a:solidFill>
              </a:rPr>
              <a:t>Зарисуйте корень и обозначьте его зоны.</a:t>
            </a:r>
          </a:p>
          <a:p>
            <a:pPr lvl="0"/>
            <a:r>
              <a:rPr lang="ru-RU" sz="3400" dirty="0" smtClean="0">
                <a:solidFill>
                  <a:schemeClr val="bg1"/>
                </a:solidFill>
              </a:rPr>
              <a:t>Проверьте  результаты проделанной работы, ответив на вопросы:</a:t>
            </a:r>
          </a:p>
          <a:p>
            <a:r>
              <a:rPr lang="ru-RU" sz="3400" dirty="0" smtClean="0">
                <a:solidFill>
                  <a:schemeClr val="bg1"/>
                </a:solidFill>
              </a:rPr>
              <a:t>Одинаково ли строение корня на всём его протяжении?</a:t>
            </a:r>
          </a:p>
          <a:p>
            <a:r>
              <a:rPr lang="ru-RU" sz="3400" dirty="0" smtClean="0">
                <a:solidFill>
                  <a:schemeClr val="bg1"/>
                </a:solidFill>
              </a:rPr>
              <a:t>Сколько зон в корне можно выделить?</a:t>
            </a:r>
          </a:p>
          <a:p>
            <a:r>
              <a:rPr lang="ru-RU" sz="3400" dirty="0" smtClean="0">
                <a:solidFill>
                  <a:schemeClr val="bg1"/>
                </a:solidFill>
              </a:rPr>
              <a:t>По каким признакам они отличаются?</a:t>
            </a:r>
          </a:p>
          <a:p>
            <a:r>
              <a:rPr lang="ru-RU" sz="3400" dirty="0" smtClean="0">
                <a:solidFill>
                  <a:schemeClr val="bg1"/>
                </a:solidFill>
              </a:rPr>
              <a:t>Одинаковы ли клетки, их образующие?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Инструкция к лабораторной работе «Изучение строения корня проростка пшеницы»</a:t>
            </a:r>
            <a:r>
              <a:rPr lang="ru-RU" sz="2800" dirty="0" smtClean="0">
                <a:solidFill>
                  <a:srgbClr val="FFFF00"/>
                </a:solidFill>
              </a:rPr>
              <a:t/>
            </a:r>
            <a:br>
              <a:rPr lang="ru-RU" sz="2800" dirty="0" smtClean="0">
                <a:solidFill>
                  <a:srgbClr val="FFFF00"/>
                </a:solidFill>
              </a:rPr>
            </a:b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460090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sz="3400" dirty="0" smtClean="0">
                <a:solidFill>
                  <a:schemeClr val="bg1"/>
                </a:solidFill>
              </a:rPr>
              <a:t>Отделите скальпелем часть корня с корневыми волосками (не менее 1 см) и приготовьте микропрепарат. Возьмите предметное стекло, капните каплю воды, положите кусочек корня, и накройте покровным стеклом.</a:t>
            </a:r>
          </a:p>
          <a:p>
            <a:pPr lvl="0"/>
            <a:endParaRPr lang="ru-RU" sz="3400" dirty="0" smtClean="0">
              <a:solidFill>
                <a:schemeClr val="bg1"/>
              </a:solidFill>
            </a:endParaRPr>
          </a:p>
          <a:p>
            <a:pPr lvl="0"/>
            <a:r>
              <a:rPr lang="ru-RU" sz="3400" dirty="0" smtClean="0">
                <a:solidFill>
                  <a:schemeClr val="bg1"/>
                </a:solidFill>
              </a:rPr>
              <a:t>Рассмотрите микропрепарат при увеличении в 120 раз. Найдите верхушку корня (его чехлик), обратите внимание,  из каких клеток он состоит. Постепенно двигая препарат, рассмотрите покровную всасывающую ткань с корневыми волосками. Обратите внимание, что корневой волосок – это вырост клетки кожицы (всасывающей ткани корня).</a:t>
            </a:r>
          </a:p>
          <a:p>
            <a:pPr lvl="0"/>
            <a:endParaRPr lang="ru-RU" sz="3400" dirty="0" smtClean="0">
              <a:solidFill>
                <a:schemeClr val="bg1"/>
              </a:solidFill>
            </a:endParaRPr>
          </a:p>
          <a:p>
            <a:pPr lvl="0"/>
            <a:r>
              <a:rPr lang="ru-RU" sz="3400" dirty="0" smtClean="0">
                <a:solidFill>
                  <a:schemeClr val="bg1"/>
                </a:solidFill>
              </a:rPr>
              <a:t>Ответьте на вопрос: каковы особенности строения клеток разных зон корня? Какие функции они выполняют</a:t>
            </a:r>
            <a:r>
              <a:rPr lang="ru-RU" dirty="0" smtClean="0"/>
              <a:t>?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ru-RU" sz="3200" dirty="0" smtClean="0">
                <a:solidFill>
                  <a:srgbClr val="FFFF00"/>
                </a:solidFill>
              </a:rPr>
              <a:t>Заполните в тетради таблицу, используя текст учебного параграфа №14:</a:t>
            </a:r>
            <a:endParaRPr lang="ru-RU" sz="3200" dirty="0">
              <a:solidFill>
                <a:srgbClr val="FFFF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2214554"/>
          <a:ext cx="8143932" cy="3014683"/>
        </p:xfrm>
        <a:graphic>
          <a:graphicData uri="http://schemas.openxmlformats.org/drawingml/2006/table">
            <a:tbl>
              <a:tblPr/>
              <a:tblGrid>
                <a:gridCol w="2809534"/>
                <a:gridCol w="2667199"/>
                <a:gridCol w="2667199"/>
              </a:tblGrid>
              <a:tr h="600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Зоны корня</a:t>
                      </a:r>
                      <a:endParaRPr lang="ru-RU" sz="24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Строение клеток</a:t>
                      </a:r>
                      <a:endParaRPr lang="ru-RU" sz="24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Функции клеток</a:t>
                      </a:r>
                      <a:endParaRPr lang="ru-RU" sz="24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3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Зона деления</a:t>
                      </a:r>
                      <a:endParaRPr lang="ru-RU" sz="24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0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Зона роста</a:t>
                      </a:r>
                      <a:endParaRPr lang="ru-RU" sz="24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0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Зона поглощения</a:t>
                      </a:r>
                      <a:endParaRPr lang="ru-RU" sz="24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0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Зона проведения</a:t>
                      </a:r>
                      <a:endParaRPr lang="ru-RU" sz="24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endParaRPr lang="ru-RU" sz="3200" dirty="0">
              <a:solidFill>
                <a:srgbClr val="FFFF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85727"/>
          <a:ext cx="8643998" cy="6669200"/>
        </p:xfrm>
        <a:graphic>
          <a:graphicData uri="http://schemas.openxmlformats.org/drawingml/2006/table">
            <a:tbl>
              <a:tblPr/>
              <a:tblGrid>
                <a:gridCol w="2805508"/>
                <a:gridCol w="3007516"/>
                <a:gridCol w="2830974"/>
              </a:tblGrid>
              <a:tr h="11430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Зоны корня</a:t>
                      </a:r>
                      <a:endParaRPr lang="ru-RU" sz="24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Строение клеток</a:t>
                      </a:r>
                      <a:endParaRPr lang="ru-RU" sz="24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Функции клеток</a:t>
                      </a:r>
                      <a:endParaRPr lang="ru-RU" sz="24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1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Зона деления</a:t>
                      </a:r>
                      <a:endParaRPr lang="ru-RU" sz="24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Мелкие, без вакуолей,</a:t>
                      </a:r>
                      <a:r>
                        <a:rPr lang="ru-RU" sz="20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активно делящиеся клетки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Образование</a:t>
                      </a:r>
                      <a:r>
                        <a:rPr lang="ru-RU" sz="20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новых клеток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26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Зона роста</a:t>
                      </a:r>
                      <a:endParaRPr lang="ru-RU" sz="24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Вытянутые</a:t>
                      </a:r>
                      <a:r>
                        <a:rPr lang="ru-RU" sz="20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клетки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 большими вакуолями 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Рост корня в длину, упругость корня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52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Зона поглощения</a:t>
                      </a:r>
                      <a:endParaRPr lang="ru-RU" sz="24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Клетки с корневыми волосками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Всасывание воды с растворёнными солями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20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Зона проведения</a:t>
                      </a:r>
                      <a:endParaRPr lang="ru-RU" sz="24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Проводящие</a:t>
                      </a:r>
                      <a:r>
                        <a:rPr lang="ru-RU" sz="20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ткани: луб и древесина, покровная ткань  (кора)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Проведение воды и минеральных солей в стебель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14356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FF00"/>
                </a:solidFill>
              </a:rPr>
              <a:t>Тестовый контроль знаний: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286520"/>
          </a:xfrm>
        </p:spPr>
        <p:txBody>
          <a:bodyPr>
            <a:noAutofit/>
          </a:bodyPr>
          <a:lstStyle/>
          <a:p>
            <a:pPr lvl="0" algn="just"/>
            <a:r>
              <a:rPr lang="ru-RU" sz="2000" b="1" dirty="0" smtClean="0">
                <a:solidFill>
                  <a:schemeClr val="bg1"/>
                </a:solidFill>
              </a:rPr>
              <a:t>Корневой чехлик можно увидеть: а) только с помощью микроскопа; б) с помощью лупы; в) невооружённым глазом</a:t>
            </a:r>
          </a:p>
          <a:p>
            <a:pPr lvl="0" algn="just"/>
            <a:r>
              <a:rPr lang="ru-RU" sz="2000" b="1" dirty="0" smtClean="0">
                <a:solidFill>
                  <a:schemeClr val="bg1"/>
                </a:solidFill>
              </a:rPr>
              <a:t>Клетки корневого чехлика: а) живые; б) мёртвые с толстыми оболочками; в) наряду с живыми имеются мёртвые</a:t>
            </a:r>
          </a:p>
          <a:p>
            <a:pPr lvl="0" algn="just"/>
            <a:r>
              <a:rPr lang="ru-RU" sz="2000" b="1" dirty="0" smtClean="0">
                <a:solidFill>
                  <a:schemeClr val="bg1"/>
                </a:solidFill>
              </a:rPr>
              <a:t>Клетки зоны деления: а) мелкие, расположенные рыхло; б) мелкие, плотно прилегающие друг к другу; в) крупные, округлые</a:t>
            </a:r>
          </a:p>
          <a:p>
            <a:pPr lvl="0" algn="just"/>
            <a:r>
              <a:rPr lang="ru-RU" sz="2000" b="1" dirty="0" smtClean="0">
                <a:solidFill>
                  <a:schemeClr val="bg1"/>
                </a:solidFill>
              </a:rPr>
              <a:t>Корневой волосок представляет собой: а) клетку наружного слоя корня с длинным выростом; б) длинный вырост наружной клетки корня; в) нитевидный боковой корешок</a:t>
            </a:r>
          </a:p>
          <a:p>
            <a:pPr lvl="0" algn="just"/>
            <a:r>
              <a:rPr lang="ru-RU" sz="2000" b="1" dirty="0" smtClean="0">
                <a:solidFill>
                  <a:schemeClr val="bg1"/>
                </a:solidFill>
              </a:rPr>
              <a:t>Корневые волоски живут: а) около месяца; б) несколько дней; в) около суток</a:t>
            </a:r>
          </a:p>
          <a:p>
            <a:pPr lvl="0" algn="just"/>
            <a:r>
              <a:rPr lang="ru-RU" sz="2000" b="1" dirty="0" smtClean="0">
                <a:solidFill>
                  <a:schemeClr val="bg1"/>
                </a:solidFill>
              </a:rPr>
              <a:t>Корневые волоски обычно не бывают длиннее: а) 10 мм; б) 20 мм; в) 30 мм</a:t>
            </a:r>
          </a:p>
          <a:p>
            <a:pPr lvl="0" algn="just"/>
            <a:r>
              <a:rPr lang="ru-RU" sz="2000" b="1" dirty="0" smtClean="0">
                <a:solidFill>
                  <a:schemeClr val="bg1"/>
                </a:solidFill>
              </a:rPr>
              <a:t>Зона всасывания, как и другие зоны корня: а) постоянно увеличивается в длину; б) постоянно перемещается вслед за кончиком растущего корня и не увеличивается в длину; в) не перемещается вслед за кончиком корня и не увеличивается в длину</a:t>
            </a:r>
          </a:p>
          <a:p>
            <a:pPr lvl="0" algn="just"/>
            <a:r>
              <a:rPr lang="ru-RU" sz="2000" b="1" dirty="0" smtClean="0">
                <a:solidFill>
                  <a:schemeClr val="bg1"/>
                </a:solidFill>
              </a:rPr>
              <a:t>Прочность и упругость корня обеспечивает ткань: а) покровная; б) проводящая; в) механическая</a:t>
            </a:r>
          </a:p>
          <a:p>
            <a:endParaRPr lang="ru-RU" sz="2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FF00"/>
                </a:solidFill>
              </a:rPr>
              <a:t>Проверь себя: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243847"/>
          </a:xfrm>
        </p:spPr>
        <p:txBody>
          <a:bodyPr>
            <a:noAutofit/>
          </a:bodyPr>
          <a:lstStyle/>
          <a:p>
            <a:pPr lvl="0" algn="just"/>
            <a:r>
              <a:rPr lang="ru-RU" sz="2400" b="1" dirty="0" smtClean="0">
                <a:solidFill>
                  <a:schemeClr val="bg1"/>
                </a:solidFill>
              </a:rPr>
              <a:t>Корневой чехлик можно увидеть: </a:t>
            </a:r>
            <a:r>
              <a:rPr lang="ru-RU" sz="2400" b="1" dirty="0" smtClean="0">
                <a:solidFill>
                  <a:srgbClr val="FFFF00"/>
                </a:solidFill>
              </a:rPr>
              <a:t>а) </a:t>
            </a:r>
            <a:r>
              <a:rPr lang="ru-RU" sz="2400" b="1" dirty="0" smtClean="0">
                <a:solidFill>
                  <a:schemeClr val="bg1"/>
                </a:solidFill>
              </a:rPr>
              <a:t>только с помощью микроскопа</a:t>
            </a:r>
          </a:p>
          <a:p>
            <a:pPr lvl="0" algn="just"/>
            <a:r>
              <a:rPr lang="ru-RU" sz="2400" b="1" dirty="0" smtClean="0">
                <a:solidFill>
                  <a:schemeClr val="bg1"/>
                </a:solidFill>
              </a:rPr>
              <a:t>Клетки корневого чехлика: </a:t>
            </a:r>
            <a:r>
              <a:rPr lang="ru-RU" sz="2400" b="1" dirty="0" smtClean="0">
                <a:solidFill>
                  <a:srgbClr val="FFFF00"/>
                </a:solidFill>
              </a:rPr>
              <a:t>а)</a:t>
            </a:r>
            <a:r>
              <a:rPr lang="ru-RU" sz="2400" b="1" dirty="0" smtClean="0">
                <a:solidFill>
                  <a:schemeClr val="bg1"/>
                </a:solidFill>
              </a:rPr>
              <a:t> живые</a:t>
            </a:r>
          </a:p>
          <a:p>
            <a:pPr lvl="0" algn="just"/>
            <a:r>
              <a:rPr lang="ru-RU" sz="2400" b="1" dirty="0" smtClean="0">
                <a:solidFill>
                  <a:schemeClr val="bg1"/>
                </a:solidFill>
              </a:rPr>
              <a:t>Клетки зоны деления: </a:t>
            </a:r>
            <a:r>
              <a:rPr lang="ru-RU" sz="2400" b="1" dirty="0" smtClean="0">
                <a:solidFill>
                  <a:srgbClr val="FFFF00"/>
                </a:solidFill>
              </a:rPr>
              <a:t>б)</a:t>
            </a:r>
            <a:r>
              <a:rPr lang="ru-RU" sz="2400" b="1" dirty="0" smtClean="0">
                <a:solidFill>
                  <a:schemeClr val="bg1"/>
                </a:solidFill>
              </a:rPr>
              <a:t> мелкие, плотно прилегающие друг к другу</a:t>
            </a:r>
          </a:p>
          <a:p>
            <a:pPr lvl="0" algn="just"/>
            <a:r>
              <a:rPr lang="ru-RU" sz="2400" b="1" dirty="0" smtClean="0">
                <a:solidFill>
                  <a:schemeClr val="bg1"/>
                </a:solidFill>
              </a:rPr>
              <a:t>Корневой волосок представляет собой: </a:t>
            </a:r>
            <a:r>
              <a:rPr lang="ru-RU" sz="2400" b="1" dirty="0" smtClean="0">
                <a:solidFill>
                  <a:srgbClr val="FFFF00"/>
                </a:solidFill>
              </a:rPr>
              <a:t>б)</a:t>
            </a:r>
            <a:r>
              <a:rPr lang="ru-RU" sz="2400" b="1" dirty="0" smtClean="0">
                <a:solidFill>
                  <a:schemeClr val="bg1"/>
                </a:solidFill>
              </a:rPr>
              <a:t> длинный вырост наружной клетки корня</a:t>
            </a:r>
          </a:p>
          <a:p>
            <a:pPr lvl="0" algn="just"/>
            <a:r>
              <a:rPr lang="ru-RU" sz="2400" b="1" dirty="0" smtClean="0">
                <a:solidFill>
                  <a:schemeClr val="bg1"/>
                </a:solidFill>
              </a:rPr>
              <a:t>Корневые волоски живут: </a:t>
            </a:r>
            <a:r>
              <a:rPr lang="ru-RU" sz="2400" b="1" dirty="0" smtClean="0">
                <a:solidFill>
                  <a:srgbClr val="FFFF00"/>
                </a:solidFill>
              </a:rPr>
              <a:t>б) </a:t>
            </a:r>
            <a:r>
              <a:rPr lang="ru-RU" sz="2400" b="1" dirty="0" smtClean="0">
                <a:solidFill>
                  <a:schemeClr val="bg1"/>
                </a:solidFill>
              </a:rPr>
              <a:t>несколько дней</a:t>
            </a:r>
          </a:p>
          <a:p>
            <a:pPr lvl="0" algn="just"/>
            <a:r>
              <a:rPr lang="ru-RU" sz="2400" b="1" dirty="0" smtClean="0">
                <a:solidFill>
                  <a:schemeClr val="bg1"/>
                </a:solidFill>
              </a:rPr>
              <a:t>Корневые волоски обычно не бывают длиннее: </a:t>
            </a:r>
            <a:r>
              <a:rPr lang="ru-RU" sz="2400" b="1" dirty="0" smtClean="0">
                <a:solidFill>
                  <a:srgbClr val="FFFF00"/>
                </a:solidFill>
              </a:rPr>
              <a:t>а)</a:t>
            </a:r>
            <a:r>
              <a:rPr lang="ru-RU" sz="2400" b="1" dirty="0" smtClean="0">
                <a:solidFill>
                  <a:schemeClr val="bg1"/>
                </a:solidFill>
              </a:rPr>
              <a:t> 10 мм</a:t>
            </a:r>
          </a:p>
          <a:p>
            <a:pPr lvl="0" algn="just"/>
            <a:r>
              <a:rPr lang="ru-RU" sz="2400" b="1" dirty="0" smtClean="0">
                <a:solidFill>
                  <a:schemeClr val="bg1"/>
                </a:solidFill>
              </a:rPr>
              <a:t>Зона всасывания, как и другие зоны корня: </a:t>
            </a:r>
            <a:r>
              <a:rPr lang="ru-RU" sz="2400" b="1" dirty="0" smtClean="0">
                <a:solidFill>
                  <a:srgbClr val="FFFF00"/>
                </a:solidFill>
              </a:rPr>
              <a:t>б) </a:t>
            </a:r>
            <a:r>
              <a:rPr lang="ru-RU" sz="2400" b="1" dirty="0" smtClean="0">
                <a:solidFill>
                  <a:schemeClr val="bg1"/>
                </a:solidFill>
              </a:rPr>
              <a:t>постоянно перемещается вслед за кончиком растущего корня и не увеличивается в длину</a:t>
            </a:r>
          </a:p>
          <a:p>
            <a:pPr lvl="0" algn="just"/>
            <a:r>
              <a:rPr lang="ru-RU" sz="2400" b="1" dirty="0" smtClean="0">
                <a:solidFill>
                  <a:schemeClr val="bg1"/>
                </a:solidFill>
              </a:rPr>
              <a:t>Прочность и упругость корня обеспечивает ткань: </a:t>
            </a:r>
            <a:r>
              <a:rPr lang="ru-RU" sz="2400" b="1" dirty="0" smtClean="0">
                <a:solidFill>
                  <a:srgbClr val="FFFF00"/>
                </a:solidFill>
              </a:rPr>
              <a:t>в)</a:t>
            </a:r>
            <a:r>
              <a:rPr lang="ru-RU" sz="2400" b="1" dirty="0" smtClean="0">
                <a:solidFill>
                  <a:schemeClr val="bg1"/>
                </a:solidFill>
              </a:rPr>
              <a:t> механическая</a:t>
            </a:r>
          </a:p>
          <a:p>
            <a:pPr algn="just"/>
            <a:endParaRPr lang="ru-RU" sz="20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Домашнее задание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П.15 прочитать и  </a:t>
            </a: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устно ответить на </a:t>
            </a: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вопросы ( с.57)</a:t>
            </a:r>
            <a:endParaRPr lang="ru-RU" dirty="0">
              <a:solidFill>
                <a:schemeClr val="accent6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C000"/>
                </a:solidFill>
              </a:rPr>
              <a:t>Спасибо  за внимание!</a:t>
            </a:r>
            <a:endParaRPr lang="ru-RU" sz="5400" dirty="0">
              <a:solidFill>
                <a:srgbClr val="FFC000"/>
              </a:solidFill>
            </a:endParaRPr>
          </a:p>
        </p:txBody>
      </p:sp>
      <p:pic>
        <p:nvPicPr>
          <p:cNvPr id="4" name="Picture 2" descr="J:\33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2324851"/>
            <a:ext cx="4189893" cy="331872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84</TotalTime>
  <Words>650</Words>
  <Application>Microsoft Office PowerPoint</Application>
  <PresentationFormat>Экран (4:3)</PresentationFormat>
  <Paragraphs>66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Литейная</vt:lpstr>
      <vt:lpstr>Внутреннее строение корня</vt:lpstr>
      <vt:lpstr>Инструкция к лабораторной работе «Изучение строения корня проростка пшеницы» </vt:lpstr>
      <vt:lpstr>Инструкция к лабораторной работе «Изучение строения корня проростка пшеницы» </vt:lpstr>
      <vt:lpstr>Заполните в тетради таблицу, используя текст учебного параграфа №14:</vt:lpstr>
      <vt:lpstr>Слайд 5</vt:lpstr>
      <vt:lpstr>Тестовый контроль знаний:</vt:lpstr>
      <vt:lpstr>Проверь себя:</vt:lpstr>
      <vt:lpstr>Домашнее задание</vt:lpstr>
      <vt:lpstr>Спасибо 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Внутреннее строение корня</dc:title>
  <dc:creator>Мила</dc:creator>
  <cp:lastModifiedBy>user</cp:lastModifiedBy>
  <cp:revision>16</cp:revision>
  <dcterms:created xsi:type="dcterms:W3CDTF">2013-11-09T14:33:24Z</dcterms:created>
  <dcterms:modified xsi:type="dcterms:W3CDTF">2014-01-11T10:04:18Z</dcterms:modified>
</cp:coreProperties>
</file>